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256" r:id="rId2"/>
    <p:sldId id="270" r:id="rId3"/>
    <p:sldId id="271" r:id="rId4"/>
    <p:sldId id="295" r:id="rId5"/>
    <p:sldId id="296" r:id="rId6"/>
    <p:sldId id="297" r:id="rId7"/>
    <p:sldId id="298" r:id="rId8"/>
    <p:sldId id="299" r:id="rId9"/>
    <p:sldId id="300" r:id="rId10"/>
    <p:sldId id="301" r:id="rId11"/>
    <p:sldId id="302" r:id="rId12"/>
    <p:sldId id="277" r:id="rId13"/>
    <p:sldId id="278" r:id="rId14"/>
    <p:sldId id="276" r:id="rId15"/>
    <p:sldId id="275" r:id="rId16"/>
    <p:sldId id="274" r:id="rId17"/>
    <p:sldId id="273" r:id="rId18"/>
    <p:sldId id="272"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303" r:id="rId33"/>
    <p:sldId id="281" r:id="rId34"/>
    <p:sldId id="279" r:id="rId35"/>
    <p:sldId id="280"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319" r:id="rId50"/>
    <p:sldId id="320" r:id="rId51"/>
    <p:sldId id="321" r:id="rId52"/>
    <p:sldId id="322" r:id="rId53"/>
    <p:sldId id="323" r:id="rId54"/>
    <p:sldId id="324" r:id="rId55"/>
    <p:sldId id="325" r:id="rId56"/>
    <p:sldId id="326" r:id="rId57"/>
    <p:sldId id="328" r:id="rId58"/>
    <p:sldId id="329" r:id="rId59"/>
    <p:sldId id="327" r:id="rId60"/>
    <p:sldId id="317" r:id="rId61"/>
    <p:sldId id="331" r:id="rId62"/>
    <p:sldId id="261" r:id="rId63"/>
    <p:sldId id="330" r:id="rId64"/>
    <p:sldId id="262" r:id="rId6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2" autoAdjust="0"/>
    <p:restoredTop sz="87970" autoAdjust="0"/>
  </p:normalViewPr>
  <p:slideViewPr>
    <p:cSldViewPr>
      <p:cViewPr varScale="1">
        <p:scale>
          <a:sx n="80" d="100"/>
          <a:sy n="80" d="100"/>
        </p:scale>
        <p:origin x="774" y="84"/>
      </p:cViewPr>
      <p:guideLst>
        <p:guide pos="3839"/>
        <p:guide orient="horz" pos="2160"/>
      </p:guideLst>
    </p:cSldViewPr>
  </p:slideViewPr>
  <p:notesTextViewPr>
    <p:cViewPr>
      <p:scale>
        <a:sx n="1" d="1"/>
        <a:sy n="1" d="1"/>
      </p:scale>
      <p:origin x="0" y="0"/>
    </p:cViewPr>
  </p:notesTextViewPr>
  <p:notesViewPr>
    <p:cSldViewPr showGuides="1">
      <p:cViewPr varScale="1">
        <p:scale>
          <a:sx n="52" d="100"/>
          <a:sy n="52" d="100"/>
        </p:scale>
        <p:origin x="2664" y="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9/30/2019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9/30/2019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DC43BDAD-6B56-41BD-9061-9241F4C8CB6B}" type="slidenum">
              <a:rPr lang="en-US" altLang="en-US" sz="1200">
                <a:solidFill>
                  <a:schemeClr val="tx1"/>
                </a:solidFill>
                <a:latin typeface="Times" panose="02020603050405020304" pitchFamily="18" charset="0"/>
              </a:rPr>
              <a:pPr algn="ctr" eaLnBrk="1"/>
              <a:t>4</a:t>
            </a:fld>
            <a:endParaRPr lang="en-US" altLang="en-US" sz="1200">
              <a:solidFill>
                <a:schemeClr val="tx1"/>
              </a:solidFill>
              <a:latin typeface="Times" panose="02020603050405020304" pitchFamily="18" charset="0"/>
            </a:endParaRPr>
          </a:p>
        </p:txBody>
      </p:sp>
      <p:sp>
        <p:nvSpPr>
          <p:cNvPr id="23555" name="Rectangle 2"/>
          <p:cNvSpPr>
            <a:spLocks noGrp="1" noRot="1" noChangeAspect="1" noChangeArrowheads="1" noTextEdit="1"/>
          </p:cNvSpPr>
          <p:nvPr>
            <p:ph type="sldImg"/>
          </p:nvPr>
        </p:nvSpPr>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panose="02020603050405020304" pitchFamily="18" charset="0"/>
              </a:rPr>
              <a:t>Picture from </a:t>
            </a:r>
            <a:r>
              <a:rPr lang="en-US" altLang="en-US" b="1" smtClean="0">
                <a:latin typeface="Times" panose="02020603050405020304" pitchFamily="18" charset="0"/>
              </a:rPr>
              <a:t>North, J. D., </a:t>
            </a:r>
            <a:r>
              <a:rPr lang="ja-JP" altLang="en-US" b="1" smtClean="0">
                <a:latin typeface="Arial" panose="020B0604020202020204" pitchFamily="34" charset="0"/>
              </a:rPr>
              <a:t>“</a:t>
            </a:r>
            <a:r>
              <a:rPr lang="en-US" altLang="ja-JP" b="1" smtClean="0">
                <a:latin typeface="Times" panose="02020603050405020304" pitchFamily="18" charset="0"/>
              </a:rPr>
              <a:t>The Astrolabe</a:t>
            </a:r>
            <a:r>
              <a:rPr lang="ja-JP" altLang="en-US" b="1" smtClean="0">
                <a:latin typeface="Arial" panose="020B0604020202020204" pitchFamily="34" charset="0"/>
              </a:rPr>
              <a:t>”</a:t>
            </a:r>
            <a:r>
              <a:rPr lang="en-US" altLang="ja-JP" b="1" smtClean="0">
                <a:latin typeface="Times" panose="02020603050405020304" pitchFamily="18" charset="0"/>
              </a:rPr>
              <a:t>, Scientific American, 230:1, 96-106 (January, 1974)</a:t>
            </a:r>
            <a:r>
              <a:rPr lang="en-US" altLang="ja-JP" smtClean="0">
                <a:latin typeface="Times" panose="02020603050405020304" pitchFamily="18" charset="0"/>
              </a:rPr>
              <a:t> </a:t>
            </a:r>
          </a:p>
          <a:p>
            <a:pPr eaLnBrk="1" hangingPunct="1"/>
            <a:endParaRPr lang="en-US" altLang="en-US" smtClean="0">
              <a:latin typeface="Times" panose="02020603050405020304" pitchFamily="18" charset="0"/>
            </a:endParaRPr>
          </a:p>
        </p:txBody>
      </p:sp>
    </p:spTree>
    <p:extLst>
      <p:ext uri="{BB962C8B-B14F-4D97-AF65-F5344CB8AC3E}">
        <p14:creationId xmlns:p14="http://schemas.microsoft.com/office/powerpoint/2010/main" val="660458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37BC4646-D648-429E-89A4-B9DA88225B0A}" type="slidenum">
              <a:rPr lang="en-US" altLang="en-US" sz="1200">
                <a:solidFill>
                  <a:schemeClr val="tx1"/>
                </a:solidFill>
                <a:latin typeface="Times" panose="02020603050405020304" pitchFamily="18" charset="0"/>
              </a:rPr>
              <a:pPr algn="ctr" eaLnBrk="1"/>
              <a:t>48</a:t>
            </a:fld>
            <a:endParaRPr lang="en-US" altLang="en-US" sz="1200">
              <a:solidFill>
                <a:schemeClr val="tx1"/>
              </a:solidFill>
              <a:latin typeface="Times" panose="02020603050405020304" pitchFamily="18" charset="0"/>
            </a:endParaRPr>
          </a:p>
        </p:txBody>
      </p:sp>
      <p:sp>
        <p:nvSpPr>
          <p:cNvPr id="21507" name="Rectangle 2"/>
          <p:cNvSpPr>
            <a:spLocks noGrp="1" noRot="1" noChangeAspect="1" noChangeArrowheads="1" noTextEdit="1"/>
          </p:cNvSpPr>
          <p:nvPr>
            <p:ph type="sldImg"/>
          </p:nvPr>
        </p:nvSpPr>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Wheeler astrolabe</a:t>
            </a:r>
          </a:p>
        </p:txBody>
      </p:sp>
    </p:spTree>
    <p:extLst>
      <p:ext uri="{BB962C8B-B14F-4D97-AF65-F5344CB8AC3E}">
        <p14:creationId xmlns:p14="http://schemas.microsoft.com/office/powerpoint/2010/main" val="397699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33D1CE5C-7D78-4A6F-B0E5-FF3B5D7A62E7}" type="slidenum">
              <a:rPr lang="en-US" altLang="en-US" sz="1200">
                <a:solidFill>
                  <a:schemeClr val="tx1"/>
                </a:solidFill>
                <a:latin typeface="Times" panose="02020603050405020304" pitchFamily="18" charset="0"/>
              </a:rPr>
              <a:pPr algn="ctr" eaLnBrk="1"/>
              <a:t>49</a:t>
            </a:fld>
            <a:endParaRPr lang="en-US" altLang="en-US" sz="1200">
              <a:solidFill>
                <a:schemeClr val="tx1"/>
              </a:solidFill>
              <a:latin typeface="Times" panose="02020603050405020304" pitchFamily="18" charset="0"/>
            </a:endParaRPr>
          </a:p>
        </p:txBody>
      </p:sp>
      <p:sp>
        <p:nvSpPr>
          <p:cNvPr id="65539" name="Rectangle 2"/>
          <p:cNvSpPr>
            <a:spLocks noGrp="1" noRot="1" noChangeAspect="1" noChangeArrowheads="1" noTextEdit="1"/>
          </p:cNvSpPr>
          <p:nvPr>
            <p:ph type="sldImg"/>
          </p:nvPr>
        </p:nvSpPr>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18</a:t>
            </a:r>
            <a:r>
              <a:rPr lang="en-US" altLang="en-US" baseline="30000" smtClean="0"/>
              <a:t>th</a:t>
            </a:r>
            <a:r>
              <a:rPr lang="en-US" altLang="en-US" smtClean="0"/>
              <a:t> Century Persian Astrolabe from the Whipple Museum of Science </a:t>
            </a:r>
          </a:p>
        </p:txBody>
      </p:sp>
    </p:spTree>
    <p:extLst>
      <p:ext uri="{BB962C8B-B14F-4D97-AF65-F5344CB8AC3E}">
        <p14:creationId xmlns:p14="http://schemas.microsoft.com/office/powerpoint/2010/main" val="414054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01668BB9-D58A-4AC8-80D1-B7FF735F489C}" type="slidenum">
              <a:rPr lang="en-US" altLang="en-US" sz="1200">
                <a:solidFill>
                  <a:schemeClr val="tx1"/>
                </a:solidFill>
                <a:latin typeface="Times" panose="02020603050405020304" pitchFamily="18" charset="0"/>
              </a:rPr>
              <a:pPr algn="ctr" eaLnBrk="1"/>
              <a:t>50</a:t>
            </a:fld>
            <a:endParaRPr lang="en-US" altLang="en-US" sz="1200">
              <a:solidFill>
                <a:schemeClr val="tx1"/>
              </a:solidFill>
              <a:latin typeface="Times" panose="02020603050405020304" pitchFamily="18" charset="0"/>
            </a:endParaRPr>
          </a:p>
        </p:txBody>
      </p:sp>
      <p:sp>
        <p:nvSpPr>
          <p:cNvPr id="67587" name="Rectangle 2"/>
          <p:cNvSpPr>
            <a:spLocks noGrp="1" noRot="1" noChangeAspect="1" noChangeArrowheads="1" noTextEdit="1"/>
          </p:cNvSpPr>
          <p:nvPr>
            <p:ph type="sldImg"/>
          </p:nvPr>
        </p:nvSpPr>
        <p:spPr/>
      </p:sp>
      <p:sp>
        <p:nvSpPr>
          <p:cNvPr id="675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t>Andalusia </a:t>
            </a:r>
            <a:r>
              <a:rPr lang="en-US" altLang="en-US" smtClean="0"/>
              <a:t>astrolabe</a:t>
            </a:r>
            <a:endParaRPr lang="en-US" altLang="en-US" i="1" smtClean="0"/>
          </a:p>
        </p:txBody>
      </p:sp>
    </p:spTree>
    <p:extLst>
      <p:ext uri="{BB962C8B-B14F-4D97-AF65-F5344CB8AC3E}">
        <p14:creationId xmlns:p14="http://schemas.microsoft.com/office/powerpoint/2010/main" val="2399560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DB8A350F-4A1C-420B-95A1-80E5E753BEB9}" type="slidenum">
              <a:rPr lang="en-US" altLang="en-US" sz="1200">
                <a:solidFill>
                  <a:schemeClr val="tx1"/>
                </a:solidFill>
                <a:latin typeface="Times" panose="02020603050405020304" pitchFamily="18" charset="0"/>
              </a:rPr>
              <a:pPr algn="ctr" eaLnBrk="1"/>
              <a:t>54</a:t>
            </a:fld>
            <a:endParaRPr lang="en-US" altLang="en-US" sz="1200">
              <a:solidFill>
                <a:schemeClr val="tx1"/>
              </a:solidFill>
              <a:latin typeface="Times" panose="02020603050405020304" pitchFamily="18" charset="0"/>
            </a:endParaRPr>
          </a:p>
        </p:txBody>
      </p:sp>
      <p:sp>
        <p:nvSpPr>
          <p:cNvPr id="72707" name="Rectangle 2"/>
          <p:cNvSpPr>
            <a:spLocks noGrp="1" noRot="1" noChangeAspect="1" noChangeArrowheads="1" noTextEdit="1"/>
          </p:cNvSpPr>
          <p:nvPr>
            <p:ph type="sldImg"/>
          </p:nvPr>
        </p:nvSpPr>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panose="02020603050405020304" pitchFamily="18" charset="0"/>
              </a:rPr>
              <a:t>Idea from </a:t>
            </a:r>
            <a:r>
              <a:rPr lang="en-US" altLang="en-US" i="1" smtClean="0">
                <a:latin typeface="Times" panose="02020603050405020304" pitchFamily="18" charset="0"/>
              </a:rPr>
              <a:t>Experiments in Astronomy for Amateurs </a:t>
            </a:r>
            <a:r>
              <a:rPr lang="en-US" altLang="en-US" smtClean="0">
                <a:latin typeface="Times" panose="02020603050405020304" pitchFamily="18" charset="0"/>
              </a:rPr>
              <a:t>by Richard Knox St. Martin</a:t>
            </a:r>
            <a:r>
              <a:rPr lang="ja-JP" altLang="en-US" smtClean="0">
                <a:latin typeface="Arial" panose="020B0604020202020204" pitchFamily="34" charset="0"/>
              </a:rPr>
              <a:t>’</a:t>
            </a:r>
            <a:r>
              <a:rPr lang="en-US" altLang="ja-JP" smtClean="0">
                <a:latin typeface="Times" panose="02020603050405020304" pitchFamily="18" charset="0"/>
              </a:rPr>
              <a:t>s Press NYNY copyrighted 1976</a:t>
            </a:r>
            <a:endParaRPr lang="en-US" altLang="en-US" smtClean="0">
              <a:latin typeface="Times" panose="02020603050405020304" pitchFamily="18" charset="0"/>
            </a:endParaRPr>
          </a:p>
        </p:txBody>
      </p:sp>
    </p:spTree>
    <p:extLst>
      <p:ext uri="{BB962C8B-B14F-4D97-AF65-F5344CB8AC3E}">
        <p14:creationId xmlns:p14="http://schemas.microsoft.com/office/powerpoint/2010/main" val="2694459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1905E516-6FE2-4425-8673-1316F8571443}" type="slidenum">
              <a:rPr lang="en-US" altLang="en-US" sz="1200">
                <a:solidFill>
                  <a:schemeClr val="tx1"/>
                </a:solidFill>
                <a:latin typeface="Times" panose="02020603050405020304" pitchFamily="18" charset="0"/>
              </a:rPr>
              <a:pPr algn="ctr" eaLnBrk="1"/>
              <a:t>56</a:t>
            </a:fld>
            <a:endParaRPr lang="en-US" altLang="en-US" sz="1200">
              <a:solidFill>
                <a:schemeClr val="tx1"/>
              </a:solidFill>
              <a:latin typeface="Times" panose="02020603050405020304" pitchFamily="18" charset="0"/>
            </a:endParaRPr>
          </a:p>
        </p:txBody>
      </p:sp>
      <p:sp>
        <p:nvSpPr>
          <p:cNvPr id="75779" name="Rectangle 2"/>
          <p:cNvSpPr>
            <a:spLocks noGrp="1" noRot="1" noChangeAspect="1" noChangeArrowheads="1" noTextEdit="1"/>
          </p:cNvSpPr>
          <p:nvPr>
            <p:ph type="sldImg"/>
          </p:nvPr>
        </p:nvSpPr>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panose="02020603050405020304" pitchFamily="18" charset="0"/>
              </a:rPr>
              <a:t>Notice that the climate is on top and the star map, </a:t>
            </a:r>
            <a:r>
              <a:rPr lang="en-US" altLang="en-US" i="1" smtClean="0">
                <a:latin typeface="Times" panose="02020603050405020304" pitchFamily="18" charset="0"/>
              </a:rPr>
              <a:t>rete</a:t>
            </a:r>
            <a:r>
              <a:rPr lang="en-US" altLang="en-US" smtClean="0">
                <a:latin typeface="Times" panose="02020603050405020304" pitchFamily="18" charset="0"/>
              </a:rPr>
              <a:t> is on the bottom.  Also for the latitude of Baton Rouge, Louisiana and Cairo, Egypt and Jacksonville, Florida.  Fred Whitle was a graduate student at LSU, Louisiana State University, in Baton Rouge Louisiana when I was there.  He arrived a couple of year after I did and took over from me teaching astronomy labs when I was assigned to teach physics majors labs after Jeff ? left.  </a:t>
            </a:r>
          </a:p>
        </p:txBody>
      </p:sp>
    </p:spTree>
    <p:extLst>
      <p:ext uri="{BB962C8B-B14F-4D97-AF65-F5344CB8AC3E}">
        <p14:creationId xmlns:p14="http://schemas.microsoft.com/office/powerpoint/2010/main" val="1221893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87146EA6-C2C0-499E-8B29-1DA5BB46F82B}" type="slidenum">
              <a:rPr lang="en-US" altLang="en-US" sz="1200">
                <a:solidFill>
                  <a:schemeClr val="tx1"/>
                </a:solidFill>
                <a:latin typeface="Times" panose="02020603050405020304" pitchFamily="18" charset="0"/>
              </a:rPr>
              <a:pPr algn="ctr" eaLnBrk="1"/>
              <a:t>57</a:t>
            </a:fld>
            <a:endParaRPr lang="en-US" altLang="en-US" sz="1200">
              <a:solidFill>
                <a:schemeClr val="tx1"/>
              </a:solidFill>
              <a:latin typeface="Times" panose="02020603050405020304" pitchFamily="18" charset="0"/>
            </a:endParaRPr>
          </a:p>
        </p:txBody>
      </p:sp>
      <p:sp>
        <p:nvSpPr>
          <p:cNvPr id="79875" name="Rectangle 2"/>
          <p:cNvSpPr>
            <a:spLocks noGrp="1" noRot="1" noChangeAspect="1" noChangeArrowheads="1" noTextEdit="1"/>
          </p:cNvSpPr>
          <p:nvPr>
            <p:ph type="sldImg"/>
          </p:nvPr>
        </p:nvSpPr>
        <p:spPr/>
      </p:sp>
      <p:sp>
        <p:nvSpPr>
          <p:cNvPr id="798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panose="02020603050405020304" pitchFamily="18" charset="0"/>
              </a:rPr>
              <a:t>Stuff from back of the Astrolabe: ASTROGUIDE AS AN EMERGENCY</a:t>
            </a:r>
            <a:br>
              <a:rPr lang="en-US" altLang="en-US" smtClean="0">
                <a:latin typeface="Times" panose="02020603050405020304" pitchFamily="18" charset="0"/>
              </a:rPr>
            </a:br>
            <a:r>
              <a:rPr lang="en-US" altLang="en-US" smtClean="0">
                <a:latin typeface="Times" panose="02020603050405020304" pitchFamily="18" charset="0"/>
              </a:rPr>
              <a:t>NAVIGATOR:  An Astronaut in a low Earth orbit may find it necessary</a:t>
            </a:r>
            <a:br>
              <a:rPr lang="en-US" altLang="en-US" smtClean="0">
                <a:latin typeface="Times" panose="02020603050405020304" pitchFamily="18" charset="0"/>
              </a:rPr>
            </a:br>
            <a:r>
              <a:rPr lang="en-US" altLang="en-US" smtClean="0">
                <a:latin typeface="Times" panose="02020603050405020304" pitchFamily="18" charset="0"/>
              </a:rPr>
              <a:t>in an emergency to use navigational aids other than those provided in</a:t>
            </a:r>
            <a:br>
              <a:rPr lang="en-US" altLang="en-US" smtClean="0">
                <a:latin typeface="Times" panose="02020603050405020304" pitchFamily="18" charset="0"/>
              </a:rPr>
            </a:br>
            <a:r>
              <a:rPr lang="en-US" altLang="en-US" smtClean="0">
                <a:latin typeface="Times" panose="02020603050405020304" pitchFamily="18" charset="0"/>
              </a:rPr>
              <a:t> his capsule.  For example, assume that his capsule has been successfully</a:t>
            </a:r>
            <a:br>
              <a:rPr lang="en-US" altLang="en-US" smtClean="0">
                <a:latin typeface="Times" panose="02020603050405020304" pitchFamily="18" charset="0"/>
              </a:rPr>
            </a:br>
            <a:r>
              <a:rPr lang="en-US" altLang="en-US" smtClean="0">
                <a:latin typeface="Times" panose="02020603050405020304" pitchFamily="18" charset="0"/>
              </a:rPr>
              <a:t> injected into some orbit, not necessarily that for which the launching</a:t>
            </a:r>
            <a:br>
              <a:rPr lang="en-US" altLang="en-US" smtClean="0">
                <a:latin typeface="Times" panose="02020603050405020304" pitchFamily="18" charset="0"/>
              </a:rPr>
            </a:br>
            <a:r>
              <a:rPr lang="en-US" altLang="en-US" smtClean="0">
                <a:latin typeface="Times" panose="02020603050405020304" pitchFamily="18" charset="0"/>
              </a:rPr>
              <a:t>Vehicle was programmed.  It might even be assumed that a near-polar</a:t>
            </a:r>
            <a:br>
              <a:rPr lang="en-US" altLang="en-US" smtClean="0">
                <a:latin typeface="Times" panose="02020603050405020304" pitchFamily="18" charset="0"/>
              </a:rPr>
            </a:br>
            <a:r>
              <a:rPr lang="en-US" altLang="en-US" smtClean="0">
                <a:latin typeface="Times" panose="02020603050405020304" pitchFamily="18" charset="0"/>
              </a:rPr>
              <a:t>orbit has been achieved.  Conceivably, it could become the astronaut¹s</a:t>
            </a:r>
            <a:br>
              <a:rPr lang="en-US" altLang="en-US" smtClean="0">
                <a:latin typeface="Times" panose="02020603050405020304" pitchFamily="18" charset="0"/>
              </a:rPr>
            </a:br>
            <a:r>
              <a:rPr lang="en-US" altLang="en-US" smtClean="0">
                <a:latin typeface="Times" panose="02020603050405020304" pitchFamily="18" charset="0"/>
              </a:rPr>
              <a:t> task to determine his position above an obscured Earth with no aid</a:t>
            </a:r>
            <a:br>
              <a:rPr lang="en-US" altLang="en-US" smtClean="0">
                <a:latin typeface="Times" panose="02020603050405020304" pitchFamily="18" charset="0"/>
              </a:rPr>
            </a:br>
            <a:r>
              <a:rPr lang="en-US" altLang="en-US" smtClean="0">
                <a:latin typeface="Times" panose="02020603050405020304" pitchFamily="18" charset="0"/>
              </a:rPr>
              <a:t> being furnished by ground-control stations.  With his sidereal clock and</a:t>
            </a:r>
            <a:br>
              <a:rPr lang="en-US" altLang="en-US" smtClean="0">
                <a:latin typeface="Times" panose="02020603050405020304" pitchFamily="18" charset="0"/>
              </a:rPr>
            </a:br>
            <a:r>
              <a:rPr lang="en-US" altLang="en-US" smtClean="0">
                <a:latin typeface="Times" panose="02020603050405020304" pitchFamily="18" charset="0"/>
              </a:rPr>
              <a:t> the Astroquide, he can locate his position over the Earth at any time</a:t>
            </a:r>
            <a:br>
              <a:rPr lang="en-US" altLang="en-US" smtClean="0">
                <a:latin typeface="Times" panose="02020603050405020304" pitchFamily="18" charset="0"/>
              </a:rPr>
            </a:br>
            <a:r>
              <a:rPr lang="en-US" altLang="en-US" smtClean="0">
                <a:latin typeface="Times" panose="02020603050405020304" pitchFamily="18" charset="0"/>
              </a:rPr>
              <a:t>during flight.</a:t>
            </a:r>
            <a:br>
              <a:rPr lang="en-US" altLang="en-US" smtClean="0">
                <a:latin typeface="Times" panose="02020603050405020304" pitchFamily="18" charset="0"/>
              </a:rPr>
            </a:br>
            <a:r>
              <a:rPr lang="en-US" altLang="en-US" smtClean="0">
                <a:latin typeface="Times" panose="02020603050405020304" pitchFamily="18" charset="0"/>
              </a:rPr>
              <a:t>COMPLIMENTS OF GRUMMAN AIRCRAFT ENGNEERING CORPORATION,</a:t>
            </a:r>
            <a:br>
              <a:rPr lang="en-US" altLang="en-US" smtClean="0">
                <a:latin typeface="Times" panose="02020603050405020304" pitchFamily="18" charset="0"/>
              </a:rPr>
            </a:br>
            <a:r>
              <a:rPr lang="en-US" altLang="en-US" smtClean="0">
                <a:latin typeface="Times" panose="02020603050405020304" pitchFamily="18" charset="0"/>
              </a:rPr>
              <a:t>BETHPAGE, NEW YORK</a:t>
            </a:r>
            <a:br>
              <a:rPr lang="en-US" altLang="en-US" smtClean="0">
                <a:latin typeface="Times" panose="02020603050405020304" pitchFamily="18" charset="0"/>
              </a:rPr>
            </a:br>
            <a:r>
              <a:rPr lang="en-US" altLang="en-US" smtClean="0">
                <a:latin typeface="Times" panose="02020603050405020304" pitchFamily="18" charset="0"/>
              </a:rPr>
              <a:t>COMMEMORATING THE AMERICAN ROCKET SOCIETY¹S SPACE REPORT</a:t>
            </a:r>
            <a:br>
              <a:rPr lang="en-US" altLang="en-US" smtClean="0">
                <a:latin typeface="Times" panose="02020603050405020304" pitchFamily="18" charset="0"/>
              </a:rPr>
            </a:br>
            <a:r>
              <a:rPr lang="en-US" altLang="en-US" smtClean="0">
                <a:latin typeface="Times" panose="02020603050405020304" pitchFamily="18" charset="0"/>
              </a:rPr>
              <a:t>TO THE NATION, OCTOBER 1961 </a:t>
            </a:r>
          </a:p>
        </p:txBody>
      </p:sp>
    </p:spTree>
    <p:extLst>
      <p:ext uri="{BB962C8B-B14F-4D97-AF65-F5344CB8AC3E}">
        <p14:creationId xmlns:p14="http://schemas.microsoft.com/office/powerpoint/2010/main" val="245896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11DDBE11-402F-49C0-9731-6AA9288F2F22}" type="slidenum">
              <a:rPr lang="en-US" altLang="en-US" sz="1200">
                <a:solidFill>
                  <a:schemeClr val="tx1"/>
                </a:solidFill>
                <a:latin typeface="Times" panose="02020603050405020304" pitchFamily="18" charset="0"/>
              </a:rPr>
              <a:pPr algn="ctr" eaLnBrk="1"/>
              <a:t>59</a:t>
            </a:fld>
            <a:endParaRPr lang="en-US" altLang="en-US" sz="1200">
              <a:solidFill>
                <a:schemeClr val="tx1"/>
              </a:solidFill>
              <a:latin typeface="Times" panose="02020603050405020304" pitchFamily="18" charset="0"/>
            </a:endParaRPr>
          </a:p>
        </p:txBody>
      </p:sp>
      <p:sp>
        <p:nvSpPr>
          <p:cNvPr id="77827" name="Rectangle 2"/>
          <p:cNvSpPr>
            <a:spLocks noGrp="1" noRot="1" noChangeAspect="1" noChangeArrowheads="1" noTextEdit="1"/>
          </p:cNvSpPr>
          <p:nvPr>
            <p:ph type="sldImg"/>
          </p:nvPr>
        </p:nvSpPr>
        <p:spPr/>
      </p:sp>
      <p:sp>
        <p:nvSpPr>
          <p:cNvPr id="17411" name="Rectangle 3"/>
          <p:cNvSpPr>
            <a:spLocks noGrp="1" noChangeArrowheads="1"/>
          </p:cNvSpPr>
          <p:nvPr>
            <p:ph type="body" idx="1"/>
          </p:nvPr>
        </p:nvSpPr>
        <p:spPr/>
        <p:txBody>
          <a:bodyPr/>
          <a:lstStyle/>
          <a:p>
            <a:pPr eaLnBrk="1" hangingPunct="1">
              <a:defRPr/>
            </a:pPr>
            <a:r>
              <a:rPr lang="en-US" smtClean="0">
                <a:ea typeface="ＭＳ Ｐゴシック" charset="0"/>
                <a:cs typeface="+mn-cs"/>
              </a:rPr>
              <a:t>http://astrolabes.org then click on the electric astrolabe link and install it on your Windows machine.</a:t>
            </a:r>
          </a:p>
        </p:txBody>
      </p:sp>
    </p:spTree>
    <p:extLst>
      <p:ext uri="{BB962C8B-B14F-4D97-AF65-F5344CB8AC3E}">
        <p14:creationId xmlns:p14="http://schemas.microsoft.com/office/powerpoint/2010/main" val="1804796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D00737DE-33A0-4B03-A15D-7BE68D733AE8}" type="slidenum">
              <a:rPr lang="en-US" altLang="en-US" sz="1200">
                <a:solidFill>
                  <a:schemeClr val="tx1"/>
                </a:solidFill>
                <a:latin typeface="Times" panose="02020603050405020304" pitchFamily="18" charset="0"/>
              </a:rPr>
              <a:pPr algn="ctr" eaLnBrk="1"/>
              <a:t>60</a:t>
            </a:fld>
            <a:endParaRPr lang="en-US" altLang="en-US" sz="1200">
              <a:solidFill>
                <a:schemeClr val="tx1"/>
              </a:solidFill>
              <a:latin typeface="Times" panose="02020603050405020304" pitchFamily="18" charset="0"/>
            </a:endParaRPr>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panose="02020603050405020304" pitchFamily="18" charset="0"/>
              </a:rPr>
              <a:t>Set for July 25 at 10PM at Takoma Park, Latitude 38°58</a:t>
            </a:r>
            <a:r>
              <a:rPr lang="ja-JP" altLang="en-US" smtClean="0">
                <a:latin typeface="Arial" panose="020B0604020202020204" pitchFamily="34" charset="0"/>
              </a:rPr>
              <a:t>’</a:t>
            </a:r>
            <a:r>
              <a:rPr lang="en-US" altLang="ja-JP" smtClean="0">
                <a:latin typeface="Times" panose="02020603050405020304" pitchFamily="18" charset="0"/>
              </a:rPr>
              <a:t>.</a:t>
            </a:r>
            <a:endParaRPr lang="en-US" altLang="en-US" smtClean="0">
              <a:latin typeface="Times" panose="02020603050405020304" pitchFamily="18" charset="0"/>
            </a:endParaRPr>
          </a:p>
        </p:txBody>
      </p:sp>
    </p:spTree>
    <p:extLst>
      <p:ext uri="{BB962C8B-B14F-4D97-AF65-F5344CB8AC3E}">
        <p14:creationId xmlns:p14="http://schemas.microsoft.com/office/powerpoint/2010/main" val="120228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F44009EE-1FDB-4726-A30A-EC6827794502}" type="slidenum">
              <a:rPr lang="en-US" altLang="en-US" sz="1200">
                <a:solidFill>
                  <a:schemeClr val="tx1"/>
                </a:solidFill>
                <a:latin typeface="Times" panose="02020603050405020304" pitchFamily="18" charset="0"/>
              </a:rPr>
              <a:pPr algn="ctr" eaLnBrk="1"/>
              <a:t>5</a:t>
            </a:fld>
            <a:endParaRPr lang="en-US" altLang="en-US" sz="1200">
              <a:solidFill>
                <a:schemeClr val="tx1"/>
              </a:solidFill>
              <a:latin typeface="Times" panose="02020603050405020304" pitchFamily="18" charset="0"/>
            </a:endParaRPr>
          </a:p>
        </p:txBody>
      </p:sp>
      <p:sp>
        <p:nvSpPr>
          <p:cNvPr id="25603" name="Rectangle 2"/>
          <p:cNvSpPr>
            <a:spLocks noGrp="1" noRot="1" noChangeAspect="1" noChangeArrowheads="1" noTextEdit="1"/>
          </p:cNvSpPr>
          <p:nvPr>
            <p:ph type="sldImg"/>
          </p:nvPr>
        </p:nvSpPr>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Times" panose="02020603050405020304" pitchFamily="18" charset="0"/>
              </a:rPr>
              <a:t>North, J. D., </a:t>
            </a:r>
            <a:r>
              <a:rPr lang="ja-JP" altLang="en-US" b="1" smtClean="0">
                <a:latin typeface="Arial" panose="020B0604020202020204" pitchFamily="34" charset="0"/>
              </a:rPr>
              <a:t>“</a:t>
            </a:r>
            <a:r>
              <a:rPr lang="en-US" altLang="ja-JP" b="1" smtClean="0">
                <a:latin typeface="Times" panose="02020603050405020304" pitchFamily="18" charset="0"/>
              </a:rPr>
              <a:t>The Astrolabe</a:t>
            </a:r>
            <a:r>
              <a:rPr lang="ja-JP" altLang="en-US" b="1" smtClean="0">
                <a:latin typeface="Arial" panose="020B0604020202020204" pitchFamily="34" charset="0"/>
              </a:rPr>
              <a:t>”</a:t>
            </a:r>
            <a:r>
              <a:rPr lang="en-US" altLang="ja-JP" b="1" smtClean="0">
                <a:latin typeface="Times" panose="02020603050405020304" pitchFamily="18" charset="0"/>
              </a:rPr>
              <a:t>, Scientific American, 230:1, 96-106 (January, 1974)</a:t>
            </a:r>
            <a:r>
              <a:rPr lang="en-US" altLang="ja-JP" smtClean="0">
                <a:latin typeface="Times" panose="02020603050405020304" pitchFamily="18" charset="0"/>
              </a:rPr>
              <a:t> </a:t>
            </a:r>
            <a:endParaRPr lang="en-US" altLang="en-US" smtClean="0">
              <a:latin typeface="Times" panose="02020603050405020304" pitchFamily="18" charset="0"/>
            </a:endParaRPr>
          </a:p>
        </p:txBody>
      </p:sp>
    </p:spTree>
    <p:extLst>
      <p:ext uri="{BB962C8B-B14F-4D97-AF65-F5344CB8AC3E}">
        <p14:creationId xmlns:p14="http://schemas.microsoft.com/office/powerpoint/2010/main" val="1350999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65148DB2-40EA-4012-957F-85BDD13AFE75}" type="slidenum">
              <a:rPr lang="en-US" altLang="en-US" sz="1200">
                <a:solidFill>
                  <a:schemeClr val="tx1"/>
                </a:solidFill>
                <a:latin typeface="Times" panose="02020603050405020304" pitchFamily="18" charset="0"/>
              </a:rPr>
              <a:pPr algn="ctr" eaLnBrk="1"/>
              <a:t>19</a:t>
            </a:fld>
            <a:endParaRPr lang="en-US" altLang="en-US" sz="1200">
              <a:solidFill>
                <a:schemeClr val="tx1"/>
              </a:solidFill>
              <a:latin typeface="Times" panose="02020603050405020304" pitchFamily="18"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latin typeface="Times" panose="02020603050405020304" pitchFamily="18" charset="0"/>
              </a:rPr>
              <a:t>North, J. D., </a:t>
            </a:r>
            <a:r>
              <a:rPr lang="ja-JP" altLang="en-US" b="1" smtClean="0">
                <a:latin typeface="Arial" panose="020B0604020202020204" pitchFamily="34" charset="0"/>
              </a:rPr>
              <a:t>“</a:t>
            </a:r>
            <a:r>
              <a:rPr lang="en-US" altLang="ja-JP" b="1" smtClean="0">
                <a:latin typeface="Times" panose="02020603050405020304" pitchFamily="18" charset="0"/>
              </a:rPr>
              <a:t>The Astrolabe</a:t>
            </a:r>
            <a:r>
              <a:rPr lang="ja-JP" altLang="en-US" b="1" smtClean="0">
                <a:latin typeface="Arial" panose="020B0604020202020204" pitchFamily="34" charset="0"/>
              </a:rPr>
              <a:t>”</a:t>
            </a:r>
            <a:r>
              <a:rPr lang="en-US" altLang="ja-JP" b="1" smtClean="0">
                <a:latin typeface="Times" panose="02020603050405020304" pitchFamily="18" charset="0"/>
              </a:rPr>
              <a:t>, Scientific American, 230:1, 96-106 (January, 1974)</a:t>
            </a:r>
            <a:r>
              <a:rPr lang="en-US" altLang="ja-JP" smtClean="0">
                <a:latin typeface="Times" panose="02020603050405020304" pitchFamily="18" charset="0"/>
              </a:rPr>
              <a:t> </a:t>
            </a:r>
            <a:endParaRPr lang="en-US" altLang="ja-JP" i="1" smtClean="0">
              <a:latin typeface="Times" panose="02020603050405020304" pitchFamily="18" charset="0"/>
            </a:endParaRPr>
          </a:p>
          <a:p>
            <a:pPr eaLnBrk="1" hangingPunct="1"/>
            <a:endParaRPr lang="en-US" altLang="en-US" smtClean="0">
              <a:latin typeface="Times" panose="02020603050405020304" pitchFamily="18" charset="0"/>
            </a:endParaRPr>
          </a:p>
        </p:txBody>
      </p:sp>
    </p:spTree>
    <p:extLst>
      <p:ext uri="{BB962C8B-B14F-4D97-AF65-F5344CB8AC3E}">
        <p14:creationId xmlns:p14="http://schemas.microsoft.com/office/powerpoint/2010/main" val="3373425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68671D2A-A7E9-4050-A2A4-6B686A2BD3DC}" type="slidenum">
              <a:rPr lang="en-US" altLang="en-US" sz="1200">
                <a:solidFill>
                  <a:schemeClr val="tx1"/>
                </a:solidFill>
                <a:latin typeface="Times" panose="02020603050405020304" pitchFamily="18" charset="0"/>
              </a:rPr>
              <a:pPr algn="ctr" eaLnBrk="1"/>
              <a:t>31</a:t>
            </a:fld>
            <a:endParaRPr lang="en-US" altLang="en-US" sz="1200">
              <a:solidFill>
                <a:schemeClr val="tx1"/>
              </a:solidFill>
              <a:latin typeface="Times" panose="02020603050405020304" pitchFamily="18" charset="0"/>
            </a:endParaRPr>
          </a:p>
        </p:txBody>
      </p:sp>
      <p:sp>
        <p:nvSpPr>
          <p:cNvPr id="58371" name="Rectangle 2"/>
          <p:cNvSpPr>
            <a:spLocks noGrp="1" noRot="1" noChangeAspect="1" noChangeArrowheads="1" noTextEdit="1"/>
          </p:cNvSpPr>
          <p:nvPr>
            <p:ph type="sldImg"/>
          </p:nvPr>
        </p:nvSpPr>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smtClean="0">
                <a:latin typeface="Times New Roman" panose="02020603050405020304" pitchFamily="18" charset="0"/>
              </a:rPr>
              <a:t>The shadow square was used for simple surveying such as finding heights, depths and distances. The object under investigation (such as the top of a tower) was sighted using the alidade. The needed ratio of height or distance (the tangent of the angle) was read on the shadow scale. </a:t>
            </a:r>
          </a:p>
          <a:p>
            <a:pPr eaLnBrk="1" hangingPunct="1"/>
            <a:r>
              <a:rPr lang="en-US" altLang="en-US" sz="1600" smtClean="0">
                <a:latin typeface="Times New Roman" panose="02020603050405020304" pitchFamily="18" charset="0"/>
              </a:rPr>
              <a:t>Old astrolabes had many other scales on the back depending on where and when an instrument was made. Many Islamic instruments had scales for finding the direction to Mecca (qibla) and mathematical scales for finding sines and cosines. Some instruments had special scales for finding prayer times. European astrolabes had no need for the elaborate Islamic scales and often had only a scale for converting between equal and unequal hours or no additional scales at all. </a:t>
            </a:r>
          </a:p>
        </p:txBody>
      </p:sp>
    </p:spTree>
    <p:extLst>
      <p:ext uri="{BB962C8B-B14F-4D97-AF65-F5344CB8AC3E}">
        <p14:creationId xmlns:p14="http://schemas.microsoft.com/office/powerpoint/2010/main" val="115722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851D9C9E-A705-436C-B99C-2E9FE3342B7D}" type="slidenum">
              <a:rPr lang="en-US" altLang="en-US" sz="1200">
                <a:solidFill>
                  <a:schemeClr val="tx1"/>
                </a:solidFill>
                <a:latin typeface="Times" panose="02020603050405020304" pitchFamily="18" charset="0"/>
              </a:rPr>
              <a:pPr algn="ctr" eaLnBrk="1"/>
              <a:t>43</a:t>
            </a:fld>
            <a:endParaRPr lang="en-US" altLang="en-US" sz="1200">
              <a:solidFill>
                <a:schemeClr val="tx1"/>
              </a:solidFill>
              <a:latin typeface="Times" panose="02020603050405020304" pitchFamily="18" charset="0"/>
            </a:endParaRPr>
          </a:p>
        </p:txBody>
      </p:sp>
      <p:sp>
        <p:nvSpPr>
          <p:cNvPr id="11267" name="Rectangle 2"/>
          <p:cNvSpPr>
            <a:spLocks noGrp="1" noRot="1" noChangeAspect="1" noChangeArrowheads="1" noTextEdit="1"/>
          </p:cNvSpPr>
          <p:nvPr>
            <p:ph type="sldImg"/>
          </p:nvPr>
        </p:nvSpPr>
        <p:spPr/>
      </p:sp>
      <p:sp>
        <p:nvSpPr>
          <p:cNvPr id="11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Rete of Wheeler astrolabe</a:t>
            </a:r>
          </a:p>
        </p:txBody>
      </p:sp>
    </p:spTree>
    <p:extLst>
      <p:ext uri="{BB962C8B-B14F-4D97-AF65-F5344CB8AC3E}">
        <p14:creationId xmlns:p14="http://schemas.microsoft.com/office/powerpoint/2010/main" val="2708467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B52A1CD5-A6C7-4572-B228-0EDB1C3CF7AF}" type="slidenum">
              <a:rPr lang="en-US" altLang="en-US" sz="1200">
                <a:solidFill>
                  <a:schemeClr val="tx1"/>
                </a:solidFill>
                <a:latin typeface="Times" panose="02020603050405020304" pitchFamily="18" charset="0"/>
              </a:rPr>
              <a:pPr algn="ctr" eaLnBrk="1"/>
              <a:t>44</a:t>
            </a:fld>
            <a:endParaRPr lang="en-US" altLang="en-US" sz="1200">
              <a:solidFill>
                <a:schemeClr val="tx1"/>
              </a:solidFill>
              <a:latin typeface="Times" panose="02020603050405020304" pitchFamily="18" charset="0"/>
            </a:endParaRPr>
          </a:p>
        </p:txBody>
      </p:sp>
      <p:sp>
        <p:nvSpPr>
          <p:cNvPr id="13315" name="Rectangle 2"/>
          <p:cNvSpPr>
            <a:spLocks noGrp="1" noRot="1" noChangeAspect="1" noChangeArrowheads="1" noTextEdit="1"/>
          </p:cNvSpPr>
          <p:nvPr>
            <p:ph type="sldImg"/>
          </p:nvPr>
        </p:nvSpPr>
        <p:spPr/>
      </p:sp>
      <p:sp>
        <p:nvSpPr>
          <p:cNvPr id="13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Times" panose="02020603050405020304" pitchFamily="18" charset="0"/>
              </a:rPr>
              <a:t>Wheeler astrolabe, bought in 1996 by Andy Wheeler, MC alumnus, and Bectel Corporation Executive in Kochin in Karala State, South India. 29 centimeters across, 11 ½ Regan inches. 2 climate plates for different latitudes, 1 plate of horizons for astrology, 1 plate for 0 &amp; 90 degrees and 1 plate for ecliptic coordinate conversion.  1142 H.G. date is this 1729AD? Evidently made in Tuse a ruined city out side of Mashid in Iran today.</a:t>
            </a:r>
          </a:p>
        </p:txBody>
      </p:sp>
    </p:spTree>
    <p:extLst>
      <p:ext uri="{BB962C8B-B14F-4D97-AF65-F5344CB8AC3E}">
        <p14:creationId xmlns:p14="http://schemas.microsoft.com/office/powerpoint/2010/main" val="1960569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17D4D38E-8A41-4F57-A6C2-6C42AAF32F46}" type="slidenum">
              <a:rPr lang="en-US" altLang="en-US" sz="1200">
                <a:solidFill>
                  <a:schemeClr val="tx1"/>
                </a:solidFill>
                <a:latin typeface="Times" panose="02020603050405020304" pitchFamily="18" charset="0"/>
              </a:rPr>
              <a:pPr algn="ctr" eaLnBrk="1"/>
              <a:t>45</a:t>
            </a:fld>
            <a:endParaRPr lang="en-US" altLang="en-US" sz="1200">
              <a:solidFill>
                <a:schemeClr val="tx1"/>
              </a:solidFill>
              <a:latin typeface="Times" panose="02020603050405020304" pitchFamily="18" charset="0"/>
            </a:endParaRPr>
          </a:p>
        </p:txBody>
      </p:sp>
      <p:sp>
        <p:nvSpPr>
          <p:cNvPr id="15363" name="Rectangle 2"/>
          <p:cNvSpPr>
            <a:spLocks noGrp="1" noRot="1" noChangeAspect="1" noChangeArrowheads="1" noTextEdit="1"/>
          </p:cNvSpPr>
          <p:nvPr>
            <p:ph type="sldImg"/>
          </p:nvPr>
        </p:nvSpPr>
        <p:spPr/>
      </p:sp>
      <p:sp>
        <p:nvSpPr>
          <p:cNvPr id="153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Wheeler astrolabe</a:t>
            </a:r>
          </a:p>
        </p:txBody>
      </p:sp>
    </p:spTree>
    <p:extLst>
      <p:ext uri="{BB962C8B-B14F-4D97-AF65-F5344CB8AC3E}">
        <p14:creationId xmlns:p14="http://schemas.microsoft.com/office/powerpoint/2010/main" val="105704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363DE639-8388-453E-A668-C2AFA8B0A677}" type="slidenum">
              <a:rPr lang="en-US" altLang="en-US" sz="1200">
                <a:solidFill>
                  <a:schemeClr val="tx1"/>
                </a:solidFill>
                <a:latin typeface="Times" panose="02020603050405020304" pitchFamily="18" charset="0"/>
              </a:rPr>
              <a:pPr algn="ctr" eaLnBrk="1"/>
              <a:t>46</a:t>
            </a:fld>
            <a:endParaRPr lang="en-US" altLang="en-US" sz="1200">
              <a:solidFill>
                <a:schemeClr val="tx1"/>
              </a:solidFill>
              <a:latin typeface="Times" panose="02020603050405020304" pitchFamily="18" charset="0"/>
            </a:endParaRPr>
          </a:p>
        </p:txBody>
      </p:sp>
      <p:sp>
        <p:nvSpPr>
          <p:cNvPr id="17411" name="Rectangle 2"/>
          <p:cNvSpPr>
            <a:spLocks noGrp="1" noRot="1" noChangeAspect="1" noChangeArrowheads="1" noTextEdit="1"/>
          </p:cNvSpPr>
          <p:nvPr>
            <p:ph type="sldImg"/>
          </p:nvPr>
        </p:nvSpPr>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Wheeler astrolabe</a:t>
            </a:r>
          </a:p>
        </p:txBody>
      </p:sp>
    </p:spTree>
    <p:extLst>
      <p:ext uri="{BB962C8B-B14F-4D97-AF65-F5344CB8AC3E}">
        <p14:creationId xmlns:p14="http://schemas.microsoft.com/office/powerpoint/2010/main" val="2590425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FFFFFF"/>
                </a:solidFill>
                <a:latin typeface="Helvetica Light" charset="0"/>
                <a:ea typeface="MS PGothic" panose="020B0600070205080204" pitchFamily="34" charset="-128"/>
                <a:sym typeface="Helvetica Light" charset="0"/>
              </a:defRPr>
            </a:lvl1pPr>
            <a:lvl2pPr marL="742950" indent="-285750">
              <a:defRPr sz="3600">
                <a:solidFill>
                  <a:srgbClr val="FFFFFF"/>
                </a:solidFill>
                <a:latin typeface="Helvetica Light" charset="0"/>
                <a:ea typeface="MS PGothic" panose="020B0600070205080204" pitchFamily="34" charset="-128"/>
                <a:sym typeface="Helvetica Light" charset="0"/>
              </a:defRPr>
            </a:lvl2pPr>
            <a:lvl3pPr marL="1143000" indent="-228600">
              <a:defRPr sz="3600">
                <a:solidFill>
                  <a:srgbClr val="FFFFFF"/>
                </a:solidFill>
                <a:latin typeface="Helvetica Light" charset="0"/>
                <a:ea typeface="MS PGothic" panose="020B0600070205080204" pitchFamily="34" charset="-128"/>
                <a:sym typeface="Helvetica Light" charset="0"/>
              </a:defRPr>
            </a:lvl3pPr>
            <a:lvl4pPr marL="1600200" indent="-228600">
              <a:defRPr sz="3600">
                <a:solidFill>
                  <a:srgbClr val="FFFFFF"/>
                </a:solidFill>
                <a:latin typeface="Helvetica Light" charset="0"/>
                <a:ea typeface="MS PGothic" panose="020B0600070205080204" pitchFamily="34" charset="-128"/>
                <a:sym typeface="Helvetica Light" charset="0"/>
              </a:defRPr>
            </a:lvl4pPr>
            <a:lvl5pPr marL="2057400" indent="-228600">
              <a:defRPr sz="3600">
                <a:solidFill>
                  <a:srgbClr val="FFFFFF"/>
                </a:solidFill>
                <a:latin typeface="Helvetica Light" charset="0"/>
                <a:ea typeface="MS PGothic" panose="020B0600070205080204" pitchFamily="34" charset="-128"/>
                <a:sym typeface="Helvetica Light" charset="0"/>
              </a:defRPr>
            </a:lvl5pPr>
            <a:lvl6pPr marL="25146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6pPr>
            <a:lvl7pPr marL="29718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7pPr>
            <a:lvl8pPr marL="34290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8pPr>
            <a:lvl9pPr marL="3886200" indent="-228600" defTabSz="584200" eaLnBrk="0" fontAlgn="base" hangingPunct="0">
              <a:spcBef>
                <a:spcPct val="0"/>
              </a:spcBef>
              <a:spcAft>
                <a:spcPct val="0"/>
              </a:spcAft>
              <a:defRPr sz="3600">
                <a:solidFill>
                  <a:srgbClr val="FFFFFF"/>
                </a:solidFill>
                <a:latin typeface="Helvetica Light" charset="0"/>
                <a:ea typeface="MS PGothic" panose="020B0600070205080204" pitchFamily="34" charset="-128"/>
                <a:sym typeface="Helvetica Light" charset="0"/>
              </a:defRPr>
            </a:lvl9pPr>
          </a:lstStyle>
          <a:p>
            <a:pPr algn="ctr" eaLnBrk="1"/>
            <a:fld id="{20E51CDB-8BE0-4B96-8103-74676F8058A5}" type="slidenum">
              <a:rPr lang="en-US" altLang="en-US" sz="1200">
                <a:solidFill>
                  <a:schemeClr val="tx1"/>
                </a:solidFill>
                <a:latin typeface="Times" panose="02020603050405020304" pitchFamily="18" charset="0"/>
              </a:rPr>
              <a:pPr algn="ctr" eaLnBrk="1"/>
              <a:t>47</a:t>
            </a:fld>
            <a:endParaRPr lang="en-US" altLang="en-US" sz="1200">
              <a:solidFill>
                <a:schemeClr val="tx1"/>
              </a:solidFill>
              <a:latin typeface="Times" panose="02020603050405020304" pitchFamily="18" charset="0"/>
            </a:endParaRPr>
          </a:p>
        </p:txBody>
      </p:sp>
      <p:sp>
        <p:nvSpPr>
          <p:cNvPr id="19459" name="Rectangle 2"/>
          <p:cNvSpPr>
            <a:spLocks noGrp="1" noRot="1" noChangeAspect="1" noChangeArrowheads="1" noTextEdit="1"/>
          </p:cNvSpPr>
          <p:nvPr>
            <p:ph type="sldImg"/>
          </p:nvPr>
        </p:nvSpPr>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Wheeler astrolabe</a:t>
            </a:r>
          </a:p>
        </p:txBody>
      </p:sp>
    </p:spTree>
    <p:extLst>
      <p:ext uri="{BB962C8B-B14F-4D97-AF65-F5344CB8AC3E}">
        <p14:creationId xmlns:p14="http://schemas.microsoft.com/office/powerpoint/2010/main" val="253471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9/30/2019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9/30/2019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2"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5986"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xfrm>
            <a:off x="0" y="0"/>
            <a:ext cx="0" cy="0"/>
          </a:xfrm>
        </p:spPr>
        <p:txBody>
          <a:bodyPr/>
          <a:lstStyle>
            <a:lvl1pPr algn="ctr" eaLnBrk="1">
              <a:defRPr/>
            </a:lvl1pPr>
          </a:lstStyle>
          <a:p>
            <a:pPr>
              <a:defRPr/>
            </a:pPr>
            <a:endParaRPr lang="en-US"/>
          </a:p>
        </p:txBody>
      </p:sp>
      <p:sp>
        <p:nvSpPr>
          <p:cNvPr id="6" name="Rectangle 13"/>
          <p:cNvSpPr>
            <a:spLocks noGrp="1" noChangeArrowheads="1"/>
          </p:cNvSpPr>
          <p:nvPr>
            <p:ph type="ftr" sz="quarter" idx="11"/>
          </p:nvPr>
        </p:nvSpPr>
        <p:spPr>
          <a:xfrm>
            <a:off x="0" y="0"/>
            <a:ext cx="0" cy="0"/>
          </a:xfrm>
        </p:spPr>
        <p:txBody>
          <a:bodyPr/>
          <a:lstStyle>
            <a:lvl1pPr algn="ctr" eaLnBrk="1">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08B054E-4D9F-4031-9741-D2D4BFCF83A9}" type="slidenum">
              <a:rPr lang="en-US" altLang="en-US"/>
              <a:pPr>
                <a:defRPr/>
              </a:pPr>
              <a:t>‹#›</a:t>
            </a:fld>
            <a:endParaRPr lang="en-US" altLang="en-US"/>
          </a:p>
        </p:txBody>
      </p:sp>
    </p:spTree>
    <p:extLst>
      <p:ext uri="{BB962C8B-B14F-4D97-AF65-F5344CB8AC3E}">
        <p14:creationId xmlns:p14="http://schemas.microsoft.com/office/powerpoint/2010/main" val="3466273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442"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5986" y="1600201"/>
            <a:ext cx="5383398"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5986" y="3941763"/>
            <a:ext cx="5383398"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xfrm>
            <a:off x="0" y="0"/>
            <a:ext cx="0" cy="0"/>
          </a:xfrm>
        </p:spPr>
        <p:txBody>
          <a:bodyPr/>
          <a:lstStyle>
            <a:lvl1pPr algn="ctr" eaLnBrk="1">
              <a:defRPr/>
            </a:lvl1pPr>
          </a:lstStyle>
          <a:p>
            <a:pPr>
              <a:defRPr/>
            </a:pPr>
            <a:endParaRPr lang="en-US"/>
          </a:p>
        </p:txBody>
      </p:sp>
      <p:sp>
        <p:nvSpPr>
          <p:cNvPr id="7" name="Rectangle 13"/>
          <p:cNvSpPr>
            <a:spLocks noGrp="1" noChangeArrowheads="1"/>
          </p:cNvSpPr>
          <p:nvPr>
            <p:ph type="ftr" sz="quarter" idx="11"/>
          </p:nvPr>
        </p:nvSpPr>
        <p:spPr>
          <a:xfrm>
            <a:off x="0" y="0"/>
            <a:ext cx="0" cy="0"/>
          </a:xfrm>
        </p:spPr>
        <p:txBody>
          <a:bodyPr/>
          <a:lstStyle>
            <a:lvl1pPr algn="ctr" eaLnBrk="1">
              <a:defRPr/>
            </a:lvl1pPr>
          </a:lstStyle>
          <a:p>
            <a:pPr>
              <a:defRPr/>
            </a:pPr>
            <a:endParaRPr lang="en-US"/>
          </a:p>
        </p:txBody>
      </p:sp>
      <p:sp>
        <p:nvSpPr>
          <p:cNvPr id="8" name="Rectangle 14"/>
          <p:cNvSpPr>
            <a:spLocks noGrp="1" noChangeArrowheads="1"/>
          </p:cNvSpPr>
          <p:nvPr>
            <p:ph type="sldNum" sz="quarter" idx="12"/>
          </p:nvPr>
        </p:nvSpPr>
        <p:spPr/>
        <p:txBody>
          <a:bodyPr/>
          <a:lstStyle>
            <a:lvl1pPr>
              <a:defRPr/>
            </a:lvl1pPr>
          </a:lstStyle>
          <a:p>
            <a:pPr>
              <a:defRPr/>
            </a:pPr>
            <a:fld id="{2862F142-6DA0-4D29-9710-1A8A24B13FFD}" type="slidenum">
              <a:rPr lang="en-US" altLang="en-US"/>
              <a:pPr>
                <a:defRPr/>
              </a:pPr>
              <a:t>‹#›</a:t>
            </a:fld>
            <a:endParaRPr lang="en-US" altLang="en-US"/>
          </a:p>
        </p:txBody>
      </p:sp>
    </p:spTree>
    <p:extLst>
      <p:ext uri="{BB962C8B-B14F-4D97-AF65-F5344CB8AC3E}">
        <p14:creationId xmlns:p14="http://schemas.microsoft.com/office/powerpoint/2010/main" val="1410641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2"/>
          <p:cNvSpPr>
            <a:spLocks noGrp="1" noChangeArrowheads="1"/>
          </p:cNvSpPr>
          <p:nvPr>
            <p:ph type="dt" sz="half" idx="10"/>
          </p:nvPr>
        </p:nvSpPr>
        <p:spPr>
          <a:xfrm>
            <a:off x="0" y="0"/>
            <a:ext cx="0" cy="0"/>
          </a:xfrm>
        </p:spPr>
        <p:txBody>
          <a:bodyPr/>
          <a:lstStyle>
            <a:lvl1pPr algn="ctr" eaLnBrk="1">
              <a:defRPr/>
            </a:lvl1pPr>
          </a:lstStyle>
          <a:p>
            <a:pPr>
              <a:defRPr/>
            </a:pPr>
            <a:endParaRPr lang="en-US"/>
          </a:p>
        </p:txBody>
      </p:sp>
      <p:sp>
        <p:nvSpPr>
          <p:cNvPr id="4" name="Rectangle 13"/>
          <p:cNvSpPr>
            <a:spLocks noGrp="1" noChangeArrowheads="1"/>
          </p:cNvSpPr>
          <p:nvPr>
            <p:ph type="ftr" sz="quarter" idx="11"/>
          </p:nvPr>
        </p:nvSpPr>
        <p:spPr>
          <a:xfrm>
            <a:off x="0" y="0"/>
            <a:ext cx="0" cy="0"/>
          </a:xfrm>
        </p:spPr>
        <p:txBody>
          <a:bodyPr/>
          <a:lstStyle>
            <a:lvl1pPr algn="ctr" eaLnBrk="1">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647B7B52-0277-42F2-9760-E92A89BB5B9A}" type="slidenum">
              <a:rPr lang="en-US" altLang="en-US"/>
              <a:pPr>
                <a:defRPr/>
              </a:pPr>
              <a:t>‹#›</a:t>
            </a:fld>
            <a:endParaRPr lang="en-US" altLang="en-US"/>
          </a:p>
        </p:txBody>
      </p:sp>
    </p:spTree>
    <p:extLst>
      <p:ext uri="{BB962C8B-B14F-4D97-AF65-F5344CB8AC3E}">
        <p14:creationId xmlns:p14="http://schemas.microsoft.com/office/powerpoint/2010/main" val="210189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9/30/2019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9/30/2019</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9/30/2019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9/30/2019</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9/30/2019</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9/30/2019</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9/30/2019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9/30/2019</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9/30/2019</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archive.org/details/TheTheoryOfSpinor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Muslim_astronomers" TargetMode="External"/><Relationship Id="rId2" Type="http://schemas.openxmlformats.org/officeDocument/2006/relationships/hyperlink" Target="http://en.wikipedia.org/wiki/Islamic_astronomy"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903" TargetMode="External"/><Relationship Id="rId2" Type="http://schemas.openxmlformats.org/officeDocument/2006/relationships/hyperlink" Target="http://en.wikipedia.org/wiki/December_7" TargetMode="External"/><Relationship Id="rId1" Type="http://schemas.openxmlformats.org/officeDocument/2006/relationships/slideLayout" Target="../slideLayouts/slideLayout2.xml"/><Relationship Id="rId6" Type="http://schemas.openxmlformats.org/officeDocument/2006/relationships/hyperlink" Target="http://en.wikipedia.org/wiki/'Abd_Al-Rahman_Al_Sufi" TargetMode="External"/><Relationship Id="rId5" Type="http://schemas.openxmlformats.org/officeDocument/2006/relationships/hyperlink" Target="http://en.wikipedia.org/wiki/986" TargetMode="External"/><Relationship Id="rId4" Type="http://schemas.openxmlformats.org/officeDocument/2006/relationships/hyperlink" Target="http://en.wikipedia.org/wiki/May_25"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May_12" TargetMode="External"/><Relationship Id="rId2" Type="http://schemas.openxmlformats.org/officeDocument/2006/relationships/hyperlink" Target="http://en.wikipedia.org/wiki/940s" TargetMode="External"/><Relationship Id="rId1" Type="http://schemas.openxmlformats.org/officeDocument/2006/relationships/slideLayout" Target="../slideLayouts/slideLayout2.xml"/><Relationship Id="rId5" Type="http://schemas.openxmlformats.org/officeDocument/2006/relationships/hyperlink" Target="http://en.wikipedia.org/wiki/Gerbert_of_Aurillac" TargetMode="External"/><Relationship Id="rId4" Type="http://schemas.openxmlformats.org/officeDocument/2006/relationships/hyperlink" Target="http://en.wikipedia.org/wiki/1003"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en.wikipedia.org/wiki/Canterbury_Astrolabe_Quadrant" TargetMode="Externa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s://science8astrolabe.weebly.com/how-to-use.html" TargetMode="External"/><Relationship Id="rId2" Type="http://schemas.openxmlformats.org/officeDocument/2006/relationships/hyperlink" Target="http://www.astrolabeproject.com/" TargetMode="External"/><Relationship Id="rId1" Type="http://schemas.openxmlformats.org/officeDocument/2006/relationships/slideLayout" Target="../slideLayouts/slideLayout4.xml"/><Relationship Id="rId5" Type="http://schemas.openxmlformats.org/officeDocument/2006/relationships/hyperlink" Target="http://www.autodidacts.co.uk/astro74xx/newastromain.html" TargetMode="External"/><Relationship Id="rId4" Type="http://schemas.openxmlformats.org/officeDocument/2006/relationships/hyperlink" Target="http://www.astrolabeproject.com/sim/astrolabe/sim.html"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762000"/>
            <a:ext cx="9144000" cy="3810000"/>
          </a:xfrm>
        </p:spPr>
        <p:txBody>
          <a:bodyPr/>
          <a:lstStyle/>
          <a:p>
            <a:r>
              <a:rPr lang="en-US" dirty="0" smtClean="0"/>
              <a:t>All (or most of) the</a:t>
            </a:r>
            <a:br>
              <a:rPr lang="en-US" dirty="0" smtClean="0"/>
            </a:br>
            <a:r>
              <a:rPr lang="en-US" dirty="0" smtClean="0"/>
              <a:t>Astrolabes</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1538968" y="4800600"/>
            <a:ext cx="9143999" cy="990600"/>
          </a:xfrm>
        </p:spPr>
        <p:txBody>
          <a:bodyPr>
            <a:normAutofit fontScale="85000" lnSpcReduction="20000"/>
          </a:bodyPr>
          <a:lstStyle/>
          <a:p>
            <a:r>
              <a:rPr lang="en-US" dirty="0" smtClean="0"/>
              <a:t>By Dr. Harold Alden Williams, Director of the </a:t>
            </a:r>
            <a:r>
              <a:rPr lang="en-US" dirty="0" err="1" smtClean="0"/>
              <a:t>Universarium</a:t>
            </a:r>
            <a:r>
              <a:rPr lang="en-US" dirty="0" smtClean="0"/>
              <a:t> at Montgomery College Takoma Park/Silver Spring Campus, Montgomery County Maryland, United State of America, Planet Earth, around Helios/Sol/Sun star, in the Milky Way Galaxy, and outlying galaxy of the Virgo Supercluster in </a:t>
            </a:r>
            <a:r>
              <a:rPr lang="en-US" dirty="0" err="1" smtClean="0"/>
              <a:t>Lanakiya</a:t>
            </a:r>
            <a:endParaRPr lang="en-US" dirty="0"/>
          </a:p>
        </p:txBody>
      </p:sp>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t>Rete for 2000</a:t>
            </a:r>
          </a:p>
        </p:txBody>
      </p:sp>
      <p:pic>
        <p:nvPicPr>
          <p:cNvPr id="34819"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97511" y="1600647"/>
            <a:ext cx="3992686" cy="4530701"/>
          </a:xfrm>
        </p:spPr>
      </p:pic>
    </p:spTree>
    <p:extLst>
      <p:ext uri="{BB962C8B-B14F-4D97-AF65-F5344CB8AC3E}">
        <p14:creationId xmlns:p14="http://schemas.microsoft.com/office/powerpoint/2010/main" val="242673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mtClean="0"/>
              <a:t>Rete for 13400</a:t>
            </a:r>
          </a:p>
        </p:txBody>
      </p:sp>
      <p:pic>
        <p:nvPicPr>
          <p:cNvPr id="35843"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328567" y="1600647"/>
            <a:ext cx="3529459" cy="4530701"/>
          </a:xfrm>
        </p:spPr>
      </p:pic>
    </p:spTree>
    <p:extLst>
      <p:ext uri="{BB962C8B-B14F-4D97-AF65-F5344CB8AC3E}">
        <p14:creationId xmlns:p14="http://schemas.microsoft.com/office/powerpoint/2010/main" val="113403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scan000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8246" y="0"/>
            <a:ext cx="3671217"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63350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scan000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8443" y="1116"/>
            <a:ext cx="3901158" cy="68568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338910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scan000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150" y="0"/>
            <a:ext cx="3615408"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4116471"/>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scan0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7451" y="0"/>
            <a:ext cx="3532807"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77387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scan001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251" y="0"/>
            <a:ext cx="3863206"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00898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scan0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1256" y="450949"/>
            <a:ext cx="4786313" cy="59561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051498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scan00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0428" y="0"/>
            <a:ext cx="6606853"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699985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mtClean="0"/>
              <a:t>Hour angle Projections</a:t>
            </a:r>
          </a:p>
        </p:txBody>
      </p:sp>
      <p:pic>
        <p:nvPicPr>
          <p:cNvPr id="41987"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895602" y="1600647"/>
            <a:ext cx="2395389" cy="4530701"/>
          </a:xfrm>
        </p:spPr>
      </p:pic>
    </p:spTree>
    <p:extLst>
      <p:ext uri="{BB962C8B-B14F-4D97-AF65-F5344CB8AC3E}">
        <p14:creationId xmlns:p14="http://schemas.microsoft.com/office/powerpoint/2010/main" val="21424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scan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7543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531812" y="304800"/>
            <a:ext cx="4267200" cy="83820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mj-lt"/>
              </a:rPr>
              <a:t>Plainspheric</a:t>
            </a:r>
            <a:endParaRPr lang="en-US" sz="2800" b="1" dirty="0" smtClean="0">
              <a:latin typeface="+mj-lt"/>
            </a:endParaRPr>
          </a:p>
          <a:p>
            <a:pPr algn="ctr"/>
            <a:r>
              <a:rPr lang="en-US" sz="2800" b="1" dirty="0" smtClean="0">
                <a:latin typeface="+mj-lt"/>
              </a:rPr>
              <a:t>Astrolabe</a:t>
            </a:r>
            <a:endParaRPr lang="en-US" sz="2800" b="1" dirty="0">
              <a:latin typeface="+mj-lt"/>
            </a:endParaRPr>
          </a:p>
        </p:txBody>
      </p:sp>
    </p:spTree>
    <p:extLst>
      <p:ext uri="{BB962C8B-B14F-4D97-AF65-F5344CB8AC3E}">
        <p14:creationId xmlns:p14="http://schemas.microsoft.com/office/powerpoint/2010/main" val="194084181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mtClean="0"/>
              <a:t>Climate for 25 degrees</a:t>
            </a:r>
          </a:p>
        </p:txBody>
      </p:sp>
      <p:pic>
        <p:nvPicPr>
          <p:cNvPr id="46083"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02633" y="1600647"/>
            <a:ext cx="4346525" cy="4530701"/>
          </a:xfrm>
        </p:spPr>
      </p:pic>
    </p:spTree>
    <p:extLst>
      <p:ext uri="{BB962C8B-B14F-4D97-AF65-F5344CB8AC3E}">
        <p14:creationId xmlns:p14="http://schemas.microsoft.com/office/powerpoint/2010/main" val="329987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en-US" smtClean="0"/>
              <a:t>Climate for 30 degrees</a:t>
            </a:r>
          </a:p>
        </p:txBody>
      </p:sp>
      <p:pic>
        <p:nvPicPr>
          <p:cNvPr id="47107"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47939" y="1600647"/>
            <a:ext cx="4292947" cy="4530701"/>
          </a:xfrm>
        </p:spPr>
      </p:pic>
    </p:spTree>
    <p:extLst>
      <p:ext uri="{BB962C8B-B14F-4D97-AF65-F5344CB8AC3E}">
        <p14:creationId xmlns:p14="http://schemas.microsoft.com/office/powerpoint/2010/main" val="276193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mtClean="0"/>
              <a:t>Climate for 35 degrees</a:t>
            </a:r>
          </a:p>
        </p:txBody>
      </p:sp>
      <p:pic>
        <p:nvPicPr>
          <p:cNvPr id="48131"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05523" y="1600647"/>
            <a:ext cx="4376663" cy="4530701"/>
          </a:xfrm>
        </p:spPr>
      </p:pic>
    </p:spTree>
    <p:extLst>
      <p:ext uri="{BB962C8B-B14F-4D97-AF65-F5344CB8AC3E}">
        <p14:creationId xmlns:p14="http://schemas.microsoft.com/office/powerpoint/2010/main" val="101514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mtClean="0"/>
              <a:t>Climate for 40 degrees</a:t>
            </a:r>
          </a:p>
        </p:txBody>
      </p:sp>
      <p:pic>
        <p:nvPicPr>
          <p:cNvPr id="49155"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45247" y="1600647"/>
            <a:ext cx="4497214" cy="4530701"/>
          </a:xfrm>
        </p:spPr>
      </p:pic>
    </p:spTree>
    <p:extLst>
      <p:ext uri="{BB962C8B-B14F-4D97-AF65-F5344CB8AC3E}">
        <p14:creationId xmlns:p14="http://schemas.microsoft.com/office/powerpoint/2010/main" val="326474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mtClean="0"/>
              <a:t>Climate for 45 degrees</a:t>
            </a:r>
          </a:p>
        </p:txBody>
      </p:sp>
      <p:pic>
        <p:nvPicPr>
          <p:cNvPr id="50179"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35202" y="1600647"/>
            <a:ext cx="4516189" cy="4530701"/>
          </a:xfrm>
        </p:spPr>
      </p:pic>
    </p:spTree>
    <p:extLst>
      <p:ext uri="{BB962C8B-B14F-4D97-AF65-F5344CB8AC3E}">
        <p14:creationId xmlns:p14="http://schemas.microsoft.com/office/powerpoint/2010/main" val="92039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mtClean="0"/>
              <a:t>Climate for 50 degrees</a:t>
            </a:r>
          </a:p>
        </p:txBody>
      </p:sp>
      <p:pic>
        <p:nvPicPr>
          <p:cNvPr id="51203"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92129" y="1600647"/>
            <a:ext cx="4404568" cy="4530701"/>
          </a:xfrm>
        </p:spPr>
      </p:pic>
    </p:spTree>
    <p:extLst>
      <p:ext uri="{BB962C8B-B14F-4D97-AF65-F5344CB8AC3E}">
        <p14:creationId xmlns:p14="http://schemas.microsoft.com/office/powerpoint/2010/main" val="227974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Climate for 55 degrees</a:t>
            </a:r>
          </a:p>
        </p:txBody>
      </p:sp>
      <p:pic>
        <p:nvPicPr>
          <p:cNvPr id="52227"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21150" y="1600647"/>
            <a:ext cx="4345409" cy="4530701"/>
          </a:xfrm>
        </p:spPr>
      </p:pic>
    </p:spTree>
    <p:extLst>
      <p:ext uri="{BB962C8B-B14F-4D97-AF65-F5344CB8AC3E}">
        <p14:creationId xmlns:p14="http://schemas.microsoft.com/office/powerpoint/2010/main" val="46342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mtClean="0"/>
              <a:t>Climate for 60 degrees</a:t>
            </a:r>
          </a:p>
        </p:txBody>
      </p:sp>
      <p:pic>
        <p:nvPicPr>
          <p:cNvPr id="53251"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98826" y="1600647"/>
            <a:ext cx="4391174" cy="4530701"/>
          </a:xfrm>
        </p:spPr>
      </p:pic>
    </p:spTree>
    <p:extLst>
      <p:ext uri="{BB962C8B-B14F-4D97-AF65-F5344CB8AC3E}">
        <p14:creationId xmlns:p14="http://schemas.microsoft.com/office/powerpoint/2010/main" val="422166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mtClean="0"/>
              <a:t>Plate for 0 and 90 degrees</a:t>
            </a:r>
          </a:p>
        </p:txBody>
      </p:sp>
      <p:pic>
        <p:nvPicPr>
          <p:cNvPr id="54275"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40125" y="1600647"/>
            <a:ext cx="4308574" cy="4530701"/>
          </a:xfrm>
        </p:spPr>
      </p:pic>
    </p:spTree>
    <p:extLst>
      <p:ext uri="{BB962C8B-B14F-4D97-AF65-F5344CB8AC3E}">
        <p14:creationId xmlns:p14="http://schemas.microsoft.com/office/powerpoint/2010/main" val="37963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mtClean="0"/>
              <a:t>Plate for ecliptic transformation</a:t>
            </a:r>
          </a:p>
        </p:txBody>
      </p:sp>
      <p:pic>
        <p:nvPicPr>
          <p:cNvPr id="55299"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143276" y="1600647"/>
            <a:ext cx="3900041" cy="4530701"/>
          </a:xfrm>
        </p:spPr>
      </p:pic>
    </p:spTree>
    <p:extLst>
      <p:ext uri="{BB962C8B-B14F-4D97-AF65-F5344CB8AC3E}">
        <p14:creationId xmlns:p14="http://schemas.microsoft.com/office/powerpoint/2010/main" val="290115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scan000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527" y="0"/>
            <a:ext cx="3742655"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p:cNvSpPr/>
          <p:nvPr/>
        </p:nvSpPr>
        <p:spPr>
          <a:xfrm>
            <a:off x="1522412" y="381000"/>
            <a:ext cx="2362200" cy="91440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Parts</a:t>
            </a:r>
            <a:endParaRPr lang="en-US" sz="2400" b="1" dirty="0"/>
          </a:p>
        </p:txBody>
      </p:sp>
      <p:sp>
        <p:nvSpPr>
          <p:cNvPr id="3" name="Rectangle 2"/>
          <p:cNvSpPr/>
          <p:nvPr/>
        </p:nvSpPr>
        <p:spPr>
          <a:xfrm>
            <a:off x="8228012" y="381000"/>
            <a:ext cx="3657600" cy="91440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Rete or net, a star map </a:t>
            </a:r>
            <a:endParaRPr lang="en-US" sz="2800" dirty="0"/>
          </a:p>
        </p:txBody>
      </p:sp>
      <p:sp>
        <p:nvSpPr>
          <p:cNvPr id="4" name="Rectangle 3"/>
          <p:cNvSpPr/>
          <p:nvPr/>
        </p:nvSpPr>
        <p:spPr>
          <a:xfrm>
            <a:off x="8228012" y="1752600"/>
            <a:ext cx="3657600" cy="2209800"/>
          </a:xfrm>
          <a:prstGeom prst="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latin typeface="+mj-lt"/>
              </a:rPr>
              <a:t>Climate or </a:t>
            </a:r>
            <a:r>
              <a:rPr lang="en-US" sz="2800" b="1" dirty="0" err="1" smtClean="0">
                <a:latin typeface="+mj-lt"/>
              </a:rPr>
              <a:t>Typanium</a:t>
            </a:r>
            <a:r>
              <a:rPr lang="en-US" sz="2800" b="1" dirty="0" smtClean="0">
                <a:latin typeface="+mj-lt"/>
              </a:rPr>
              <a:t>, latitude specific</a:t>
            </a:r>
            <a:endParaRPr lang="en-US" sz="2800" b="1" dirty="0">
              <a:latin typeface="+mj-lt"/>
            </a:endParaRPr>
          </a:p>
        </p:txBody>
      </p:sp>
    </p:spTree>
    <p:extLst>
      <p:ext uri="{BB962C8B-B14F-4D97-AF65-F5344CB8AC3E}">
        <p14:creationId xmlns:p14="http://schemas.microsoft.com/office/powerpoint/2010/main" val="2593251289"/>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2414" y="0"/>
            <a:ext cx="9143998" cy="1295400"/>
          </a:xfrm>
        </p:spPr>
        <p:txBody>
          <a:bodyPr>
            <a:noAutofit/>
          </a:bodyPr>
          <a:lstStyle/>
          <a:p>
            <a:pPr eaLnBrk="1" hangingPunct="1"/>
            <a:r>
              <a:rPr lang="en-US" altLang="en-US" sz="2000" dirty="0" smtClean="0"/>
              <a:t>Plate for all horizons in 5 degree increments, used to cast horoscopes for people born at latitudes that you do not have a climate for.  It allows you to get ascendant and descendent signs of the </a:t>
            </a:r>
            <a:r>
              <a:rPr lang="en-US" altLang="en-US" sz="2000" dirty="0" smtClean="0"/>
              <a:t>zodiac for their birthdate.</a:t>
            </a:r>
            <a:endParaRPr lang="en-US" altLang="en-US" sz="2000" dirty="0" smtClean="0"/>
          </a:p>
        </p:txBody>
      </p:sp>
      <p:pic>
        <p:nvPicPr>
          <p:cNvPr id="56323"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92029" y="1600200"/>
            <a:ext cx="4204767" cy="4912892"/>
          </a:xfrm>
        </p:spPr>
      </p:pic>
    </p:spTree>
    <p:extLst>
      <p:ext uri="{BB962C8B-B14F-4D97-AF65-F5344CB8AC3E}">
        <p14:creationId xmlns:p14="http://schemas.microsoft.com/office/powerpoint/2010/main" val="336645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980059" y="277937"/>
            <a:ext cx="8228707" cy="1139651"/>
          </a:xfrm>
        </p:spPr>
        <p:txBody>
          <a:bodyPr/>
          <a:lstStyle/>
          <a:p>
            <a:pPr eaLnBrk="1" hangingPunct="1"/>
            <a:r>
              <a:rPr lang="en-US" altLang="en-US" smtClean="0"/>
              <a:t>Back of astrolabe</a:t>
            </a:r>
          </a:p>
        </p:txBody>
      </p:sp>
      <p:sp>
        <p:nvSpPr>
          <p:cNvPr id="10244" name="Rectangle 4"/>
          <p:cNvSpPr>
            <a:spLocks noGrp="1" noChangeArrowheads="1"/>
          </p:cNvSpPr>
          <p:nvPr>
            <p:ph type="body" sz="half" idx="2"/>
          </p:nvPr>
        </p:nvSpPr>
        <p:spPr>
          <a:xfrm>
            <a:off x="6175896" y="1600647"/>
            <a:ext cx="4032870" cy="4530701"/>
          </a:xfrm>
        </p:spPr>
        <p:txBody>
          <a:bodyPr>
            <a:normAutofit fontScale="92500" lnSpcReduction="20000"/>
          </a:bodyPr>
          <a:lstStyle/>
          <a:p>
            <a:pPr eaLnBrk="1" hangingPunct="1">
              <a:defRPr/>
            </a:pPr>
            <a:r>
              <a:rPr lang="en-US" altLang="en-US" sz="2800" dirty="0"/>
              <a:t>Highly variable</a:t>
            </a:r>
          </a:p>
          <a:p>
            <a:pPr eaLnBrk="1" hangingPunct="1">
              <a:defRPr/>
            </a:pPr>
            <a:r>
              <a:rPr lang="en-US" altLang="en-US" sz="2800" dirty="0"/>
              <a:t>But most had calendar and zodiac</a:t>
            </a:r>
          </a:p>
          <a:p>
            <a:pPr eaLnBrk="1" hangingPunct="1">
              <a:defRPr/>
            </a:pPr>
            <a:r>
              <a:rPr lang="en-US" altLang="en-US" sz="2800" dirty="0"/>
              <a:t>&amp; angle measuring protractor</a:t>
            </a:r>
          </a:p>
          <a:p>
            <a:pPr eaLnBrk="1" hangingPunct="1">
              <a:defRPr/>
            </a:pPr>
            <a:r>
              <a:rPr lang="en-US" altLang="en-US" sz="2800" dirty="0"/>
              <a:t>Notice perihelion and aphelion and center of calendar &amp; </a:t>
            </a:r>
            <a:r>
              <a:rPr lang="en-US" altLang="en-US" sz="2800" dirty="0" smtClean="0"/>
              <a:t>zodiac, do not have the same center, this is because of the earth’s slightly elliptical (non-circular orbit).</a:t>
            </a:r>
            <a:endParaRPr lang="en-US" altLang="en-US" sz="2800" dirty="0"/>
          </a:p>
        </p:txBody>
      </p:sp>
      <p:pic>
        <p:nvPicPr>
          <p:cNvPr id="57348"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10197" y="1600647"/>
            <a:ext cx="3971479" cy="4530701"/>
          </a:xfrm>
        </p:spPr>
      </p:pic>
    </p:spTree>
    <p:extLst>
      <p:ext uri="{BB962C8B-B14F-4D97-AF65-F5344CB8AC3E}">
        <p14:creationId xmlns:p14="http://schemas.microsoft.com/office/powerpoint/2010/main" val="37433330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80059" y="277937"/>
            <a:ext cx="8228707" cy="1139651"/>
          </a:xfrm>
        </p:spPr>
        <p:txBody>
          <a:bodyPr/>
          <a:lstStyle/>
          <a:p>
            <a:pPr eaLnBrk="1" hangingPunct="1"/>
            <a:r>
              <a:rPr lang="en-US" altLang="en-US" smtClean="0"/>
              <a:t>Plate (</a:t>
            </a:r>
            <a:r>
              <a:rPr lang="en-US" altLang="en-US" i="1" smtClean="0"/>
              <a:t>climate or tympanium</a:t>
            </a:r>
            <a:r>
              <a:rPr lang="en-US" altLang="en-US" smtClean="0"/>
              <a:t>)</a:t>
            </a:r>
          </a:p>
        </p:txBody>
      </p:sp>
      <p:sp>
        <p:nvSpPr>
          <p:cNvPr id="9220" name="Rectangle 4"/>
          <p:cNvSpPr>
            <a:spLocks noGrp="1" noChangeArrowheads="1"/>
          </p:cNvSpPr>
          <p:nvPr>
            <p:ph type="body" sz="half" idx="2"/>
          </p:nvPr>
        </p:nvSpPr>
        <p:spPr>
          <a:xfrm>
            <a:off x="6175896" y="1600647"/>
            <a:ext cx="4032870" cy="4530701"/>
          </a:xfrm>
        </p:spPr>
        <p:txBody>
          <a:bodyPr/>
          <a:lstStyle/>
          <a:p>
            <a:pPr eaLnBrk="1" hangingPunct="1">
              <a:lnSpc>
                <a:spcPct val="90000"/>
              </a:lnSpc>
              <a:defRPr/>
            </a:pPr>
            <a:r>
              <a:rPr lang="en-US" altLang="en-US"/>
              <a:t>Altitudes or almucanters</a:t>
            </a:r>
          </a:p>
          <a:p>
            <a:pPr eaLnBrk="1" hangingPunct="1">
              <a:lnSpc>
                <a:spcPct val="90000"/>
              </a:lnSpc>
              <a:defRPr/>
            </a:pPr>
            <a:r>
              <a:rPr lang="en-US" altLang="en-US"/>
              <a:t>Twilight Arcs, -6º Civil,   -12º Nautical, -18º Astronomical </a:t>
            </a:r>
          </a:p>
          <a:p>
            <a:pPr eaLnBrk="1" hangingPunct="1">
              <a:lnSpc>
                <a:spcPct val="90000"/>
              </a:lnSpc>
              <a:defRPr/>
            </a:pPr>
            <a:r>
              <a:rPr lang="en-US" altLang="en-US"/>
              <a:t>Azimuths</a:t>
            </a:r>
          </a:p>
          <a:p>
            <a:pPr eaLnBrk="1" hangingPunct="1">
              <a:lnSpc>
                <a:spcPct val="90000"/>
              </a:lnSpc>
              <a:defRPr/>
            </a:pPr>
            <a:r>
              <a:rPr lang="en-US" altLang="en-US"/>
              <a:t>North 0º &amp; 360º </a:t>
            </a:r>
          </a:p>
          <a:p>
            <a:pPr eaLnBrk="1" hangingPunct="1">
              <a:lnSpc>
                <a:spcPct val="90000"/>
              </a:lnSpc>
              <a:defRPr/>
            </a:pPr>
            <a:r>
              <a:rPr lang="en-US" altLang="en-US"/>
              <a:t>East 90º </a:t>
            </a:r>
          </a:p>
          <a:p>
            <a:pPr eaLnBrk="1" hangingPunct="1">
              <a:lnSpc>
                <a:spcPct val="90000"/>
              </a:lnSpc>
              <a:defRPr/>
            </a:pPr>
            <a:r>
              <a:rPr lang="en-US" altLang="en-US"/>
              <a:t>South 180º </a:t>
            </a:r>
          </a:p>
          <a:p>
            <a:pPr eaLnBrk="1" hangingPunct="1">
              <a:lnSpc>
                <a:spcPct val="90000"/>
              </a:lnSpc>
              <a:defRPr/>
            </a:pPr>
            <a:r>
              <a:rPr lang="en-US" altLang="en-US"/>
              <a:t>West 270º </a:t>
            </a:r>
          </a:p>
          <a:p>
            <a:pPr eaLnBrk="1" hangingPunct="1">
              <a:lnSpc>
                <a:spcPct val="90000"/>
              </a:lnSpc>
              <a:defRPr/>
            </a:pPr>
            <a:endParaRPr lang="en-US" altLang="en-US"/>
          </a:p>
        </p:txBody>
      </p:sp>
      <p:pic>
        <p:nvPicPr>
          <p:cNvPr id="36868"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05074" y="1600647"/>
            <a:ext cx="3781723" cy="4530701"/>
          </a:xfrm>
        </p:spPr>
      </p:pic>
    </p:spTree>
    <p:extLst>
      <p:ext uri="{BB962C8B-B14F-4D97-AF65-F5344CB8AC3E}">
        <p14:creationId xmlns:p14="http://schemas.microsoft.com/office/powerpoint/2010/main" val="2158506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scan00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7541" y="0"/>
            <a:ext cx="4479354"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977913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p:txBody>
          <a:bodyPr>
            <a:normAutofit fontScale="90000"/>
          </a:bodyPr>
          <a:lstStyle/>
          <a:p>
            <a:pPr defTabSz="323690">
              <a:defRPr/>
            </a:pPr>
            <a:r>
              <a:rPr lang="en-US" sz="4430"/>
              <a:t>Same mathematical projection for astrolabes and spinors</a:t>
            </a:r>
          </a:p>
        </p:txBody>
      </p:sp>
      <p:pic>
        <p:nvPicPr>
          <p:cNvPr id="14338" name="Picture 2" descr="scan00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029" y="2013644"/>
            <a:ext cx="4982766" cy="4036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6682780"/>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scan001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0874" y="0"/>
            <a:ext cx="446596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29019380"/>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4240" y="885156"/>
            <a:ext cx="3479229" cy="5228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677371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ctrTitle"/>
          </p:nvPr>
        </p:nvSpPr>
        <p:spPr>
          <a:xfrm>
            <a:off x="2415381" y="533400"/>
            <a:ext cx="7358063" cy="3962400"/>
          </a:xfrm>
        </p:spPr>
        <p:txBody>
          <a:bodyPr anchor="b"/>
          <a:lstStyle/>
          <a:p>
            <a:pPr eaLnBrk="1">
              <a:defRPr/>
            </a:pPr>
            <a:r>
              <a:rPr lang="en-US" sz="4800" dirty="0" smtClean="0">
                <a:ea typeface="+mj-ea"/>
              </a:rPr>
              <a:t>The Theory of Spinors </a:t>
            </a:r>
            <a:br>
              <a:rPr lang="en-US" sz="4800" dirty="0" smtClean="0">
                <a:ea typeface="+mj-ea"/>
              </a:rPr>
            </a:br>
            <a:r>
              <a:rPr lang="en-US" sz="4800" dirty="0" smtClean="0">
                <a:ea typeface="+mj-ea"/>
              </a:rPr>
              <a:t>by Elie </a:t>
            </a:r>
            <a:r>
              <a:rPr lang="en-US" sz="4800" dirty="0" err="1" smtClean="0">
                <a:ea typeface="+mj-ea"/>
              </a:rPr>
              <a:t>Cartan</a:t>
            </a:r>
            <a:r>
              <a:rPr lang="en-US" sz="4800" dirty="0" smtClean="0">
                <a:ea typeface="+mj-ea"/>
              </a:rPr>
              <a:t/>
            </a:r>
            <a:br>
              <a:rPr lang="en-US" sz="4800" dirty="0" smtClean="0">
                <a:ea typeface="+mj-ea"/>
              </a:rPr>
            </a:br>
            <a:r>
              <a:rPr lang="en-US" sz="4800" dirty="0" smtClean="0">
                <a:ea typeface="+mj-ea"/>
              </a:rPr>
              <a:t>Topics Spinors, Dirac, </a:t>
            </a:r>
            <a:r>
              <a:rPr lang="en-US" sz="4800" dirty="0" err="1" smtClean="0">
                <a:ea typeface="+mj-ea"/>
              </a:rPr>
              <a:t>Minkowski</a:t>
            </a:r>
            <a:r>
              <a:rPr lang="en-US" sz="4800" dirty="0" smtClean="0">
                <a:ea typeface="+mj-ea"/>
              </a:rPr>
              <a:t>, Riemann, Special Relativity</a:t>
            </a:r>
          </a:p>
        </p:txBody>
      </p:sp>
      <p:sp>
        <p:nvSpPr>
          <p:cNvPr id="17410" name="Rectangle 2"/>
          <p:cNvSpPr>
            <a:spLocks noGrp="1" noChangeArrowheads="1"/>
          </p:cNvSpPr>
          <p:nvPr>
            <p:ph type="subTitle" sz="quarter" idx="1"/>
          </p:nvPr>
        </p:nvSpPr>
        <p:spPr>
          <a:xfrm>
            <a:off x="2415381" y="5375672"/>
            <a:ext cx="7358063" cy="794742"/>
          </a:xfrm>
        </p:spPr>
        <p:txBody>
          <a:bodyPr anchor="t"/>
          <a:lstStyle/>
          <a:p>
            <a:pPr eaLnBrk="1">
              <a:spcBef>
                <a:spcPct val="0"/>
              </a:spcBef>
              <a:buSzTx/>
              <a:defRPr/>
            </a:pPr>
            <a:r>
              <a:rPr lang="en-US" sz="2250" u="sng">
                <a:hlinkClick r:id="rId2"/>
              </a:rPr>
              <a:t>https://archive.org/details/TheTheoryOfSpinors</a:t>
            </a:r>
            <a:r>
              <a:rPr lang="en-US" sz="2250"/>
              <a:t> </a:t>
            </a:r>
          </a:p>
        </p:txBody>
      </p:sp>
    </p:spTree>
    <p:extLst>
      <p:ext uri="{BB962C8B-B14F-4D97-AF65-F5344CB8AC3E}">
        <p14:creationId xmlns:p14="http://schemas.microsoft.com/office/powerpoint/2010/main" val="984946635"/>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pasted-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0107" y="856134"/>
            <a:ext cx="6765354" cy="51446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4347935"/>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0217" y="531316"/>
            <a:ext cx="4008314" cy="56491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380112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0059" y="277937"/>
            <a:ext cx="8228707" cy="1139651"/>
          </a:xfrm>
        </p:spPr>
        <p:txBody>
          <a:bodyPr/>
          <a:lstStyle/>
          <a:p>
            <a:pPr eaLnBrk="1" hangingPunct="1"/>
            <a:r>
              <a:rPr lang="en-US" altLang="en-US" smtClean="0"/>
              <a:t>Part of the Astrolabe</a:t>
            </a:r>
          </a:p>
        </p:txBody>
      </p:sp>
      <p:sp>
        <p:nvSpPr>
          <p:cNvPr id="7172" name="Rectangle 4"/>
          <p:cNvSpPr>
            <a:spLocks noGrp="1" noChangeArrowheads="1"/>
          </p:cNvSpPr>
          <p:nvPr>
            <p:ph type="body" sz="half" idx="2"/>
          </p:nvPr>
        </p:nvSpPr>
        <p:spPr>
          <a:xfrm>
            <a:off x="6175896" y="1600647"/>
            <a:ext cx="4032870" cy="4530701"/>
          </a:xfrm>
        </p:spPr>
        <p:txBody>
          <a:bodyPr/>
          <a:lstStyle/>
          <a:p>
            <a:pPr eaLnBrk="1" hangingPunct="1">
              <a:defRPr/>
            </a:pPr>
            <a:r>
              <a:rPr lang="en-US" altLang="en-US" sz="2800" i="1"/>
              <a:t>Rete</a:t>
            </a:r>
            <a:r>
              <a:rPr lang="en-US" altLang="en-US" sz="2800"/>
              <a:t>, net in Latin, the star map, off axis circle the ecliptic (the zodiacal signs)</a:t>
            </a:r>
          </a:p>
          <a:p>
            <a:pPr eaLnBrk="1" hangingPunct="1">
              <a:defRPr/>
            </a:pPr>
            <a:r>
              <a:rPr lang="en-US" altLang="en-US" sz="2800"/>
              <a:t>Plates (</a:t>
            </a:r>
            <a:r>
              <a:rPr lang="en-US" altLang="en-US" sz="1800" i="1">
                <a:solidFill>
                  <a:srgbClr val="000000"/>
                </a:solidFill>
                <a:effectLst>
                  <a:outerShdw blurRad="38100" dist="38100" dir="2700000" algn="tl">
                    <a:srgbClr val="FFFFFF"/>
                  </a:outerShdw>
                </a:effectLst>
                <a:latin typeface="Times New Roman" panose="02020603050405020304" pitchFamily="18" charset="0"/>
              </a:rPr>
              <a:t>climate</a:t>
            </a:r>
            <a:r>
              <a:rPr lang="en-US" altLang="en-US" sz="1800">
                <a:solidFill>
                  <a:srgbClr val="000000"/>
                </a:solidFill>
                <a:effectLst>
                  <a:outerShdw blurRad="38100" dist="38100" dir="2700000" algn="tl">
                    <a:srgbClr val="FFFFFF"/>
                  </a:outerShdw>
                </a:effectLst>
                <a:latin typeface="Times New Roman" panose="02020603050405020304" pitchFamily="18" charset="0"/>
              </a:rPr>
              <a:t> or </a:t>
            </a:r>
            <a:r>
              <a:rPr lang="en-US" altLang="en-US" sz="1800" i="1">
                <a:solidFill>
                  <a:srgbClr val="000000"/>
                </a:solidFill>
                <a:effectLst>
                  <a:outerShdw blurRad="38100" dist="38100" dir="2700000" algn="tl">
                    <a:srgbClr val="FFFFFF"/>
                  </a:outerShdw>
                </a:effectLst>
                <a:latin typeface="Times New Roman" panose="02020603050405020304" pitchFamily="18" charset="0"/>
              </a:rPr>
              <a:t>tympanum</a:t>
            </a:r>
            <a:r>
              <a:rPr lang="en-US" altLang="en-US" sz="2800"/>
              <a:t>), latitude specific, horizon coordinate system, altitude and azimuth</a:t>
            </a:r>
          </a:p>
        </p:txBody>
      </p:sp>
      <p:pic>
        <p:nvPicPr>
          <p:cNvPr id="22532"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35076" y="1905373"/>
            <a:ext cx="2402086" cy="4114354"/>
          </a:xfrm>
        </p:spPr>
      </p:pic>
    </p:spTree>
    <p:extLst>
      <p:ext uri="{BB962C8B-B14F-4D97-AF65-F5344CB8AC3E}">
        <p14:creationId xmlns:p14="http://schemas.microsoft.com/office/powerpoint/2010/main" val="217148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6578" y="423045"/>
            <a:ext cx="3914552" cy="58500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5395912"/>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0059" y="277937"/>
            <a:ext cx="8228707" cy="1139651"/>
          </a:xfrm>
        </p:spPr>
        <p:txBody>
          <a:bodyPr/>
          <a:lstStyle/>
          <a:p>
            <a:pPr eaLnBrk="1" hangingPunct="1"/>
            <a:r>
              <a:rPr lang="en-US" altLang="en-US" sz="3797" dirty="0"/>
              <a:t>Recently made Islamic Astrolabe</a:t>
            </a:r>
          </a:p>
        </p:txBody>
      </p:sp>
      <p:sp>
        <p:nvSpPr>
          <p:cNvPr id="22532" name="Rectangle 4"/>
          <p:cNvSpPr>
            <a:spLocks noGrp="1" noChangeArrowheads="1"/>
          </p:cNvSpPr>
          <p:nvPr>
            <p:ph type="body" sz="half" idx="2"/>
          </p:nvPr>
        </p:nvSpPr>
        <p:spPr>
          <a:xfrm>
            <a:off x="6175896" y="1600647"/>
            <a:ext cx="4032870" cy="5257354"/>
          </a:xfrm>
        </p:spPr>
        <p:txBody>
          <a:bodyPr/>
          <a:lstStyle/>
          <a:p>
            <a:pPr eaLnBrk="1" hangingPunct="1">
              <a:defRPr/>
            </a:pPr>
            <a:r>
              <a:rPr lang="en-US" altLang="en-US" sz="1800" b="1"/>
              <a:t>Dr. Hasan Bilani, University of Aleppo, Syria</a:t>
            </a:r>
            <a:r>
              <a:rPr lang="en-US" altLang="en-US" sz="1800" b="1" i="1"/>
              <a:t> </a:t>
            </a:r>
            <a:r>
              <a:rPr lang="en-US" altLang="en-US" sz="1800">
                <a:latin typeface="Times New Roman" panose="02020603050405020304" pitchFamily="18" charset="0"/>
              </a:rPr>
              <a:t>November 2000</a:t>
            </a:r>
          </a:p>
          <a:p>
            <a:pPr eaLnBrk="1" hangingPunct="1">
              <a:defRPr/>
            </a:pPr>
            <a:r>
              <a:rPr lang="en-US" altLang="en-US" sz="1800">
                <a:latin typeface="Times New Roman" panose="02020603050405020304" pitchFamily="18" charset="0"/>
              </a:rPr>
              <a:t>It is not a reproduction of a specific instrument but is in the style of a typical, high quality Islamic astrolabe.</a:t>
            </a:r>
          </a:p>
          <a:p>
            <a:pPr eaLnBrk="1" hangingPunct="1">
              <a:defRPr/>
            </a:pPr>
            <a:r>
              <a:rPr lang="en-US" altLang="en-US" sz="1800">
                <a:latin typeface="Times New Roman" panose="02020603050405020304" pitchFamily="18" charset="0"/>
              </a:rPr>
              <a:t>It was designed using AutoCAD and was engraved by chemical milling.</a:t>
            </a:r>
          </a:p>
          <a:p>
            <a:pPr eaLnBrk="1" hangingPunct="1">
              <a:defRPr/>
            </a:pPr>
            <a:r>
              <a:rPr lang="en-US" altLang="en-US" sz="1800">
                <a:latin typeface="Times New Roman" panose="02020603050405020304" pitchFamily="18" charset="0"/>
              </a:rPr>
              <a:t>It required about two months to manufacture. It is made of brass and is about eight inches in diameter and 5.5 mm thick and weighs 900 gm. There are 23 stars precessed to the current epoch. There are six plates provided but only two can but only two can be held in the mater at a time. The quote from the Koran on the throne (kursi) is "…and by the stars (men) guide themselves".</a:t>
            </a:r>
          </a:p>
        </p:txBody>
      </p:sp>
      <p:pic>
        <p:nvPicPr>
          <p:cNvPr id="8196" name="Picture 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0059" y="2292698"/>
            <a:ext cx="4032870" cy="3146599"/>
          </a:xfrm>
        </p:spPr>
      </p:pic>
    </p:spTree>
    <p:extLst>
      <p:ext uri="{BB962C8B-B14F-4D97-AF65-F5344CB8AC3E}">
        <p14:creationId xmlns:p14="http://schemas.microsoft.com/office/powerpoint/2010/main" val="2800186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3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522413" y="1"/>
            <a:ext cx="4373314" cy="6705079"/>
          </a:xfrm>
        </p:spPr>
      </p:pic>
      <p:pic>
        <p:nvPicPr>
          <p:cNvPr id="9219" name="Picture 103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68938" y="1"/>
            <a:ext cx="4797475" cy="6705079"/>
          </a:xfrm>
        </p:spPr>
      </p:pic>
    </p:spTree>
    <p:extLst>
      <p:ext uri="{BB962C8B-B14F-4D97-AF65-F5344CB8AC3E}">
        <p14:creationId xmlns:p14="http://schemas.microsoft.com/office/powerpoint/2010/main" val="2667578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1522414" y="274638"/>
            <a:ext cx="9143998" cy="1173162"/>
          </a:xfrm>
        </p:spPr>
        <p:txBody>
          <a:bodyPr>
            <a:normAutofit fontScale="90000"/>
          </a:bodyPr>
          <a:lstStyle/>
          <a:p>
            <a:pPr eaLnBrk="1" hangingPunct="1"/>
            <a:r>
              <a:rPr lang="en-US" altLang="en-US" dirty="0" smtClean="0"/>
              <a:t>Rete, Persian astrolabe made in </a:t>
            </a:r>
            <a:r>
              <a:rPr lang="en-US" altLang="en-US" dirty="0" err="1" smtClean="0"/>
              <a:t>Tuse</a:t>
            </a:r>
            <a:r>
              <a:rPr lang="en-US" altLang="en-US" dirty="0" smtClean="0"/>
              <a:t> around 500 years ago. Arabic (antiques script and </a:t>
            </a:r>
            <a:r>
              <a:rPr lang="en-US" altLang="en-US" dirty="0" err="1" smtClean="0"/>
              <a:t>Pharsi</a:t>
            </a:r>
            <a:r>
              <a:rPr lang="en-US" altLang="en-US" dirty="0" smtClean="0"/>
              <a:t> markings.</a:t>
            </a:r>
          </a:p>
        </p:txBody>
      </p:sp>
      <p:pic>
        <p:nvPicPr>
          <p:cNvPr id="10243" name="Picture 102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254897" y="1600647"/>
            <a:ext cx="3679031" cy="4530701"/>
          </a:xfrm>
        </p:spPr>
      </p:pic>
    </p:spTree>
    <p:extLst>
      <p:ext uri="{BB962C8B-B14F-4D97-AF65-F5344CB8AC3E}">
        <p14:creationId xmlns:p14="http://schemas.microsoft.com/office/powerpoint/2010/main" val="26210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1980059" y="0"/>
            <a:ext cx="8228707" cy="914177"/>
          </a:xfrm>
        </p:spPr>
        <p:txBody>
          <a:bodyPr/>
          <a:lstStyle/>
          <a:p>
            <a:pPr eaLnBrk="1" hangingPunct="1"/>
            <a:r>
              <a:rPr lang="en-US" altLang="en-US" smtClean="0"/>
              <a:t>Matter</a:t>
            </a:r>
          </a:p>
        </p:txBody>
      </p:sp>
      <p:pic>
        <p:nvPicPr>
          <p:cNvPr id="76806" name="Picture 6" descr="matterj"/>
          <p:cNvPicPr>
            <a:picLocks noGrp="1" noChangeAspect="1" noChangeArrowheads="1"/>
          </p:cNvPicPr>
          <p:nvPr>
            <p:ph idx="1"/>
          </p:nvPr>
        </p:nvPicPr>
        <p:blipFill>
          <a:blip r:embed="rId3"/>
          <a:srcRect/>
          <a:stretch>
            <a:fillRect/>
          </a:stretch>
        </p:blipFill>
        <p:spPr>
          <a:xfrm>
            <a:off x="5180235" y="914177"/>
            <a:ext cx="4419079" cy="5943823"/>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406399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1980059" y="152921"/>
            <a:ext cx="8228707" cy="940965"/>
          </a:xfrm>
        </p:spPr>
        <p:txBody>
          <a:bodyPr/>
          <a:lstStyle/>
          <a:p>
            <a:pPr eaLnBrk="1" hangingPunct="1"/>
            <a:r>
              <a:rPr lang="en-US" altLang="en-US" smtClean="0"/>
              <a:t>Climate or tympanum, 1</a:t>
            </a:r>
          </a:p>
        </p:txBody>
      </p:sp>
      <p:pic>
        <p:nvPicPr>
          <p:cNvPr id="78854" name="Picture 6" descr="cityr"/>
          <p:cNvPicPr>
            <a:picLocks noGrp="1" noChangeAspect="1" noChangeArrowheads="1"/>
          </p:cNvPicPr>
          <p:nvPr>
            <p:ph idx="1"/>
          </p:nvPr>
        </p:nvPicPr>
        <p:blipFill>
          <a:blip r:embed="rId3"/>
          <a:srcRect/>
          <a:stretch>
            <a:fillRect/>
          </a:stretch>
        </p:blipFill>
        <p:spPr>
          <a:xfrm>
            <a:off x="5256139" y="1143000"/>
            <a:ext cx="5029646" cy="5410275"/>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21575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1980059" y="277937"/>
            <a:ext cx="8228707" cy="940965"/>
          </a:xfrm>
        </p:spPr>
        <p:txBody>
          <a:bodyPr/>
          <a:lstStyle/>
          <a:p>
            <a:pPr eaLnBrk="1" hangingPunct="1"/>
            <a:r>
              <a:rPr lang="en-US" altLang="en-US" smtClean="0"/>
              <a:t>Climate or tympanum, 2</a:t>
            </a:r>
          </a:p>
        </p:txBody>
      </p:sp>
      <p:pic>
        <p:nvPicPr>
          <p:cNvPr id="80902" name="Picture 6" descr="cityjoin"/>
          <p:cNvPicPr>
            <a:picLocks noGrp="1" noChangeAspect="1" noChangeArrowheads="1"/>
          </p:cNvPicPr>
          <p:nvPr>
            <p:ph idx="1"/>
          </p:nvPr>
        </p:nvPicPr>
        <p:blipFill>
          <a:blip r:embed="rId3"/>
          <a:srcRect/>
          <a:stretch>
            <a:fillRect/>
          </a:stretch>
        </p:blipFill>
        <p:spPr>
          <a:xfrm>
            <a:off x="5409058" y="1447726"/>
            <a:ext cx="5028531" cy="5410274"/>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91608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p:txBody>
          <a:bodyPr/>
          <a:lstStyle/>
          <a:p>
            <a:pPr eaLnBrk="1" hangingPunct="1"/>
            <a:r>
              <a:rPr lang="en-US" altLang="en-US" smtClean="0"/>
              <a:t>Climate or tympanum, 3</a:t>
            </a:r>
          </a:p>
        </p:txBody>
      </p:sp>
      <p:pic>
        <p:nvPicPr>
          <p:cNvPr id="82950" name="Picture 6" descr="cityjoin"/>
          <p:cNvPicPr>
            <a:picLocks noGrp="1" noChangeAspect="1" noChangeArrowheads="1"/>
          </p:cNvPicPr>
          <p:nvPr>
            <p:ph idx="1"/>
          </p:nvPr>
        </p:nvPicPr>
        <p:blipFill>
          <a:blip r:embed="rId3"/>
          <a:srcRect/>
          <a:stretch>
            <a:fillRect/>
          </a:stretch>
        </p:blipFill>
        <p:spPr>
          <a:xfrm>
            <a:off x="5256138" y="1600647"/>
            <a:ext cx="4969371" cy="5257354"/>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20684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p:txBody>
          <a:bodyPr>
            <a:normAutofit fontScale="90000"/>
          </a:bodyPr>
          <a:lstStyle/>
          <a:p>
            <a:pPr eaLnBrk="1" hangingPunct="1">
              <a:defRPr/>
            </a:pPr>
            <a:r>
              <a:rPr lang="en-US" altLang="en-US" sz="4000"/>
              <a:t>Horizons Plate for casting Horoscopes</a:t>
            </a:r>
          </a:p>
        </p:txBody>
      </p:sp>
      <p:pic>
        <p:nvPicPr>
          <p:cNvPr id="84998" name="Picture 6" descr="horizizons"/>
          <p:cNvPicPr>
            <a:picLocks noGrp="1" noChangeAspect="1" noChangeArrowheads="1"/>
          </p:cNvPicPr>
          <p:nvPr>
            <p:ph idx="1"/>
          </p:nvPr>
        </p:nvPicPr>
        <p:blipFill>
          <a:blip r:embed="rId3"/>
          <a:srcRect/>
          <a:stretch>
            <a:fillRect/>
          </a:stretch>
        </p:blipFill>
        <p:spPr>
          <a:xfrm>
            <a:off x="4951412" y="1600647"/>
            <a:ext cx="5287492" cy="5257354"/>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36597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3" name="Picture 5" descr="Astrolabe-Persian-18C"/>
          <p:cNvPicPr>
            <a:picLocks noGrp="1" noChangeAspect="1" noChangeArrowheads="1"/>
          </p:cNvPicPr>
          <p:nvPr>
            <p:ph/>
          </p:nvPr>
        </p:nvPicPr>
        <p:blipFill>
          <a:blip r:embed="rId3"/>
          <a:srcRect/>
          <a:stretch>
            <a:fillRect/>
          </a:stretch>
        </p:blipFill>
        <p:spPr>
          <a:xfrm>
            <a:off x="3508152" y="152921"/>
            <a:ext cx="7158260" cy="6580063"/>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1746571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0059" y="277937"/>
            <a:ext cx="8228707" cy="1139651"/>
          </a:xfrm>
        </p:spPr>
        <p:txBody>
          <a:bodyPr/>
          <a:lstStyle/>
          <a:p>
            <a:pPr eaLnBrk="1" hangingPunct="1">
              <a:defRPr/>
            </a:pPr>
            <a:r>
              <a:rPr lang="en-US" altLang="en-US" b="1">
                <a:effectLst>
                  <a:outerShdw blurRad="38100" dist="38100" dir="2700000" algn="tl">
                    <a:srgbClr val="010199"/>
                  </a:outerShdw>
                </a:effectLst>
                <a:latin typeface="Times New Roman" panose="02020603050405020304" pitchFamily="18" charset="0"/>
              </a:rPr>
              <a:t>Stereographic Projection of Rete</a:t>
            </a:r>
          </a:p>
        </p:txBody>
      </p:sp>
      <p:sp>
        <p:nvSpPr>
          <p:cNvPr id="8196" name="Rectangle 4"/>
          <p:cNvSpPr>
            <a:spLocks noGrp="1" noChangeArrowheads="1"/>
          </p:cNvSpPr>
          <p:nvPr>
            <p:ph type="body" sz="half" idx="2"/>
          </p:nvPr>
        </p:nvSpPr>
        <p:spPr>
          <a:xfrm>
            <a:off x="6175896" y="1600647"/>
            <a:ext cx="4032870" cy="4530701"/>
          </a:xfrm>
        </p:spPr>
        <p:txBody>
          <a:bodyPr/>
          <a:lstStyle/>
          <a:p>
            <a:pPr eaLnBrk="1" hangingPunct="1">
              <a:buFont typeface="Wingdings" charset="0"/>
              <a:buChar char="l"/>
              <a:defRPr/>
            </a:pPr>
            <a:r>
              <a:rPr lang="en-US" sz="2800"/>
              <a:t>For a </a:t>
            </a:r>
            <a:r>
              <a:rPr lang="en-US" sz="2800" i="1"/>
              <a:t>rete</a:t>
            </a:r>
            <a:r>
              <a:rPr lang="en-US" sz="2800"/>
              <a:t> to represent the Northern hemisphere</a:t>
            </a:r>
          </a:p>
          <a:p>
            <a:pPr eaLnBrk="1" hangingPunct="1">
              <a:buFont typeface="Wingdings" charset="0"/>
              <a:buChar char="l"/>
              <a:defRPr/>
            </a:pPr>
            <a:endParaRPr lang="en-US" sz="2800"/>
          </a:p>
        </p:txBody>
      </p:sp>
      <p:pic>
        <p:nvPicPr>
          <p:cNvPr id="24580"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0059" y="2347392"/>
            <a:ext cx="4032870" cy="3036094"/>
          </a:xfrm>
        </p:spPr>
      </p:pic>
    </p:spTree>
    <p:extLst>
      <p:ext uri="{BB962C8B-B14F-4D97-AF65-F5344CB8AC3E}">
        <p14:creationId xmlns:p14="http://schemas.microsoft.com/office/powerpoint/2010/main" val="2528615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1" name="Picture 5" descr="Moorish_Astrolabe"/>
          <p:cNvPicPr>
            <a:picLocks noGrp="1" noChangeAspect="1" noChangeArrowheads="1"/>
          </p:cNvPicPr>
          <p:nvPr>
            <p:ph/>
          </p:nvPr>
        </p:nvPicPr>
        <p:blipFill>
          <a:blip r:embed="rId3"/>
          <a:srcRect/>
          <a:stretch>
            <a:fillRect/>
          </a:stretch>
        </p:blipFill>
        <p:spPr>
          <a:xfrm>
            <a:off x="5256138" y="152921"/>
            <a:ext cx="5176986" cy="6705079"/>
          </a:xfrm>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extLst>
      <p:ext uri="{BB962C8B-B14F-4D97-AF65-F5344CB8AC3E}">
        <p14:creationId xmlns:p14="http://schemas.microsoft.com/office/powerpoint/2010/main" val="19978121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eaLnBrk="1" hangingPunct="1">
              <a:defRPr/>
            </a:pPr>
            <a:r>
              <a:rPr lang="en-US" altLang="en-US" sz="4000"/>
              <a:t>    </a:t>
            </a:r>
            <a:r>
              <a:rPr lang="en-US" altLang="en-US" sz="4000" b="1"/>
              <a:t>Astrolabes in Islam references</a:t>
            </a:r>
            <a:br>
              <a:rPr lang="en-US" altLang="en-US" sz="4000" b="1"/>
            </a:br>
            <a:endParaRPr lang="en-US" altLang="en-US" sz="4000" b="1"/>
          </a:p>
        </p:txBody>
      </p:sp>
      <p:sp>
        <p:nvSpPr>
          <p:cNvPr id="95235" name="Rectangle 3"/>
          <p:cNvSpPr>
            <a:spLocks noGrp="1" noChangeArrowheads="1"/>
          </p:cNvSpPr>
          <p:nvPr>
            <p:ph type="body" idx="1"/>
          </p:nvPr>
        </p:nvSpPr>
        <p:spPr>
          <a:xfrm>
            <a:off x="2436589" y="1600647"/>
            <a:ext cx="8229823" cy="4530701"/>
          </a:xfrm>
        </p:spPr>
        <p:txBody>
          <a:bodyPr/>
          <a:lstStyle/>
          <a:p>
            <a:pPr eaLnBrk="1" hangingPunct="1">
              <a:buFont typeface="Wingdings" charset="0"/>
              <a:buChar char="l"/>
              <a:defRPr/>
            </a:pPr>
            <a:r>
              <a:rPr lang="en-US" b="1" smtClean="0">
                <a:ea typeface="+mn-ea"/>
              </a:rPr>
              <a:t>Islamic astronomy</a:t>
            </a:r>
            <a:r>
              <a:rPr lang="en-US" smtClean="0">
                <a:ea typeface="+mn-ea"/>
              </a:rPr>
              <a:t> </a:t>
            </a:r>
            <a:r>
              <a:rPr lang="en-US" sz="2800">
                <a:hlinkClick r:id="rId2"/>
              </a:rPr>
              <a:t>http://en.wikipedia.org/wiki/Islamic_astronomy</a:t>
            </a:r>
            <a:r>
              <a:rPr lang="en-US" smtClean="0">
                <a:ea typeface="+mn-ea"/>
              </a:rPr>
              <a:t> </a:t>
            </a:r>
          </a:p>
          <a:p>
            <a:pPr eaLnBrk="1" hangingPunct="1">
              <a:buFont typeface="Wingdings" charset="0"/>
              <a:buChar char="l"/>
              <a:defRPr/>
            </a:pPr>
            <a:r>
              <a:rPr lang="en-US" b="1" smtClean="0">
                <a:ea typeface="+mn-ea"/>
              </a:rPr>
              <a:t>Muslim astronomers </a:t>
            </a:r>
            <a:r>
              <a:rPr lang="en-US" b="1">
                <a:hlinkClick r:id="rId3"/>
              </a:rPr>
              <a:t>http://en.wikipedia.org/wiki/Muslim_astronomers</a:t>
            </a:r>
            <a:r>
              <a:rPr lang="en-US" b="1" smtClean="0">
                <a:ea typeface="+mn-ea"/>
              </a:rPr>
              <a:t> </a:t>
            </a:r>
          </a:p>
          <a:p>
            <a:pPr eaLnBrk="1" hangingPunct="1">
              <a:buFont typeface="Wingdings" charset="0"/>
              <a:buNone/>
              <a:defRPr/>
            </a:pPr>
            <a:endParaRPr lang="en-US" smtClean="0">
              <a:ea typeface="+mn-ea"/>
            </a:endParaRPr>
          </a:p>
          <a:p>
            <a:pPr eaLnBrk="1" hangingPunct="1">
              <a:buFont typeface="Wingdings" charset="0"/>
              <a:buNone/>
              <a:defRPr/>
            </a:pPr>
            <a:endParaRPr lang="en-US" smtClean="0">
              <a:ea typeface="+mn-ea"/>
            </a:endParaRPr>
          </a:p>
        </p:txBody>
      </p:sp>
    </p:spTree>
    <p:extLst>
      <p:ext uri="{BB962C8B-B14F-4D97-AF65-F5344CB8AC3E}">
        <p14:creationId xmlns:p14="http://schemas.microsoft.com/office/powerpoint/2010/main" val="242499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dirty="0" smtClean="0"/>
              <a:t>Some Islamic Astronomers </a:t>
            </a:r>
          </a:p>
        </p:txBody>
      </p:sp>
      <p:sp>
        <p:nvSpPr>
          <p:cNvPr id="94211" name="Rectangle 3"/>
          <p:cNvSpPr>
            <a:spLocks noGrp="1" noChangeArrowheads="1"/>
          </p:cNvSpPr>
          <p:nvPr>
            <p:ph type="body" idx="1"/>
          </p:nvPr>
        </p:nvSpPr>
        <p:spPr/>
        <p:txBody>
          <a:bodyPr/>
          <a:lstStyle/>
          <a:p>
            <a:pPr eaLnBrk="1" hangingPunct="1">
              <a:defRPr/>
            </a:pPr>
            <a:r>
              <a:rPr lang="en-US" altLang="en-US" sz="2812" b="1" dirty="0" err="1"/>
              <a:t>Abd</a:t>
            </a:r>
            <a:r>
              <a:rPr lang="en-US" altLang="en-US" sz="2812" b="1" dirty="0"/>
              <a:t> Al-Rahman Al Sufi (</a:t>
            </a:r>
            <a:r>
              <a:rPr lang="en-US" altLang="en-US" sz="2812" b="1" dirty="0">
                <a:solidFill>
                  <a:srgbClr val="FF0000"/>
                </a:solidFill>
                <a:effectLst>
                  <a:outerShdw blurRad="38100" dist="38100" dir="2700000" algn="tl">
                    <a:srgbClr val="FFFFFF"/>
                  </a:outerShdw>
                </a:effectLst>
                <a:hlinkClick r:id="rId2" tooltip="December 7"/>
              </a:rPr>
              <a:t>December 7</a:t>
            </a:r>
            <a:r>
              <a:rPr lang="en-US" altLang="en-US" sz="2812" b="1" dirty="0">
                <a:solidFill>
                  <a:srgbClr val="FF0000"/>
                </a:solidFill>
                <a:effectLst>
                  <a:outerShdw blurRad="38100" dist="38100" dir="2700000" algn="tl">
                    <a:srgbClr val="FFFFFF"/>
                  </a:outerShdw>
                </a:effectLst>
              </a:rPr>
              <a:t>, </a:t>
            </a:r>
            <a:r>
              <a:rPr lang="en-US" altLang="en-US" sz="2812" b="1" dirty="0">
                <a:solidFill>
                  <a:srgbClr val="FF0000"/>
                </a:solidFill>
                <a:effectLst>
                  <a:outerShdw blurRad="38100" dist="38100" dir="2700000" algn="tl">
                    <a:srgbClr val="FFFFFF"/>
                  </a:outerShdw>
                </a:effectLst>
                <a:hlinkClick r:id="rId3" tooltip="903"/>
              </a:rPr>
              <a:t>903</a:t>
            </a:r>
            <a:r>
              <a:rPr lang="en-US" altLang="en-US" sz="2812" b="1" dirty="0">
                <a:solidFill>
                  <a:srgbClr val="FF0000"/>
                </a:solidFill>
                <a:effectLst>
                  <a:outerShdw blurRad="38100" dist="38100" dir="2700000" algn="tl">
                    <a:srgbClr val="FFFFFF"/>
                  </a:outerShdw>
                </a:effectLst>
              </a:rPr>
              <a:t> – </a:t>
            </a:r>
            <a:r>
              <a:rPr lang="en-US" altLang="en-US" sz="2812" b="1" dirty="0">
                <a:solidFill>
                  <a:srgbClr val="FF0000"/>
                </a:solidFill>
                <a:effectLst>
                  <a:outerShdw blurRad="38100" dist="38100" dir="2700000" algn="tl">
                    <a:srgbClr val="FFFFFF"/>
                  </a:outerShdw>
                </a:effectLst>
                <a:hlinkClick r:id="rId4" tooltip="May 25"/>
              </a:rPr>
              <a:t>May 25</a:t>
            </a:r>
            <a:r>
              <a:rPr lang="en-US" altLang="en-US" sz="2812" b="1" dirty="0">
                <a:solidFill>
                  <a:srgbClr val="FF0000"/>
                </a:solidFill>
                <a:effectLst>
                  <a:outerShdw blurRad="38100" dist="38100" dir="2700000" algn="tl">
                    <a:srgbClr val="FFFFFF"/>
                  </a:outerShdw>
                </a:effectLst>
              </a:rPr>
              <a:t>, </a:t>
            </a:r>
            <a:r>
              <a:rPr lang="en-US" altLang="en-US" sz="2812" b="1" dirty="0">
                <a:solidFill>
                  <a:srgbClr val="FF0000"/>
                </a:solidFill>
                <a:effectLst>
                  <a:outerShdw blurRad="38100" dist="38100" dir="2700000" algn="tl">
                    <a:srgbClr val="FFFFFF"/>
                  </a:outerShdw>
                </a:effectLst>
                <a:hlinkClick r:id="rId5" tooltip="986"/>
              </a:rPr>
              <a:t>986</a:t>
            </a:r>
            <a:r>
              <a:rPr lang="en-US" altLang="en-US" sz="2812" b="1" dirty="0"/>
              <a:t>)</a:t>
            </a:r>
            <a:r>
              <a:rPr lang="en-US" altLang="en-US" sz="2812" dirty="0"/>
              <a:t> </a:t>
            </a:r>
            <a:r>
              <a:rPr lang="en-US" altLang="en-US" sz="2812" b="1" dirty="0">
                <a:hlinkClick r:id="rId6"/>
              </a:rPr>
              <a:t>http://en.wikipedia.org/wiki/%27Abd_Al-Rahman_Al_Sufi</a:t>
            </a:r>
            <a:r>
              <a:rPr lang="en-US" altLang="en-US" sz="2812" b="1" dirty="0"/>
              <a:t> Amazing treatise of 386 chapters presenting 1000 uses of the astrolabe </a:t>
            </a:r>
            <a:endParaRPr lang="en-US" altLang="en-US" sz="2812" dirty="0"/>
          </a:p>
        </p:txBody>
      </p:sp>
    </p:spTree>
    <p:extLst>
      <p:ext uri="{BB962C8B-B14F-4D97-AF65-F5344CB8AC3E}">
        <p14:creationId xmlns:p14="http://schemas.microsoft.com/office/powerpoint/2010/main" val="114003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mtClean="0"/>
              <a:t>Astrolabes reaching the West</a:t>
            </a:r>
          </a:p>
        </p:txBody>
      </p:sp>
      <p:sp>
        <p:nvSpPr>
          <p:cNvPr id="70659" name="Rectangle 3"/>
          <p:cNvSpPr>
            <a:spLocks noGrp="1" noChangeArrowheads="1"/>
          </p:cNvSpPr>
          <p:nvPr>
            <p:ph type="body" idx="1"/>
          </p:nvPr>
        </p:nvSpPr>
        <p:spPr/>
        <p:txBody>
          <a:bodyPr/>
          <a:lstStyle/>
          <a:p>
            <a:pPr eaLnBrk="1" hangingPunct="1"/>
            <a:r>
              <a:rPr lang="en-US" altLang="en-US" dirty="0" err="1" smtClean="0"/>
              <a:t>Gerbert</a:t>
            </a:r>
            <a:r>
              <a:rPr lang="en-US" altLang="en-US" dirty="0" smtClean="0"/>
              <a:t> of A</a:t>
            </a:r>
            <a:r>
              <a:rPr lang="ja-JP" altLang="en-US" dirty="0" smtClean="0"/>
              <a:t>’</a:t>
            </a:r>
            <a:r>
              <a:rPr lang="en-US" altLang="ja-JP" dirty="0" err="1" smtClean="0"/>
              <a:t>urillac</a:t>
            </a:r>
            <a:r>
              <a:rPr lang="en-US" altLang="ja-JP" dirty="0" smtClean="0"/>
              <a:t>, </a:t>
            </a:r>
            <a:r>
              <a:rPr lang="en-US" altLang="ja-JP" b="1" i="1" dirty="0" err="1" smtClean="0"/>
              <a:t>Gerbert</a:t>
            </a:r>
            <a:r>
              <a:rPr lang="en-US" altLang="ja-JP" b="1" i="1" dirty="0" smtClean="0"/>
              <a:t> </a:t>
            </a:r>
            <a:r>
              <a:rPr lang="en-US" altLang="ja-JP" b="1" i="1" dirty="0" err="1" smtClean="0"/>
              <a:t>d'Aurillac</a:t>
            </a:r>
            <a:r>
              <a:rPr lang="en-US" altLang="ja-JP" b="1" i="1" dirty="0" smtClean="0"/>
              <a:t>, </a:t>
            </a:r>
            <a:r>
              <a:rPr lang="en-US" altLang="ja-JP" dirty="0" smtClean="0"/>
              <a:t> Pope </a:t>
            </a:r>
            <a:r>
              <a:rPr lang="en-US" altLang="ja-JP" dirty="0" err="1" smtClean="0"/>
              <a:t>Silvester</a:t>
            </a:r>
            <a:r>
              <a:rPr lang="en-US" altLang="ja-JP" dirty="0" smtClean="0"/>
              <a:t> II, (</a:t>
            </a:r>
            <a:r>
              <a:rPr lang="en-US" altLang="ja-JP" i="1" dirty="0" smtClean="0"/>
              <a:t>ca</a:t>
            </a:r>
            <a:r>
              <a:rPr lang="en-US" altLang="ja-JP" dirty="0" smtClean="0"/>
              <a:t>. </a:t>
            </a:r>
            <a:r>
              <a:rPr lang="en-US" altLang="ja-JP" dirty="0" smtClean="0">
                <a:solidFill>
                  <a:srgbClr val="FF0000"/>
                </a:solidFill>
                <a:hlinkClick r:id="rId2" tooltip="940s"/>
              </a:rPr>
              <a:t>950</a:t>
            </a:r>
            <a:r>
              <a:rPr lang="en-US" altLang="ja-JP" dirty="0" smtClean="0">
                <a:solidFill>
                  <a:srgbClr val="FF0000"/>
                </a:solidFill>
              </a:rPr>
              <a:t> – </a:t>
            </a:r>
            <a:r>
              <a:rPr lang="en-US" altLang="ja-JP" dirty="0" smtClean="0">
                <a:solidFill>
                  <a:srgbClr val="FF0000"/>
                </a:solidFill>
                <a:hlinkClick r:id="rId3" tooltip="May 12"/>
              </a:rPr>
              <a:t>May 12</a:t>
            </a:r>
            <a:r>
              <a:rPr lang="en-US" altLang="ja-JP" dirty="0" smtClean="0">
                <a:solidFill>
                  <a:srgbClr val="FF0000"/>
                </a:solidFill>
              </a:rPr>
              <a:t>, </a:t>
            </a:r>
            <a:r>
              <a:rPr lang="en-US" altLang="ja-JP" dirty="0" smtClean="0">
                <a:solidFill>
                  <a:srgbClr val="FF0000"/>
                </a:solidFill>
                <a:hlinkClick r:id="rId4" tooltip="1003"/>
              </a:rPr>
              <a:t>1003</a:t>
            </a:r>
            <a:r>
              <a:rPr lang="en-US" altLang="ja-JP" dirty="0" smtClean="0"/>
              <a:t>) </a:t>
            </a:r>
            <a:r>
              <a:rPr lang="en-US" altLang="ja-JP" dirty="0" smtClean="0">
                <a:hlinkClick r:id="rId5"/>
              </a:rPr>
              <a:t>http://en.wikipedia.org/wiki/Gerbert_of_Aurillac</a:t>
            </a:r>
            <a:r>
              <a:rPr lang="en-US" altLang="ja-JP" dirty="0" smtClean="0"/>
              <a:t> </a:t>
            </a:r>
          </a:p>
          <a:p>
            <a:pPr eaLnBrk="1" hangingPunct="1"/>
            <a:endParaRPr lang="en-US" altLang="en-US" dirty="0" smtClean="0"/>
          </a:p>
        </p:txBody>
      </p:sp>
    </p:spTree>
    <p:extLst>
      <p:ext uri="{BB962C8B-B14F-4D97-AF65-F5344CB8AC3E}">
        <p14:creationId xmlns:p14="http://schemas.microsoft.com/office/powerpoint/2010/main" val="82854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522414" y="274638"/>
            <a:ext cx="9143998" cy="1249362"/>
          </a:xfrm>
        </p:spPr>
        <p:txBody>
          <a:bodyPr>
            <a:normAutofit fontScale="90000"/>
          </a:bodyPr>
          <a:lstStyle/>
          <a:p>
            <a:pPr eaLnBrk="1" hangingPunct="1"/>
            <a:r>
              <a:rPr lang="en-US" altLang="en-US" dirty="0" smtClean="0"/>
              <a:t>First Astrolabe I ever made. Notice it has the complete horizon, this is </a:t>
            </a:r>
            <a:r>
              <a:rPr lang="en-US" altLang="en-US" dirty="0" err="1" smtClean="0"/>
              <a:t>unusal</a:t>
            </a:r>
            <a:r>
              <a:rPr lang="en-US" altLang="en-US" dirty="0" smtClean="0"/>
              <a:t> on plain sphere astrolabes. </a:t>
            </a:r>
          </a:p>
        </p:txBody>
      </p:sp>
      <p:pic>
        <p:nvPicPr>
          <p:cNvPr id="71683"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955752" y="1600647"/>
            <a:ext cx="4275088" cy="4530701"/>
          </a:xfrm>
        </p:spPr>
      </p:pic>
    </p:spTree>
    <p:extLst>
      <p:ext uri="{BB962C8B-B14F-4D97-AF65-F5344CB8AC3E}">
        <p14:creationId xmlns:p14="http://schemas.microsoft.com/office/powerpoint/2010/main" val="34648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tLang="en-US" smtClean="0"/>
              <a:t>Second astrolabe I had a draftswomen do</a:t>
            </a:r>
          </a:p>
        </p:txBody>
      </p:sp>
      <p:pic>
        <p:nvPicPr>
          <p:cNvPr id="73731"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348533" y="1600647"/>
            <a:ext cx="5490642" cy="4530701"/>
          </a:xfrm>
        </p:spPr>
      </p:pic>
    </p:spTree>
    <p:extLst>
      <p:ext uri="{BB962C8B-B14F-4D97-AF65-F5344CB8AC3E}">
        <p14:creationId xmlns:p14="http://schemas.microsoft.com/office/powerpoint/2010/main" val="232812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altLang="en-US" sz="4640" dirty="0"/>
              <a:t>Fred </a:t>
            </a:r>
            <a:r>
              <a:rPr lang="en-US" altLang="en-US" sz="4640" dirty="0" err="1"/>
              <a:t>Whitle</a:t>
            </a:r>
            <a:r>
              <a:rPr lang="en-US" altLang="en-US" sz="4640" dirty="0"/>
              <a:t>, a fellow graduate student</a:t>
            </a:r>
            <a:r>
              <a:rPr lang="ja-JP" altLang="en-US" sz="4640" dirty="0"/>
              <a:t>’</a:t>
            </a:r>
            <a:r>
              <a:rPr lang="en-US" altLang="ja-JP" sz="4640" dirty="0"/>
              <a:t>s astrolabe</a:t>
            </a:r>
            <a:endParaRPr lang="en-US" altLang="en-US" sz="4640" dirty="0"/>
          </a:p>
        </p:txBody>
      </p:sp>
      <p:pic>
        <p:nvPicPr>
          <p:cNvPr id="74755"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921150" y="2327300"/>
            <a:ext cx="4346525" cy="4530701"/>
          </a:xfrm>
        </p:spPr>
      </p:pic>
    </p:spTree>
    <p:extLst>
      <p:ext uri="{BB962C8B-B14F-4D97-AF65-F5344CB8AC3E}">
        <p14:creationId xmlns:p14="http://schemas.microsoft.com/office/powerpoint/2010/main" val="80905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ltLang="en-US" smtClean="0"/>
              <a:t>Grumman Linear Astrolabe</a:t>
            </a:r>
          </a:p>
        </p:txBody>
      </p:sp>
      <p:pic>
        <p:nvPicPr>
          <p:cNvPr id="78851"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2880841" y="1600647"/>
            <a:ext cx="6424910" cy="4530701"/>
          </a:xfrm>
        </p:spPr>
      </p:pic>
    </p:spTree>
    <p:extLst>
      <p:ext uri="{BB962C8B-B14F-4D97-AF65-F5344CB8AC3E}">
        <p14:creationId xmlns:p14="http://schemas.microsoft.com/office/powerpoint/2010/main" val="297106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normAutofit fontScale="90000"/>
          </a:bodyPr>
          <a:lstStyle/>
          <a:p>
            <a:r>
              <a:rPr lang="en-US" altLang="en-US" sz="4640">
                <a:latin typeface="Times" panose="02020603050405020304" pitchFamily="18" charset="0"/>
              </a:rPr>
              <a:t>Stuff from back of the Grumman Linear Astrolabe</a:t>
            </a:r>
            <a:endParaRPr lang="en-US" altLang="en-US" sz="4640"/>
          </a:p>
        </p:txBody>
      </p:sp>
      <p:sp>
        <p:nvSpPr>
          <p:cNvPr id="80899" name="Content Placeholder 2"/>
          <p:cNvSpPr>
            <a:spLocks noGrp="1"/>
          </p:cNvSpPr>
          <p:nvPr>
            <p:ph idx="1"/>
          </p:nvPr>
        </p:nvSpPr>
        <p:spPr/>
        <p:txBody>
          <a:bodyPr/>
          <a:lstStyle/>
          <a:p>
            <a:r>
              <a:rPr lang="en-US" altLang="en-US" sz="1687">
                <a:latin typeface="Times" panose="02020603050405020304" pitchFamily="18" charset="0"/>
              </a:rPr>
              <a:t>AstrolabeASTROGUIDE AS AN EMERGENCY</a:t>
            </a:r>
            <a:br>
              <a:rPr lang="en-US" altLang="en-US" sz="1687">
                <a:latin typeface="Times" panose="02020603050405020304" pitchFamily="18" charset="0"/>
              </a:rPr>
            </a:br>
            <a:r>
              <a:rPr lang="en-US" altLang="en-US" sz="1687">
                <a:latin typeface="Times" panose="02020603050405020304" pitchFamily="18" charset="0"/>
              </a:rPr>
              <a:t>NAVIGATOR:  An Astronaut in a low Earth orbit may find it necessary</a:t>
            </a:r>
            <a:br>
              <a:rPr lang="en-US" altLang="en-US" sz="1687">
                <a:latin typeface="Times" panose="02020603050405020304" pitchFamily="18" charset="0"/>
              </a:rPr>
            </a:br>
            <a:r>
              <a:rPr lang="en-US" altLang="en-US" sz="1687">
                <a:latin typeface="Times" panose="02020603050405020304" pitchFamily="18" charset="0"/>
              </a:rPr>
              <a:t>in an emergency to use navigational aids other than those provided in</a:t>
            </a:r>
            <a:br>
              <a:rPr lang="en-US" altLang="en-US" sz="1687">
                <a:latin typeface="Times" panose="02020603050405020304" pitchFamily="18" charset="0"/>
              </a:rPr>
            </a:br>
            <a:r>
              <a:rPr lang="en-US" altLang="en-US" sz="1687">
                <a:latin typeface="Times" panose="02020603050405020304" pitchFamily="18" charset="0"/>
              </a:rPr>
              <a:t> his capsule.  For example, assume that his capsule has been successfully</a:t>
            </a:r>
            <a:br>
              <a:rPr lang="en-US" altLang="en-US" sz="1687">
                <a:latin typeface="Times" panose="02020603050405020304" pitchFamily="18" charset="0"/>
              </a:rPr>
            </a:br>
            <a:r>
              <a:rPr lang="en-US" altLang="en-US" sz="1687">
                <a:latin typeface="Times" panose="02020603050405020304" pitchFamily="18" charset="0"/>
              </a:rPr>
              <a:t> injected into some orbit, not necessarily that for which the launching</a:t>
            </a:r>
            <a:br>
              <a:rPr lang="en-US" altLang="en-US" sz="1687">
                <a:latin typeface="Times" panose="02020603050405020304" pitchFamily="18" charset="0"/>
              </a:rPr>
            </a:br>
            <a:r>
              <a:rPr lang="en-US" altLang="en-US" sz="1687">
                <a:latin typeface="Times" panose="02020603050405020304" pitchFamily="18" charset="0"/>
              </a:rPr>
              <a:t>Vehicle was programmed.  It might even be assumed that a near-polar</a:t>
            </a:r>
            <a:br>
              <a:rPr lang="en-US" altLang="en-US" sz="1687">
                <a:latin typeface="Times" panose="02020603050405020304" pitchFamily="18" charset="0"/>
              </a:rPr>
            </a:br>
            <a:r>
              <a:rPr lang="en-US" altLang="en-US" sz="1687">
                <a:latin typeface="Times" panose="02020603050405020304" pitchFamily="18" charset="0"/>
              </a:rPr>
              <a:t>orbit has been achieved.  Conceivably, it could become the astronaut¹s</a:t>
            </a:r>
            <a:br>
              <a:rPr lang="en-US" altLang="en-US" sz="1687">
                <a:latin typeface="Times" panose="02020603050405020304" pitchFamily="18" charset="0"/>
              </a:rPr>
            </a:br>
            <a:r>
              <a:rPr lang="en-US" altLang="en-US" sz="1687">
                <a:latin typeface="Times" panose="02020603050405020304" pitchFamily="18" charset="0"/>
              </a:rPr>
              <a:t> task to determine his position above an obscured Earth with no aid</a:t>
            </a:r>
            <a:br>
              <a:rPr lang="en-US" altLang="en-US" sz="1687">
                <a:latin typeface="Times" panose="02020603050405020304" pitchFamily="18" charset="0"/>
              </a:rPr>
            </a:br>
            <a:r>
              <a:rPr lang="en-US" altLang="en-US" sz="1687">
                <a:latin typeface="Times" panose="02020603050405020304" pitchFamily="18" charset="0"/>
              </a:rPr>
              <a:t> being furnished by ground-control stations.  With his sidereal clock and</a:t>
            </a:r>
            <a:br>
              <a:rPr lang="en-US" altLang="en-US" sz="1687">
                <a:latin typeface="Times" panose="02020603050405020304" pitchFamily="18" charset="0"/>
              </a:rPr>
            </a:br>
            <a:r>
              <a:rPr lang="en-US" altLang="en-US" sz="1687">
                <a:latin typeface="Times" panose="02020603050405020304" pitchFamily="18" charset="0"/>
              </a:rPr>
              <a:t> the Astroquide, he can locate his position over the Earth at any time</a:t>
            </a:r>
            <a:br>
              <a:rPr lang="en-US" altLang="en-US" sz="1687">
                <a:latin typeface="Times" panose="02020603050405020304" pitchFamily="18" charset="0"/>
              </a:rPr>
            </a:br>
            <a:r>
              <a:rPr lang="en-US" altLang="en-US" sz="1687">
                <a:latin typeface="Times" panose="02020603050405020304" pitchFamily="18" charset="0"/>
              </a:rPr>
              <a:t>during flight.</a:t>
            </a:r>
            <a:br>
              <a:rPr lang="en-US" altLang="en-US" sz="1687">
                <a:latin typeface="Times" panose="02020603050405020304" pitchFamily="18" charset="0"/>
              </a:rPr>
            </a:br>
            <a:r>
              <a:rPr lang="en-US" altLang="en-US" sz="1687">
                <a:latin typeface="Times" panose="02020603050405020304" pitchFamily="18" charset="0"/>
              </a:rPr>
              <a:t>COMPLIMENTS OF GRUMMAN AIRCRAFT ENGNEERING CORPORATION,</a:t>
            </a:r>
            <a:br>
              <a:rPr lang="en-US" altLang="en-US" sz="1687">
                <a:latin typeface="Times" panose="02020603050405020304" pitchFamily="18" charset="0"/>
              </a:rPr>
            </a:br>
            <a:r>
              <a:rPr lang="en-US" altLang="en-US" sz="1687">
                <a:latin typeface="Times" panose="02020603050405020304" pitchFamily="18" charset="0"/>
              </a:rPr>
              <a:t>BETHPAGE, NEW YORK</a:t>
            </a:r>
            <a:br>
              <a:rPr lang="en-US" altLang="en-US" sz="1687">
                <a:latin typeface="Times" panose="02020603050405020304" pitchFamily="18" charset="0"/>
              </a:rPr>
            </a:br>
            <a:r>
              <a:rPr lang="en-US" altLang="en-US" sz="1687">
                <a:latin typeface="Times" panose="02020603050405020304" pitchFamily="18" charset="0"/>
              </a:rPr>
              <a:t>COMMEMORATING THE AMERICAN ROCKET SOCIETY¹S SPACE REPORT</a:t>
            </a:r>
            <a:br>
              <a:rPr lang="en-US" altLang="en-US" sz="1687">
                <a:latin typeface="Times" panose="02020603050405020304" pitchFamily="18" charset="0"/>
              </a:rPr>
            </a:br>
            <a:r>
              <a:rPr lang="en-US" altLang="en-US" sz="1687">
                <a:latin typeface="Times" panose="02020603050405020304" pitchFamily="18" charset="0"/>
              </a:rPr>
              <a:t>TO THE NATION, OCTOBER 1961 </a:t>
            </a:r>
            <a:endParaRPr lang="en-US" altLang="en-US" sz="1687"/>
          </a:p>
        </p:txBody>
      </p:sp>
    </p:spTree>
    <p:extLst>
      <p:ext uri="{BB962C8B-B14F-4D97-AF65-F5344CB8AC3E}">
        <p14:creationId xmlns:p14="http://schemas.microsoft.com/office/powerpoint/2010/main" val="207700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365151" y="0"/>
            <a:ext cx="7804547" cy="1523999"/>
          </a:xfrm>
        </p:spPr>
        <p:txBody>
          <a:bodyPr>
            <a:normAutofit fontScale="90000"/>
          </a:bodyPr>
          <a:lstStyle/>
          <a:p>
            <a:pPr eaLnBrk="1" hangingPunct="1"/>
            <a:r>
              <a:rPr lang="en-US" altLang="en-US" sz="2812" dirty="0"/>
              <a:t>The Electric Astrolabe</a:t>
            </a:r>
            <a:br>
              <a:rPr lang="en-US" altLang="en-US" sz="2812" dirty="0"/>
            </a:br>
            <a:r>
              <a:rPr lang="en-US" altLang="en-US" sz="2812" dirty="0"/>
              <a:t>a Wintel computer </a:t>
            </a:r>
            <a:r>
              <a:rPr lang="en-US" altLang="en-US" sz="2812" dirty="0" smtClean="0"/>
              <a:t>program, it shows the planets that ordinary mechanical plain-sphere astrolabes can not.</a:t>
            </a:r>
            <a:endParaRPr lang="en-US" altLang="en-US" sz="2812" dirty="0"/>
          </a:p>
        </p:txBody>
      </p:sp>
      <p:pic>
        <p:nvPicPr>
          <p:cNvPr id="7680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61928" y="2327300"/>
            <a:ext cx="5810994" cy="4530701"/>
          </a:xfrm>
        </p:spPr>
      </p:pic>
    </p:spTree>
    <p:extLst>
      <p:ext uri="{BB962C8B-B14F-4D97-AF65-F5344CB8AC3E}">
        <p14:creationId xmlns:p14="http://schemas.microsoft.com/office/powerpoint/2010/main" val="406613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defRPr/>
            </a:pPr>
            <a:r>
              <a:rPr lang="en-US" smtClean="0">
                <a:ea typeface="+mj-ea"/>
              </a:rPr>
              <a:t>Janus astrolabe </a:t>
            </a:r>
            <a:r>
              <a:rPr lang="en-US" i="1" smtClean="0">
                <a:ea typeface="+mj-ea"/>
              </a:rPr>
              <a:t>rete</a:t>
            </a:r>
            <a:endParaRPr lang="en-US" smtClean="0">
              <a:ea typeface="+mj-ea"/>
            </a:endParaRPr>
          </a:p>
        </p:txBody>
      </p:sp>
      <p:pic>
        <p:nvPicPr>
          <p:cNvPr id="30723"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97511" y="1600647"/>
            <a:ext cx="3992686" cy="4530701"/>
          </a:xfrm>
        </p:spPr>
      </p:pic>
    </p:spTree>
    <p:extLst>
      <p:ext uri="{BB962C8B-B14F-4D97-AF65-F5344CB8AC3E}">
        <p14:creationId xmlns:p14="http://schemas.microsoft.com/office/powerpoint/2010/main" val="1949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defRPr/>
            </a:pPr>
            <a:r>
              <a:rPr lang="en-US" sz="4000"/>
              <a:t>Janus astrolabe the college edition</a:t>
            </a:r>
            <a:endParaRPr lang="en-US" smtClean="0">
              <a:ea typeface="+mj-ea"/>
            </a:endParaRPr>
          </a:p>
        </p:txBody>
      </p:sp>
      <p:pic>
        <p:nvPicPr>
          <p:cNvPr id="59395"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443537" y="1600647"/>
            <a:ext cx="3301752" cy="4530701"/>
          </a:xfrm>
        </p:spPr>
      </p:pic>
      <p:sp>
        <p:nvSpPr>
          <p:cNvPr id="18437" name="Text Box 5"/>
          <p:cNvSpPr txBox="1">
            <a:spLocks noChangeArrowheads="1"/>
          </p:cNvSpPr>
          <p:nvPr/>
        </p:nvSpPr>
        <p:spPr bwMode="auto">
          <a:xfrm>
            <a:off x="2207766" y="2286001"/>
            <a:ext cx="2286000" cy="156966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a:spcBef>
                <a:spcPct val="50000"/>
              </a:spcBef>
              <a:defRPr/>
            </a:pPr>
            <a:r>
              <a:rPr lang="en-US" altLang="en-US">
                <a:latin typeface="Times" panose="02020603050405020304" pitchFamily="18" charset="0"/>
              </a:rPr>
              <a:t>Set for July 25 at 10PM at Takoma Park, Latitude 38°58</a:t>
            </a:r>
            <a:r>
              <a:rPr lang="ja-JP" altLang="en-US"/>
              <a:t>’</a:t>
            </a:r>
            <a:r>
              <a:rPr lang="en-US" altLang="ja-JP">
                <a:latin typeface="Times" panose="02020603050405020304" pitchFamily="18" charset="0"/>
              </a:rPr>
              <a:t>.</a:t>
            </a:r>
            <a:endParaRPr lang="en-US" altLang="en-US">
              <a:latin typeface="Times" panose="02020603050405020304" pitchFamily="18" charset="0"/>
            </a:endParaRPr>
          </a:p>
        </p:txBody>
      </p:sp>
    </p:spTree>
    <p:extLst>
      <p:ext uri="{BB962C8B-B14F-4D97-AF65-F5344CB8AC3E}">
        <p14:creationId xmlns:p14="http://schemas.microsoft.com/office/powerpoint/2010/main" val="387325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student astrolabe back</a:t>
            </a:r>
            <a:br>
              <a:rPr lang="en-US" dirty="0" smtClean="0"/>
            </a:br>
            <a:endParaRPr lang="en-US" dirty="0"/>
          </a:p>
        </p:txBody>
      </p:sp>
      <p:sp>
        <p:nvSpPr>
          <p:cNvPr id="3" name="Content Placeholder 2"/>
          <p:cNvSpPr>
            <a:spLocks noGrp="1"/>
          </p:cNvSpPr>
          <p:nvPr>
            <p:ph sz="half" idx="1"/>
          </p:nvPr>
        </p:nvSpPr>
        <p:spPr/>
        <p:txBody>
          <a:bodyPr/>
          <a:lstStyle/>
          <a:p>
            <a:endParaRPr lang="en-US"/>
          </a:p>
        </p:txBody>
      </p:sp>
      <p:sp>
        <p:nvSpPr>
          <p:cNvPr id="4" name="Text Placeholder 3"/>
          <p:cNvSpPr>
            <a:spLocks noGrp="1"/>
          </p:cNvSpPr>
          <p:nvPr>
            <p:ph type="body" sz="half" idx="2"/>
          </p:nvPr>
        </p:nvSpPr>
        <p:spPr/>
        <p:txBody>
          <a:bodyPr/>
          <a:lstStyle/>
          <a:p>
            <a:r>
              <a:rPr lang="en-US" altLang="en-US" dirty="0"/>
              <a:t>Back of Janus Astrolabe with some time equations. For converting to watch time, zone mean solar time, from local apparent solar time with daylight saving correction, and 8 minutes because Takoma Park is not in the center of the time zone, and the equation of time, ET which is the peanut.  ET corrects for the obliquity of the ecliptic and the slightly elliptical orbit of the earth around the sun.</a:t>
            </a:r>
          </a:p>
          <a:p>
            <a:endParaRPr lang="en-US"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066486" y="938858"/>
            <a:ext cx="4469309" cy="5853410"/>
          </a:xfrm>
          <a:prstGeom prst="rect">
            <a:avLst/>
          </a:prstGeom>
        </p:spPr>
      </p:pic>
    </p:spTree>
    <p:extLst>
      <p:ext uri="{BB962C8B-B14F-4D97-AF65-F5344CB8AC3E}">
        <p14:creationId xmlns:p14="http://schemas.microsoft.com/office/powerpoint/2010/main" val="1406753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https://</a:t>
            </a:r>
            <a:r>
              <a:rPr lang="en-US" dirty="0" smtClean="0">
                <a:hlinkClick r:id="rId2"/>
              </a:rPr>
              <a:t>en.wikipedia.org/wiki/Canterbury_Astrolabe_Quadrant</a:t>
            </a:r>
            <a:r>
              <a:rPr lang="en-US" dirty="0" smtClean="0"/>
              <a:t> </a:t>
            </a:r>
            <a:endParaRPr lang="en-US" dirty="0"/>
          </a:p>
        </p:txBody>
      </p:sp>
      <p:pic>
        <p:nvPicPr>
          <p:cNvPr id="3" name="Picture 2"/>
          <p:cNvPicPr>
            <a:picLocks noChangeAspect="1"/>
          </p:cNvPicPr>
          <p:nvPr/>
        </p:nvPicPr>
        <p:blipFill>
          <a:blip r:embed="rId3"/>
          <a:stretch>
            <a:fillRect/>
          </a:stretch>
        </p:blipFill>
        <p:spPr>
          <a:xfrm>
            <a:off x="3155950" y="1658650"/>
            <a:ext cx="5876925" cy="5199350"/>
          </a:xfrm>
          <a:prstGeom prst="rect">
            <a:avLst/>
          </a:prstGeom>
        </p:spPr>
      </p:pic>
    </p:spTree>
    <p:extLst>
      <p:ext uri="{BB962C8B-B14F-4D97-AF65-F5344CB8AC3E}">
        <p14:creationId xmlns:p14="http://schemas.microsoft.com/office/powerpoint/2010/main" val="22158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Astrolabe Resources</a:t>
            </a:r>
            <a:endParaRPr lang="en-US" dirty="0"/>
          </a:p>
        </p:txBody>
      </p:sp>
      <p:sp>
        <p:nvSpPr>
          <p:cNvPr id="3" name="Content Placeholder 2"/>
          <p:cNvSpPr>
            <a:spLocks noGrp="1"/>
          </p:cNvSpPr>
          <p:nvPr>
            <p:ph sz="half" idx="1"/>
          </p:nvPr>
        </p:nvSpPr>
        <p:spPr/>
        <p:txBody>
          <a:bodyPr/>
          <a:lstStyle/>
          <a:p>
            <a:r>
              <a:rPr lang="en-US" dirty="0" smtClean="0"/>
              <a:t>The Astrolabe project</a:t>
            </a:r>
          </a:p>
          <a:p>
            <a:r>
              <a:rPr lang="en-US" dirty="0">
                <a:hlinkClick r:id="rId2"/>
              </a:rPr>
              <a:t>http://www.astrolabeproject.com</a:t>
            </a:r>
            <a:r>
              <a:rPr lang="en-US" dirty="0" smtClean="0">
                <a:hlinkClick r:id="rId2"/>
              </a:rPr>
              <a:t>/</a:t>
            </a:r>
            <a:r>
              <a:rPr lang="en-US" dirty="0" smtClean="0"/>
              <a:t> </a:t>
            </a:r>
            <a:r>
              <a:rPr lang="en-US" dirty="0" smtClean="0"/>
              <a:t> </a:t>
            </a:r>
          </a:p>
          <a:p>
            <a:r>
              <a:rPr lang="en-US" dirty="0">
                <a:hlinkClick r:id="rId3"/>
              </a:rPr>
              <a:t>https://</a:t>
            </a:r>
            <a:r>
              <a:rPr lang="en-US" dirty="0" smtClean="0">
                <a:hlinkClick r:id="rId3"/>
              </a:rPr>
              <a:t>science8astrolabe.weebly.com/how-to-use.html</a:t>
            </a:r>
            <a:r>
              <a:rPr lang="en-US" dirty="0" smtClean="0"/>
              <a:t> </a:t>
            </a:r>
          </a:p>
          <a:p>
            <a:r>
              <a:rPr lang="en-US" dirty="0">
                <a:hlinkClick r:id="rId4"/>
              </a:rPr>
              <a:t>http://</a:t>
            </a:r>
            <a:r>
              <a:rPr lang="en-US" dirty="0" smtClean="0">
                <a:hlinkClick r:id="rId4"/>
              </a:rPr>
              <a:t>www.astrolabeproject.com/sim/astrolabe/sim.html</a:t>
            </a:r>
            <a:r>
              <a:rPr lang="en-US" dirty="0" smtClean="0"/>
              <a:t> </a:t>
            </a:r>
            <a:endParaRPr lang="en-US" dirty="0"/>
          </a:p>
        </p:txBody>
      </p:sp>
      <p:sp>
        <p:nvSpPr>
          <p:cNvPr id="4" name="Content Placeholder 3"/>
          <p:cNvSpPr>
            <a:spLocks noGrp="1"/>
          </p:cNvSpPr>
          <p:nvPr>
            <p:ph sz="half" idx="2"/>
          </p:nvPr>
        </p:nvSpPr>
        <p:spPr/>
        <p:txBody>
          <a:bodyPr/>
          <a:lstStyle/>
          <a:p>
            <a:r>
              <a:rPr lang="en-US" dirty="0" smtClean="0"/>
              <a:t>Keith Powell’s Astrolabe home page</a:t>
            </a:r>
          </a:p>
          <a:p>
            <a:r>
              <a:rPr lang="en-US" dirty="0">
                <a:hlinkClick r:id="rId5"/>
              </a:rPr>
              <a:t>http://</a:t>
            </a:r>
            <a:r>
              <a:rPr lang="en-US" dirty="0" smtClean="0">
                <a:hlinkClick r:id="rId5"/>
              </a:rPr>
              <a:t>www.autodidacts.co.uk/astro74xx/newastromain.html</a:t>
            </a:r>
            <a:r>
              <a:rPr lang="en-US" dirty="0" smtClean="0"/>
              <a:t> </a:t>
            </a:r>
            <a:endParaRPr lang="en-US" dirty="0"/>
          </a:p>
        </p:txBody>
      </p:sp>
    </p:spTree>
    <p:extLst>
      <p:ext uri="{BB962C8B-B14F-4D97-AF65-F5344CB8AC3E}">
        <p14:creationId xmlns:p14="http://schemas.microsoft.com/office/powerpoint/2010/main" val="1895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mtClean="0"/>
              <a:t>Rete for 2800BCE</a:t>
            </a:r>
          </a:p>
        </p:txBody>
      </p:sp>
      <p:pic>
        <p:nvPicPr>
          <p:cNvPr id="31747"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29422" y="1600647"/>
            <a:ext cx="4129980" cy="4530701"/>
          </a:xfrm>
        </p:spPr>
      </p:pic>
    </p:spTree>
    <p:extLst>
      <p:ext uri="{BB962C8B-B14F-4D97-AF65-F5344CB8AC3E}">
        <p14:creationId xmlns:p14="http://schemas.microsoft.com/office/powerpoint/2010/main" val="3736142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en-US" smtClean="0"/>
              <a:t>Rete for 500BCE</a:t>
            </a:r>
          </a:p>
        </p:txBody>
      </p:sp>
      <p:pic>
        <p:nvPicPr>
          <p:cNvPr id="32771"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78535" y="1600647"/>
            <a:ext cx="4028406" cy="4530701"/>
          </a:xfrm>
        </p:spPr>
      </p:pic>
    </p:spTree>
    <p:extLst>
      <p:ext uri="{BB962C8B-B14F-4D97-AF65-F5344CB8AC3E}">
        <p14:creationId xmlns:p14="http://schemas.microsoft.com/office/powerpoint/2010/main" val="106624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smtClean="0"/>
              <a:t>Rete for 140</a:t>
            </a:r>
          </a:p>
        </p:txBody>
      </p:sp>
      <p:pic>
        <p:nvPicPr>
          <p:cNvPr id="33795"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62908" y="1600647"/>
            <a:ext cx="4063008" cy="4530701"/>
          </a:xfrm>
        </p:spPr>
      </p:pic>
    </p:spTree>
    <p:extLst>
      <p:ext uri="{BB962C8B-B14F-4D97-AF65-F5344CB8AC3E}">
        <p14:creationId xmlns:p14="http://schemas.microsoft.com/office/powerpoint/2010/main" val="117748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198</TotalTime>
  <Words>1244</Words>
  <Application>Microsoft Office PowerPoint</Application>
  <PresentationFormat>Custom</PresentationFormat>
  <Paragraphs>118</Paragraphs>
  <Slides>64</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ＭＳ Ｐゴシック</vt:lpstr>
      <vt:lpstr>ＭＳ Ｐゴシック</vt:lpstr>
      <vt:lpstr>Arial</vt:lpstr>
      <vt:lpstr>Consolas</vt:lpstr>
      <vt:lpstr>Corbel</vt:lpstr>
      <vt:lpstr>Helvetica Light</vt:lpstr>
      <vt:lpstr>HGｺﾞｼｯｸM</vt:lpstr>
      <vt:lpstr>HG丸ｺﾞｼｯｸM-PRO</vt:lpstr>
      <vt:lpstr>Times</vt:lpstr>
      <vt:lpstr>Times New Roman</vt:lpstr>
      <vt:lpstr>Wingdings</vt:lpstr>
      <vt:lpstr>Chalkboard 16x9</vt:lpstr>
      <vt:lpstr>All (or most of) the Astrolabes  </vt:lpstr>
      <vt:lpstr>PowerPoint Presentation</vt:lpstr>
      <vt:lpstr>PowerPoint Presentation</vt:lpstr>
      <vt:lpstr>Part of the Astrolabe</vt:lpstr>
      <vt:lpstr>Stereographic Projection of Rete</vt:lpstr>
      <vt:lpstr>Janus astrolabe rete</vt:lpstr>
      <vt:lpstr>Rete for 2800BCE</vt:lpstr>
      <vt:lpstr>Rete for 500BCE</vt:lpstr>
      <vt:lpstr>Rete for 140</vt:lpstr>
      <vt:lpstr>Rete for 2000</vt:lpstr>
      <vt:lpstr>Rete for 13400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Hour angle Projections</vt:lpstr>
      <vt:lpstr>Climate for 25 degrees</vt:lpstr>
      <vt:lpstr>Climate for 30 degrees</vt:lpstr>
      <vt:lpstr>Climate for 35 degrees</vt:lpstr>
      <vt:lpstr>Climate for 40 degrees</vt:lpstr>
      <vt:lpstr>Climate for 45 degrees</vt:lpstr>
      <vt:lpstr>Climate for 50 degrees</vt:lpstr>
      <vt:lpstr>Climate for 55 degrees</vt:lpstr>
      <vt:lpstr>Climate for 60 degrees</vt:lpstr>
      <vt:lpstr>Plate for 0 and 90 degrees</vt:lpstr>
      <vt:lpstr>Plate for ecliptic transformation</vt:lpstr>
      <vt:lpstr>Plate for all horizons in 5 degree increments, used to cast horoscopes for people born at latitudes that you do not have a climate for.  It allows you to get ascendant and descendent signs of the zodiac for their birthdate.</vt:lpstr>
      <vt:lpstr>Back of astrolabe</vt:lpstr>
      <vt:lpstr>Plate (climate or tympanium)</vt:lpstr>
      <vt:lpstr>PowerPoint Presentation</vt:lpstr>
      <vt:lpstr>Same mathematical projection for astrolabes and spinors</vt:lpstr>
      <vt:lpstr>PowerPoint Presentation</vt:lpstr>
      <vt:lpstr>PowerPoint Presentation</vt:lpstr>
      <vt:lpstr>The Theory of Spinors  by Elie Cartan Topics Spinors, Dirac, Minkowski, Riemann, Special Relativity</vt:lpstr>
      <vt:lpstr>PowerPoint Presentation</vt:lpstr>
      <vt:lpstr>PowerPoint Presentation</vt:lpstr>
      <vt:lpstr>PowerPoint Presentation</vt:lpstr>
      <vt:lpstr>Recently made Islamic Astrolabe</vt:lpstr>
      <vt:lpstr>PowerPoint Presentation</vt:lpstr>
      <vt:lpstr>Rete, Persian astrolabe made in Tuse around 500 years ago. Arabic (antiques script and Pharsi markings.</vt:lpstr>
      <vt:lpstr>Matter</vt:lpstr>
      <vt:lpstr>Climate or tympanum, 1</vt:lpstr>
      <vt:lpstr>Climate or tympanum, 2</vt:lpstr>
      <vt:lpstr>Climate or tympanum, 3</vt:lpstr>
      <vt:lpstr>Horizons Plate for casting Horoscopes</vt:lpstr>
      <vt:lpstr>PowerPoint Presentation</vt:lpstr>
      <vt:lpstr>PowerPoint Presentation</vt:lpstr>
      <vt:lpstr>    Astrolabes in Islam references </vt:lpstr>
      <vt:lpstr>Some Islamic Astronomers </vt:lpstr>
      <vt:lpstr>Astrolabes reaching the West</vt:lpstr>
      <vt:lpstr>First Astrolabe I ever made. Notice it has the complete horizon, this is unusal on plain sphere astrolabes. </vt:lpstr>
      <vt:lpstr>Second astrolabe I had a draftswomen do</vt:lpstr>
      <vt:lpstr>Fred Whitle, a fellow graduate student’s astrolabe</vt:lpstr>
      <vt:lpstr>Grumman Linear Astrolabe</vt:lpstr>
      <vt:lpstr>Stuff from back of the Grumman Linear Astrolabe</vt:lpstr>
      <vt:lpstr>The Electric Astrolabe a Wintel computer program, it shows the planets that ordinary mechanical plain-sphere astrolabes can not.</vt:lpstr>
      <vt:lpstr>Janus astrolabe the college edition</vt:lpstr>
      <vt:lpstr>Modern student astrolabe back </vt:lpstr>
      <vt:lpstr>https://en.wikipedia.org/wiki/Canterbury_Astrolabe_Quadrant </vt:lpstr>
      <vt:lpstr>Other Astrolabe Resources</vt:lpstr>
      <vt:lpstr>PowerPoint Presentation</vt:lpstr>
    </vt:vector>
  </TitlesOfParts>
  <Company>Montgomery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(or most of) the Astrolabes  </dc:title>
  <dc:creator>Williams, Harold A</dc:creator>
  <cp:lastModifiedBy>Williams, Harold A</cp:lastModifiedBy>
  <cp:revision>37</cp:revision>
  <dcterms:created xsi:type="dcterms:W3CDTF">2019-09-25T02:54:52Z</dcterms:created>
  <dcterms:modified xsi:type="dcterms:W3CDTF">2019-09-30T14:48:06Z</dcterms:modified>
</cp:coreProperties>
</file>