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emf" ContentType="image/x-em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0223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33"/>
    <p:restoredTop sz="94764"/>
  </p:normalViewPr>
  <p:slideViewPr>
    <p:cSldViewPr snapToGrid="0" snapToObjects="1">
      <p:cViewPr>
        <p:scale>
          <a:sx n="100" d="100"/>
          <a:sy n="100" d="100"/>
        </p:scale>
        <p:origin x="117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DAA2F-1769-5B4A-B41B-B2FB70FFB8A7}" type="datetimeFigureOut">
              <a:rPr lang="en-US" smtClean="0"/>
              <a:t>8/21/17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A51CE-DD6A-E14D-8263-73D110170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90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A51CE-DD6A-E14D-8263-73D1101708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20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A4C9-0F49-7840-BC12-22A17AA1C544}" type="datetimeFigureOut">
              <a:rPr lang="en-US" smtClean="0"/>
              <a:t>8/21/17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C348-B09C-D944-B79F-2B8D639AE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89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A4C9-0F49-7840-BC12-22A17AA1C544}" type="datetimeFigureOut">
              <a:rPr lang="en-US" smtClean="0"/>
              <a:t>8/21/17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C348-B09C-D944-B79F-2B8D639AE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30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A4C9-0F49-7840-BC12-22A17AA1C544}" type="datetimeFigureOut">
              <a:rPr lang="en-US" smtClean="0"/>
              <a:t>8/21/17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C348-B09C-D944-B79F-2B8D639AE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541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A4C9-0F49-7840-BC12-22A17AA1C544}" type="datetimeFigureOut">
              <a:rPr lang="en-US" smtClean="0"/>
              <a:t>8/21/17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C348-B09C-D944-B79F-2B8D639AE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8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A4C9-0F49-7840-BC12-22A17AA1C544}" type="datetimeFigureOut">
              <a:rPr lang="en-US" smtClean="0"/>
              <a:t>8/21/17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C348-B09C-D944-B79F-2B8D639AE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35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A4C9-0F49-7840-BC12-22A17AA1C544}" type="datetimeFigureOut">
              <a:rPr lang="en-US" smtClean="0"/>
              <a:t>8/21/17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C348-B09C-D944-B79F-2B8D639AE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17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A4C9-0F49-7840-BC12-22A17AA1C544}" type="datetimeFigureOut">
              <a:rPr lang="en-US" smtClean="0"/>
              <a:t>8/21/17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C348-B09C-D944-B79F-2B8D639AE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69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A4C9-0F49-7840-BC12-22A17AA1C544}" type="datetimeFigureOut">
              <a:rPr lang="en-US" smtClean="0"/>
              <a:t>8/21/17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C348-B09C-D944-B79F-2B8D639AE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08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A4C9-0F49-7840-BC12-22A17AA1C544}" type="datetimeFigureOut">
              <a:rPr lang="en-US" smtClean="0"/>
              <a:t>8/21/17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C348-B09C-D944-B79F-2B8D639AE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69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A4C9-0F49-7840-BC12-22A17AA1C544}" type="datetimeFigureOut">
              <a:rPr lang="en-US" smtClean="0"/>
              <a:t>8/21/17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C348-B09C-D944-B79F-2B8D639AE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27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A4C9-0F49-7840-BC12-22A17AA1C544}" type="datetimeFigureOut">
              <a:rPr lang="en-US" smtClean="0"/>
              <a:t>8/21/17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C348-B09C-D944-B79F-2B8D639AE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4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9A4C9-0F49-7840-BC12-22A17AA1C544}" type="datetimeFigureOut">
              <a:rPr lang="en-US" smtClean="0"/>
              <a:t>8/21/17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C348-B09C-D944-B79F-2B8D639AE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55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emf"/><Relationship Id="rId5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alphaModFix amt="5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67075" y="-1273117"/>
            <a:ext cx="6864042" cy="93981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6241" y="128550"/>
            <a:ext cx="3386317" cy="1409533"/>
          </a:xfrm>
          <a:prstGeom prst="rect">
            <a:avLst/>
          </a:prstGeom>
          <a:ln>
            <a:solidFill>
              <a:schemeClr val="dk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177182" y="2048789"/>
            <a:ext cx="4353868" cy="1077218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600" b="1" baseline="0" dirty="0" smtClean="0">
                <a:solidFill>
                  <a:srgbClr val="000000"/>
                </a:solidFill>
              </a:rPr>
              <a:t>GSOFT sponsors:</a:t>
            </a:r>
            <a:endParaRPr lang="en-US" sz="1600" baseline="0" dirty="0" smtClean="0">
              <a:solidFill>
                <a:srgbClr val="000000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Soft matter sessions at March Meeting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Early Career Award for Soft Matter Research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APS Fellows nominations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644" y="111331"/>
            <a:ext cx="1076637" cy="945450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0" name="Rectangle 9"/>
          <p:cNvSpPr/>
          <p:nvPr/>
        </p:nvSpPr>
        <p:spPr>
          <a:xfrm>
            <a:off x="6370050" y="1129891"/>
            <a:ext cx="269182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223BE"/>
                </a:solidFill>
              </a:rPr>
              <a:t>www.aps.org</a:t>
            </a:r>
            <a:r>
              <a:rPr lang="en-US" b="1" dirty="0" smtClean="0">
                <a:solidFill>
                  <a:srgbClr val="0223BE"/>
                </a:solidFill>
              </a:rPr>
              <a:t>/units/</a:t>
            </a:r>
            <a:r>
              <a:rPr lang="en-US" b="1" dirty="0" err="1" smtClean="0">
                <a:solidFill>
                  <a:srgbClr val="0223BE"/>
                </a:solidFill>
              </a:rPr>
              <a:t>gsoft</a:t>
            </a:r>
            <a:r>
              <a:rPr lang="en-US" dirty="0" smtClean="0">
                <a:solidFill>
                  <a:srgbClr val="0223BE"/>
                </a:solidFill>
              </a:rPr>
              <a:t>/</a:t>
            </a:r>
            <a:endParaRPr lang="en-US" dirty="0">
              <a:solidFill>
                <a:srgbClr val="0223B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26488" y="6571196"/>
            <a:ext cx="41023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Calibri" charset="0"/>
              </a:rPr>
              <a:t>Background image by </a:t>
            </a:r>
            <a:r>
              <a:rPr lang="en-US" sz="1200" b="0" i="0" u="none" strike="noStrike" baseline="0" dirty="0" err="1" smtClean="0">
                <a:solidFill>
                  <a:srgbClr val="000000"/>
                </a:solidFill>
                <a:latin typeface="Calibri" charset="0"/>
              </a:rPr>
              <a:t>Qiong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Calibri" charset="0"/>
              </a:rPr>
              <a:t> Tang, courtesy of Joe </a:t>
            </a:r>
            <a:r>
              <a:rPr lang="en-US" sz="1200" b="0" i="0" u="none" strike="noStrike" baseline="0" dirty="0" err="1" smtClean="0">
                <a:solidFill>
                  <a:srgbClr val="000000"/>
                </a:solidFill>
                <a:latin typeface="Calibri" charset="0"/>
              </a:rPr>
              <a:t>Zasadzinski</a:t>
            </a:r>
            <a:r>
              <a:rPr lang="en-US" sz="1200" b="0" i="0" u="none" strike="noStrike" baseline="0" dirty="0" smtClean="0">
                <a:solidFill>
                  <a:srgbClr val="000000"/>
                </a:solidFill>
                <a:latin typeface="Calibri" charset="0"/>
              </a:rPr>
              <a:t> 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182417" y="4471081"/>
            <a:ext cx="4021448" cy="13234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600" b="1" i="0" dirty="0" smtClean="0">
                <a:solidFill>
                  <a:srgbClr val="0A0A0A"/>
                </a:solidFill>
                <a:effectLst/>
              </a:rPr>
              <a:t>How much does it cost?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b="0" i="0" dirty="0" smtClean="0">
                <a:solidFill>
                  <a:srgbClr val="0A0A0A"/>
                </a:solidFill>
                <a:effectLst/>
              </a:rPr>
              <a:t>First year is free.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b="0" i="0" dirty="0" smtClean="0">
                <a:solidFill>
                  <a:srgbClr val="0A0A0A"/>
                </a:solidFill>
                <a:effectLst/>
              </a:rPr>
              <a:t>Annual dues: $10.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i="1" dirty="0" smtClean="0">
                <a:solidFill>
                  <a:srgbClr val="0A0A0A"/>
                </a:solidFill>
              </a:rPr>
              <a:t>Graduate students join 2 APS units for free. </a:t>
            </a:r>
            <a:endParaRPr lang="en-US" sz="1600" b="0" i="1" dirty="0" smtClean="0">
              <a:solidFill>
                <a:srgbClr val="0A0A0A"/>
              </a:solidFill>
              <a:effectLst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600" b="0" i="0" dirty="0" smtClean="0">
                <a:solidFill>
                  <a:srgbClr val="0A0A0A"/>
                </a:solidFill>
                <a:effectLst/>
              </a:rPr>
              <a:t>APS membership: $37/</a:t>
            </a:r>
            <a:r>
              <a:rPr lang="en-US" sz="1600" b="0" i="0" dirty="0" err="1" smtClean="0">
                <a:solidFill>
                  <a:srgbClr val="0A0A0A"/>
                </a:solidFill>
                <a:effectLst/>
              </a:rPr>
              <a:t>yr</a:t>
            </a:r>
            <a:r>
              <a:rPr lang="en-US" sz="1600" b="0" i="0" dirty="0" smtClean="0">
                <a:solidFill>
                  <a:srgbClr val="0A0A0A"/>
                </a:solidFill>
                <a:effectLst/>
              </a:rPr>
              <a:t> for grad students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2471154" y="1622627"/>
            <a:ext cx="4176490" cy="30777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400" i="0" dirty="0" smtClean="0">
                <a:solidFill>
                  <a:srgbClr val="0A0A0A"/>
                </a:solidFill>
                <a:effectLst/>
              </a:rPr>
              <a:t>A new community of over 1500 soft matter scientists</a:t>
            </a:r>
            <a:endParaRPr lang="en-US" sz="1400" dirty="0"/>
          </a:p>
        </p:txBody>
      </p:sp>
      <p:sp>
        <p:nvSpPr>
          <p:cNvPr id="19" name="Rectangle 18"/>
          <p:cNvSpPr/>
          <p:nvPr/>
        </p:nvSpPr>
        <p:spPr>
          <a:xfrm>
            <a:off x="546265" y="5922184"/>
            <a:ext cx="8087096" cy="5539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A0A0A"/>
                </a:solidFill>
              </a:rPr>
              <a:t>Questions about joining? Contact:</a:t>
            </a:r>
          </a:p>
          <a:p>
            <a:pPr algn="ctr"/>
            <a:r>
              <a:rPr lang="en-US" sz="1400" dirty="0" err="1" smtClean="0">
                <a:solidFill>
                  <a:srgbClr val="0A0A0A"/>
                </a:solidFill>
              </a:rPr>
              <a:t>Vivek</a:t>
            </a:r>
            <a:r>
              <a:rPr lang="en-US" sz="1400" dirty="0" smtClean="0">
                <a:solidFill>
                  <a:srgbClr val="0A0A0A"/>
                </a:solidFill>
              </a:rPr>
              <a:t> Sharma </a:t>
            </a:r>
            <a:r>
              <a:rPr lang="en-US" sz="1400" dirty="0" err="1" smtClean="0">
                <a:solidFill>
                  <a:srgbClr val="0A0A0A"/>
                </a:solidFill>
              </a:rPr>
              <a:t>viveks@uic.edu</a:t>
            </a:r>
            <a:r>
              <a:rPr lang="en-US" sz="1400" dirty="0" smtClean="0">
                <a:solidFill>
                  <a:srgbClr val="0A0A0A"/>
                </a:solidFill>
              </a:rPr>
              <a:t>, Daniel </a:t>
            </a:r>
            <a:r>
              <a:rPr lang="en-US" sz="1400" dirty="0" err="1" smtClean="0">
                <a:solidFill>
                  <a:srgbClr val="0A0A0A"/>
                </a:solidFill>
              </a:rPr>
              <a:t>Beller</a:t>
            </a:r>
            <a:r>
              <a:rPr lang="en-US" sz="1400" dirty="0" smtClean="0">
                <a:solidFill>
                  <a:srgbClr val="0A0A0A"/>
                </a:solidFill>
              </a:rPr>
              <a:t> </a:t>
            </a:r>
            <a:r>
              <a:rPr lang="en-US" sz="1400" dirty="0" err="1" smtClean="0">
                <a:solidFill>
                  <a:srgbClr val="0A0A0A"/>
                </a:solidFill>
              </a:rPr>
              <a:t>dbeller@seas.harvard.edu</a:t>
            </a:r>
            <a:r>
              <a:rPr lang="en-US" sz="1400" dirty="0" smtClean="0">
                <a:solidFill>
                  <a:srgbClr val="0A0A0A"/>
                </a:solidFill>
              </a:rPr>
              <a:t>, Eric Corwin </a:t>
            </a:r>
            <a:r>
              <a:rPr lang="en-US" sz="1400" dirty="0" err="1" smtClean="0">
                <a:solidFill>
                  <a:srgbClr val="0A0A0A"/>
                </a:solidFill>
              </a:rPr>
              <a:t>ecorwin@uoregon.edu</a:t>
            </a:r>
            <a:endParaRPr lang="en-US" sz="1400" dirty="0"/>
          </a:p>
        </p:txBody>
      </p:sp>
      <p:grpSp>
        <p:nvGrpSpPr>
          <p:cNvPr id="39" name="Group 38"/>
          <p:cNvGrpSpPr/>
          <p:nvPr/>
        </p:nvGrpSpPr>
        <p:grpSpPr>
          <a:xfrm>
            <a:off x="9575373" y="2748781"/>
            <a:ext cx="3836435" cy="2926701"/>
            <a:chOff x="5325802" y="2210840"/>
            <a:chExt cx="3836435" cy="2926701"/>
          </a:xfrm>
        </p:grpSpPr>
        <p:sp>
          <p:nvSpPr>
            <p:cNvPr id="23" name="Rectangle 22"/>
            <p:cNvSpPr/>
            <p:nvPr/>
          </p:nvSpPr>
          <p:spPr>
            <a:xfrm>
              <a:off x="5760792" y="2210840"/>
              <a:ext cx="25871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FF00"/>
                  </a:solidFill>
                  <a:latin typeface="Calibri" charset="0"/>
                  <a:ea typeface="Calibri" charset="0"/>
                  <a:cs typeface="Calibri" charset="0"/>
                </a:rPr>
                <a:t>Active and driven matter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726536" y="2554901"/>
              <a:ext cx="22408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FF00"/>
                  </a:solidFill>
                </a:rPr>
                <a:t>Soft biological matter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32680" y="2554948"/>
              <a:ext cx="93647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smtClean="0">
                  <a:solidFill>
                    <a:srgbClr val="FFFF00"/>
                  </a:solidFill>
                </a:rPr>
                <a:t>Colloids</a:t>
              </a:r>
              <a:endParaRPr lang="en-US" b="1">
                <a:solidFill>
                  <a:srgbClr val="FFFF00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325802" y="2884874"/>
              <a:ext cx="383643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FF00"/>
                  </a:solidFill>
                </a:rPr>
                <a:t>Dynamics of structured complex fluids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126590" y="3260251"/>
              <a:ext cx="20560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smtClean="0">
                  <a:solidFill>
                    <a:srgbClr val="FFFF00"/>
                  </a:solidFill>
                </a:rPr>
                <a:t>Fracture and failure</a:t>
              </a:r>
              <a:endParaRPr lang="en-US" b="1">
                <a:solidFill>
                  <a:srgbClr val="FFFF00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542430" y="3635135"/>
              <a:ext cx="34324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FF00"/>
                  </a:solidFill>
                </a:rPr>
                <a:t>Membranes, vesicles and droplets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542429" y="4009289"/>
              <a:ext cx="330507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FF00"/>
                  </a:solidFill>
                </a:rPr>
                <a:t>Packing, geometry, and topology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645639" y="4410194"/>
              <a:ext cx="10662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smtClean="0">
                  <a:solidFill>
                    <a:srgbClr val="FFFF00"/>
                  </a:solidFill>
                </a:rPr>
                <a:t>Polymers</a:t>
              </a:r>
              <a:endParaRPr lang="en-US" b="1">
                <a:solidFill>
                  <a:srgbClr val="FFFF00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521236" y="4394601"/>
              <a:ext cx="149265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smtClean="0">
                  <a:solidFill>
                    <a:srgbClr val="FFFF00"/>
                  </a:solidFill>
                </a:rPr>
                <a:t>Self-assembly</a:t>
              </a:r>
              <a:endParaRPr lang="en-US" b="1">
                <a:solidFill>
                  <a:srgbClr val="FFFF00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136924" y="4768209"/>
              <a:ext cx="23909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FF00"/>
                  </a:solidFill>
                </a:rPr>
                <a:t>Surfaces and interfaces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37" name="Rectangle 36"/>
          <p:cNvSpPr/>
          <p:nvPr/>
        </p:nvSpPr>
        <p:spPr>
          <a:xfrm>
            <a:off x="4314275" y="2937072"/>
            <a:ext cx="4569406" cy="255454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600" b="1" baseline="0" dirty="0" smtClean="0">
                <a:solidFill>
                  <a:srgbClr val="000000"/>
                </a:solidFill>
                <a:latin typeface="Calibri" charset="0"/>
              </a:rPr>
              <a:t>Why join as a student/post-doc?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Travel grants for student speakers (up to $500)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Student/post-doc poster prizes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Short courses prior to March Meetings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2017: “</a:t>
            </a:r>
            <a:r>
              <a:rPr lang="en-US" sz="1600" dirty="0" smtClean="0"/>
              <a:t>Fundamental </a:t>
            </a:r>
            <a:r>
              <a:rPr lang="en-US" sz="1600" dirty="0"/>
              <a:t>Concepts and Tools in Computational Soft Matter </a:t>
            </a:r>
            <a:r>
              <a:rPr lang="en-US" sz="1600" dirty="0" smtClean="0"/>
              <a:t>Physics”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G</a:t>
            </a:r>
            <a:r>
              <a:rPr lang="en-US" sz="1600" dirty="0" smtClean="0">
                <a:solidFill>
                  <a:srgbClr val="000000"/>
                </a:solidFill>
              </a:rPr>
              <a:t>et announcements about soft matter events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Vote in GSOFT leadership elections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Help GSOFT grow into an APS Division, so we can get more resources for soft matter!</a:t>
            </a:r>
          </a:p>
        </p:txBody>
      </p:sp>
    </p:spTree>
    <p:extLst>
      <p:ext uri="{BB962C8B-B14F-4D97-AF65-F5344CB8AC3E}">
        <p14:creationId xmlns:p14="http://schemas.microsoft.com/office/powerpoint/2010/main" val="90811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218" y="228624"/>
            <a:ext cx="1660365" cy="691000"/>
          </a:xfrm>
          <a:prstGeom prst="rect">
            <a:avLst/>
          </a:prstGeom>
          <a:ln>
            <a:solidFill>
              <a:schemeClr val="dk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103419" y="312514"/>
            <a:ext cx="68754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Free sign-up for APS </a:t>
            </a:r>
            <a:r>
              <a:rPr lang="en-US" sz="2800" b="1" dirty="0" smtClean="0"/>
              <a:t>members t</a:t>
            </a:r>
            <a:r>
              <a:rPr lang="en-US" sz="2800" b="1" dirty="0" smtClean="0"/>
              <a:t>o join GSOFT</a:t>
            </a:r>
            <a:endParaRPr lang="en-US" sz="28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277088"/>
              </p:ext>
            </p:extLst>
          </p:nvPr>
        </p:nvGraphicFramePr>
        <p:xfrm>
          <a:off x="192188" y="1104407"/>
          <a:ext cx="8714306" cy="5563654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263531"/>
                <a:gridCol w="3526972"/>
                <a:gridCol w="1923803"/>
              </a:tblGrid>
              <a:tr h="31825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Email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APS ID (if known)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97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973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1507</TotalTime>
  <Words>175</Words>
  <Application>Microsoft Macintosh PowerPoint</Application>
  <PresentationFormat>On-screen Show (4:3)</PresentationFormat>
  <Paragraphs>37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Beller</dc:creator>
  <cp:lastModifiedBy>Douglas Durian</cp:lastModifiedBy>
  <cp:revision>34</cp:revision>
  <dcterms:created xsi:type="dcterms:W3CDTF">2017-06-05T14:31:32Z</dcterms:created>
  <dcterms:modified xsi:type="dcterms:W3CDTF">2017-08-21T17:05:24Z</dcterms:modified>
</cp:coreProperties>
</file>