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C4A6-61D7-DA4D-8B84-0811814F3D91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C329-B00F-D24F-81AA-A7AF7AAB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4E7E-9C3E-0249-BFA4-4122670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6524F-5FC3-A645-BAC9-9D5904B8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374289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D73DFD-50E9-5F46-9FD9-8B95F55072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3188" y="1371600"/>
            <a:ext cx="5981200" cy="4239848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6AB-7755-2F47-B993-32FB6D15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1371599"/>
            <a:ext cx="5981199" cy="4259725"/>
          </a:xfrm>
        </p:spPr>
        <p:txBody>
          <a:bodyPr/>
          <a:lstStyle>
            <a:lvl1pPr marL="0" indent="0">
              <a:buNone/>
              <a:defRPr sz="3199"/>
            </a:lvl1pPr>
            <a:lvl2pPr marL="457098" indent="0">
              <a:buNone/>
              <a:defRPr sz="2799"/>
            </a:lvl2pPr>
            <a:lvl3pPr marL="914194" indent="0">
              <a:buNone/>
              <a:defRPr sz="2400"/>
            </a:lvl3pPr>
            <a:lvl4pPr marL="1371292" indent="0">
              <a:buNone/>
              <a:defRPr sz="2000"/>
            </a:lvl4pPr>
            <a:lvl5pPr marL="1828388" indent="0">
              <a:buNone/>
              <a:defRPr sz="2000"/>
            </a:lvl5pPr>
            <a:lvl6pPr marL="2285486" indent="0">
              <a:buNone/>
              <a:defRPr sz="2000"/>
            </a:lvl6pPr>
            <a:lvl7pPr marL="2742582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0434FC-DA0F-854F-AEA0-774E02C4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ADE12-DEC5-CE42-80AF-D688F940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374289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43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C8DE4-B91C-A241-AA36-19D9EFDF0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8068" y="2041451"/>
            <a:ext cx="10186319" cy="3381153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tx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28027AA-3C30-0944-897C-B7667A46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4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B8A3C-8F2E-1F4B-A298-DC98D3128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57721" y="825500"/>
            <a:ext cx="2802470" cy="4597105"/>
          </a:xfrm>
        </p:spPr>
        <p:txBody>
          <a:bodyPr vert="eaVert"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55791B79-E978-BC4D-AAD2-22255E077924}"/>
              </a:ext>
            </a:extLst>
          </p:cNvPr>
          <p:cNvSpPr>
            <a:spLocks noGrp="1"/>
          </p:cNvSpPr>
          <p:nvPr>
            <p:ph type="body" orient="vert" idx="10"/>
          </p:nvPr>
        </p:nvSpPr>
        <p:spPr>
          <a:xfrm>
            <a:off x="978069" y="825500"/>
            <a:ext cx="7131206" cy="4597105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tx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FCE1-1105-624D-A9D3-1124A8F1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16" y="2109813"/>
            <a:ext cx="9129021" cy="2010773"/>
          </a:xfrm>
        </p:spPr>
        <p:txBody>
          <a:bodyPr anchor="ctr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FCE1-1105-624D-A9D3-1124A8F1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16" y="2109813"/>
            <a:ext cx="9129021" cy="2010773"/>
          </a:xfrm>
        </p:spPr>
        <p:txBody>
          <a:bodyPr anchor="ctr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6F19A-CF23-D143-8082-336EA132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5589" y="5585254"/>
            <a:ext cx="3281654" cy="966574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 i="0" cap="all" baseline="0">
                <a:solidFill>
                  <a:schemeClr val="bg1"/>
                </a:solidFill>
              </a:defRPr>
            </a:lvl1pPr>
            <a:lvl2pPr marL="457098" indent="0" algn="ctr">
              <a:buNone/>
              <a:defRPr sz="2000"/>
            </a:lvl2pPr>
            <a:lvl3pPr marL="914194" indent="0" algn="ctr">
              <a:buNone/>
              <a:defRPr sz="1800"/>
            </a:lvl3pPr>
            <a:lvl4pPr marL="1371292" indent="0" algn="ctr">
              <a:buNone/>
              <a:defRPr sz="1600"/>
            </a:lvl4pPr>
            <a:lvl5pPr marL="1828388" indent="0" algn="ctr">
              <a:buNone/>
              <a:defRPr sz="1600"/>
            </a:lvl5pPr>
            <a:lvl6pPr marL="2285486" indent="0" algn="ctr">
              <a:buNone/>
              <a:defRPr sz="1600"/>
            </a:lvl6pPr>
            <a:lvl7pPr marL="2742582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DB2D-AB13-2740-8760-E712FBE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68" y="2041451"/>
            <a:ext cx="10186319" cy="3381153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ED2C15-1DAB-D74C-90B6-02684ACC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4358-F24C-5E45-A4AC-E8BC20A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71" y="1096900"/>
            <a:ext cx="10184074" cy="2852737"/>
          </a:xfrm>
        </p:spPr>
        <p:txBody>
          <a:bodyPr anchor="b">
            <a:normAutofit/>
          </a:bodyPr>
          <a:lstStyle>
            <a:lvl1pPr>
              <a:defRPr sz="5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6B7C-6846-794B-AE02-D81AC3A4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471" y="3976624"/>
            <a:ext cx="1018407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8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D6F4-2554-E54F-A83D-CB4AEB45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068" y="2041452"/>
            <a:ext cx="5041732" cy="3381153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D861A-2790-994A-AC50-237794B8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41451"/>
            <a:ext cx="4992187" cy="3381154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0D4FB297-3AC7-2F4A-A783-88FEC7CB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47B36-E746-5349-8210-EB290C79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068" y="2049463"/>
            <a:ext cx="501950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4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600B5-97CD-8E42-9FA7-F4F6EC3FF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049463"/>
            <a:ext cx="499218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4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B8DCCEB-4818-514F-B3DE-820BC4AD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B4304F-41A2-3849-8795-55884E01E5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78068" y="2935706"/>
            <a:ext cx="5019508" cy="2486899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19C9F0D-E16C-B841-909C-05EF37B48C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1" y="2935706"/>
            <a:ext cx="4992187" cy="2486900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2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A14C1846-4840-BF42-914A-3E131FB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6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81389-3AD2-6B43-85EF-9656D13A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DA172-5280-0645-9DEE-E72626D7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8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8" indent="-228548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46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8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8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2160-B377-BB41-9B7E-8C24CC843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358" y="595423"/>
            <a:ext cx="10111563" cy="4859079"/>
          </a:xfrm>
        </p:spPr>
        <p:txBody>
          <a:bodyPr>
            <a:normAutofit/>
          </a:bodyPr>
          <a:lstStyle/>
          <a:p>
            <a:r>
              <a:rPr lang="en-US" dirty="0"/>
              <a:t>Removing Barriers to Achieve Diversity</a:t>
            </a:r>
            <a:br>
              <a:rPr lang="en-US" dirty="0"/>
            </a:br>
            <a:br>
              <a:rPr lang="en-US" sz="2800" dirty="0"/>
            </a:br>
            <a:r>
              <a:rPr lang="en-US" sz="2800" dirty="0"/>
              <a:t>Dr. Carol Scarlett</a:t>
            </a:r>
            <a:br>
              <a:rPr lang="en-US" sz="2800" dirty="0"/>
            </a:br>
            <a:r>
              <a:rPr lang="en-US" sz="2800" dirty="0"/>
              <a:t>Associate Professor, Department of Physics</a:t>
            </a:r>
            <a:br>
              <a:rPr lang="en-US" sz="2800" dirty="0"/>
            </a:br>
            <a:r>
              <a:rPr lang="en-US" sz="2800" dirty="0"/>
              <a:t>Florida A&amp;M University</a:t>
            </a:r>
            <a:br>
              <a:rPr lang="en-US" sz="2800" dirty="0"/>
            </a:br>
            <a:br>
              <a:rPr lang="en-US" sz="1600" dirty="0"/>
            </a:br>
            <a:r>
              <a:rPr lang="en-US" sz="1600" dirty="0"/>
              <a:t>September 21</a:t>
            </a:r>
            <a:r>
              <a:rPr lang="en-US" sz="1600" baseline="30000" dirty="0"/>
              <a:t>st</a:t>
            </a:r>
            <a:r>
              <a:rPr lang="en-US" sz="1600" dirty="0"/>
              <a:t>, 2020 – APS Webinar – Removing Barriers: Physics in HBCU, MSI and PBI Communities</a:t>
            </a:r>
          </a:p>
        </p:txBody>
      </p:sp>
    </p:spTree>
    <p:extLst>
      <p:ext uri="{BB962C8B-B14F-4D97-AF65-F5344CB8AC3E}">
        <p14:creationId xmlns:p14="http://schemas.microsoft.com/office/powerpoint/2010/main" val="264779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D6F4-4422-A640-8719-A84874E0D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Educational Support Models with significant impact on minority student performance</a:t>
            </a:r>
          </a:p>
          <a:p>
            <a:pPr lvl="1"/>
            <a:r>
              <a:rPr lang="en-US" dirty="0"/>
              <a:t>Supplemental Instruction Programs in STEM gateway courses</a:t>
            </a:r>
          </a:p>
          <a:p>
            <a:pPr lvl="2"/>
            <a:r>
              <a:rPr lang="en-US" dirty="0"/>
              <a:t>Informal study sessions lead by a host - Supplemental Instructor</a:t>
            </a:r>
          </a:p>
          <a:p>
            <a:pPr lvl="2"/>
            <a:r>
              <a:rPr lang="en-US" dirty="0"/>
              <a:t>Focuses on student lead review of concepts</a:t>
            </a:r>
          </a:p>
          <a:p>
            <a:pPr lvl="2"/>
            <a:r>
              <a:rPr lang="en-US" dirty="0"/>
              <a:t>Requires buy-in from course faculty </a:t>
            </a:r>
          </a:p>
          <a:p>
            <a:pPr lvl="1"/>
            <a:r>
              <a:rPr lang="en-US" dirty="0"/>
              <a:t>Learning Assistant Programs</a:t>
            </a:r>
          </a:p>
          <a:p>
            <a:pPr lvl="2"/>
            <a:r>
              <a:rPr lang="en-US" dirty="0"/>
              <a:t>Student </a:t>
            </a:r>
          </a:p>
          <a:p>
            <a:pPr lvl="1"/>
            <a:r>
              <a:rPr lang="en-US" dirty="0"/>
              <a:t>Tutoring Sessions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3A911A-B2A6-BB46-A00F-187F959E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STEM Education Support</a:t>
            </a:r>
          </a:p>
        </p:txBody>
      </p:sp>
      <p:pic>
        <p:nvPicPr>
          <p:cNvPr id="5" name="Picture 3" descr="IMG_3778.JPG">
            <a:extLst>
              <a:ext uri="{FF2B5EF4-FFF2-40B4-BE49-F238E27FC236}">
                <a16:creationId xmlns:a16="http://schemas.microsoft.com/office/drawing/2014/main" id="{CF156884-DF11-6A44-8C10-E65E8BE7B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356" y="2097088"/>
            <a:ext cx="43703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9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40B2-ED8E-B943-A428-AE6FFA82C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DOE Offers Summer Undergraduate Laboratory Internships (SULI)</a:t>
            </a:r>
          </a:p>
          <a:p>
            <a:pPr lvl="1"/>
            <a:r>
              <a:rPr lang="en-US" dirty="0"/>
              <a:t>Office of Educational Programs (OEP) at Brookhaven National Lab</a:t>
            </a:r>
          </a:p>
          <a:p>
            <a:r>
              <a:rPr lang="en-US" dirty="0"/>
              <a:t>NSF Supports Research Experiences for Undergraduates (REUs)</a:t>
            </a:r>
          </a:p>
          <a:p>
            <a:pPr lvl="1"/>
            <a:r>
              <a:rPr lang="en-US" dirty="0"/>
              <a:t>Domestic &amp; International Laboratory programs</a:t>
            </a:r>
          </a:p>
          <a:p>
            <a:pPr lvl="1"/>
            <a:r>
              <a:rPr lang="en-US" dirty="0"/>
              <a:t>University run programs</a:t>
            </a:r>
          </a:p>
          <a:p>
            <a:r>
              <a:rPr lang="en-US" dirty="0"/>
              <a:t>NNSA Supports Internships at several national laboratories with focus on National Security Issues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5D2DCE-E472-1B41-8A3B-DF2B14DE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Research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8E77F-F6BB-374A-A60F-D7ECA0E13E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553" y="1982530"/>
            <a:ext cx="2768057" cy="18827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5EBD82-4F04-DD49-B347-D8E5591D98F0}"/>
              </a:ext>
            </a:extLst>
          </p:cNvPr>
          <p:cNvGrpSpPr/>
          <p:nvPr/>
        </p:nvGrpSpPr>
        <p:grpSpPr>
          <a:xfrm>
            <a:off x="228600" y="1605519"/>
            <a:ext cx="2408274" cy="4306186"/>
            <a:chOff x="228600" y="857250"/>
            <a:chExt cx="2819400" cy="584835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08AAEF5-AFE8-754B-B524-4CF60BF65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2320925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6A3744D-B13E-6B4C-B9EC-CD184575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00000">
              <a:off x="457200" y="857250"/>
              <a:ext cx="2590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Bi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2</a:t>
              </a:r>
              <a:r>
                <a:rPr lang="en-US" altLang="en-US" sz="18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Sr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2</a:t>
              </a:r>
              <a:r>
                <a:rPr lang="en-US" altLang="en-US" sz="18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Ca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1</a:t>
              </a:r>
              <a:r>
                <a:rPr lang="en-US" altLang="en-US" sz="18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Cu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2</a:t>
              </a:r>
              <a:r>
                <a:rPr lang="en-US" altLang="en-US" sz="18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O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8+</a:t>
              </a:r>
              <a:r>
                <a:rPr lang="en-US" altLang="en-US" sz="1800" baseline="-25000" dirty="0">
                  <a:solidFill>
                    <a:srgbClr val="322F31"/>
                  </a:solidFill>
                  <a:latin typeface="Symbol" pitchFamily="2" charset="2"/>
                </a:rPr>
                <a:t>d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322F31"/>
                  </a:solidFill>
                  <a:latin typeface="Palatino Linotype" panose="02040502050505030304" pitchFamily="18" charset="0"/>
                </a:rPr>
                <a:t>a.k.a. Bi2212, BSCCO</a:t>
              </a:r>
            </a:p>
          </p:txBody>
        </p:sp>
      </p:grpSp>
      <p:grpSp>
        <p:nvGrpSpPr>
          <p:cNvPr id="9" name="Group 430">
            <a:extLst>
              <a:ext uri="{FF2B5EF4-FFF2-40B4-BE49-F238E27FC236}">
                <a16:creationId xmlns:a16="http://schemas.microsoft.com/office/drawing/2014/main" id="{D68D5851-A15F-404F-A06E-4AFB7355EB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82067" y="4088018"/>
            <a:ext cx="2995543" cy="1865311"/>
            <a:chOff x="1233" y="916"/>
            <a:chExt cx="1537" cy="1009"/>
          </a:xfrm>
        </p:grpSpPr>
        <p:pic>
          <p:nvPicPr>
            <p:cNvPr id="10" name="Picture 431">
              <a:extLst>
                <a:ext uri="{FF2B5EF4-FFF2-40B4-BE49-F238E27FC236}">
                  <a16:creationId xmlns:a16="http://schemas.microsoft.com/office/drawing/2014/main" id="{2C25C32C-3AE7-1841-99B9-3A2A713C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920"/>
              <a:ext cx="1537" cy="1005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432">
              <a:extLst>
                <a:ext uri="{FF2B5EF4-FFF2-40B4-BE49-F238E27FC236}">
                  <a16:creationId xmlns:a16="http://schemas.microsoft.com/office/drawing/2014/main" id="{6528BFE7-A5BE-7C4E-9D40-550413F2D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916"/>
              <a:ext cx="670" cy="3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NSLS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A025BA2-7C4D-454A-BDB8-16E1028CDAC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292" y="4614530"/>
            <a:ext cx="2724002" cy="19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E1FFE9-2C7E-CB45-A606-62045ADE6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068" y="1690690"/>
            <a:ext cx="3838061" cy="4051006"/>
          </a:xfrm>
        </p:spPr>
        <p:txBody>
          <a:bodyPr/>
          <a:lstStyle/>
          <a:p>
            <a:r>
              <a:rPr lang="en-US" dirty="0"/>
              <a:t>National Laboratories across the nation welcome students and faculty</a:t>
            </a:r>
          </a:p>
          <a:p>
            <a:r>
              <a:rPr lang="en-US" dirty="0"/>
              <a:t>Numerous experiments, particularly in the field of Elementary Particle Physics, rely on faculty at the over 2000 colleges and universities to support and design apparatus enabling research</a:t>
            </a:r>
          </a:p>
          <a:p>
            <a:r>
              <a:rPr lang="en-US" dirty="0"/>
              <a:t>NSF, NNSA, NRC, DOE and </a:t>
            </a:r>
            <a:r>
              <a:rPr lang="en-US" dirty="0" err="1"/>
              <a:t>DoEd</a:t>
            </a:r>
            <a:r>
              <a:rPr lang="en-US" dirty="0"/>
              <a:t> are all providing grant dollars for programs that have workforce development as a main goal</a:t>
            </a:r>
          </a:p>
          <a:p>
            <a:pPr lvl="1"/>
            <a:r>
              <a:rPr lang="en-US" dirty="0"/>
              <a:t>Workforce Development can be a Means to solving many inclusion and diversity problems</a:t>
            </a:r>
          </a:p>
          <a:p>
            <a:pPr lvl="1"/>
            <a:r>
              <a:rPr lang="en-US" dirty="0"/>
              <a:t> Student preparation allows laboratories to be part of the “village” that supports development of next generation African American scientist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4F9E69-E729-7E4F-9C58-544B923E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Collaboration &amp;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867C5-FD27-2B49-B305-420971DBC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129" y="1690689"/>
            <a:ext cx="6447713" cy="40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83900-34BF-B047-9302-534BED084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067" y="2041452"/>
            <a:ext cx="10186319" cy="3381153"/>
          </a:xfrm>
        </p:spPr>
        <p:txBody>
          <a:bodyPr>
            <a:normAutofit/>
          </a:bodyPr>
          <a:lstStyle/>
          <a:p>
            <a:r>
              <a:rPr lang="en-US" sz="2400" dirty="0"/>
              <a:t>Long-term neglect to include Women and African American students has brought us to this point in time  </a:t>
            </a:r>
          </a:p>
          <a:p>
            <a:r>
              <a:rPr lang="en-US" sz="2400" dirty="0"/>
              <a:t>Solutions must connect: </a:t>
            </a:r>
          </a:p>
          <a:p>
            <a:pPr lvl="1"/>
            <a:r>
              <a:rPr lang="en-US" sz="2400" dirty="0"/>
              <a:t>Faculty with resources &amp; collaborators</a:t>
            </a:r>
          </a:p>
          <a:p>
            <a:pPr lvl="1"/>
            <a:r>
              <a:rPr lang="en-US" sz="2400" dirty="0"/>
              <a:t>Students with opportunities:</a:t>
            </a:r>
          </a:p>
          <a:p>
            <a:pPr lvl="2"/>
            <a:r>
              <a:rPr lang="en-US" sz="2400" dirty="0"/>
              <a:t>Academic support to excel in STEM gateway courses</a:t>
            </a:r>
          </a:p>
          <a:p>
            <a:pPr lvl="2"/>
            <a:r>
              <a:rPr lang="en-US" sz="2400" dirty="0"/>
              <a:t>Research faculty to provide </a:t>
            </a:r>
            <a:r>
              <a:rPr lang="en-US" sz="2400" dirty="0" err="1"/>
              <a:t>indepth</a:t>
            </a:r>
            <a:r>
              <a:rPr lang="en-US" sz="2400" dirty="0"/>
              <a:t> exposure to science careers</a:t>
            </a:r>
          </a:p>
          <a:p>
            <a:pPr lvl="2"/>
            <a:r>
              <a:rPr lang="en-US" sz="2400" dirty="0"/>
              <a:t>Pipelines into </a:t>
            </a:r>
            <a:r>
              <a:rPr lang="en-US" sz="2400"/>
              <a:t>research programs and labs</a:t>
            </a: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9A247A-682E-EE4F-AAA7-8BCE07B6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 Funding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663216318"/>
      </p:ext>
    </p:extLst>
  </p:cSld>
  <p:clrMapOvr>
    <a:masterClrMapping/>
  </p:clrMapOvr>
</p:sld>
</file>

<file path=ppt/theme/theme1.xml><?xml version="1.0" encoding="utf-8"?>
<a:theme xmlns:a="http://schemas.openxmlformats.org/drawingml/2006/main" name="APS 2020 Leadership Meeting">
  <a:themeElements>
    <a:clrScheme name="Delta-Phy">
      <a:dk1>
        <a:srgbClr val="0D1417"/>
      </a:dk1>
      <a:lt1>
        <a:srgbClr val="FFFFFF"/>
      </a:lt1>
      <a:dk2>
        <a:srgbClr val="C3B41B"/>
      </a:dk2>
      <a:lt2>
        <a:srgbClr val="F8F8F8"/>
      </a:lt2>
      <a:accent1>
        <a:srgbClr val="F4D818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1F292E"/>
      </a:accent6>
      <a:hlink>
        <a:srgbClr val="417FAE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88EA80-DF6A-3641-BA93-2DF2F1381E49}" vid="{6CDADB42-70C2-5C49-A8E4-4BFF92D916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APS 2020 Leadership Meeting</Template>
  <TotalTime>155</TotalTime>
  <Words>317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Palatino Linotype</vt:lpstr>
      <vt:lpstr>Symbol</vt:lpstr>
      <vt:lpstr>APS 2020 Leadership Meeting</vt:lpstr>
      <vt:lpstr>Removing Barriers to Achieve Diversity  Dr. Carol Scarlett Associate Professor, Department of Physics Florida A&amp;M University  September 21st, 2020 – APS Webinar – Removing Barriers: Physics in HBCU, MSI and PBI Communities</vt:lpstr>
      <vt:lpstr>Minority STEM Education Support</vt:lpstr>
      <vt:lpstr>Student Research Programs</vt:lpstr>
      <vt:lpstr>Faculty Collaboration &amp; Support</vt:lpstr>
      <vt:lpstr>Dedicated Funding Opportunities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Sara Conners</cp:lastModifiedBy>
  <cp:revision>14</cp:revision>
  <dcterms:created xsi:type="dcterms:W3CDTF">2020-09-15T23:07:38Z</dcterms:created>
  <dcterms:modified xsi:type="dcterms:W3CDTF">2020-09-22T14:02:56Z</dcterms:modified>
  <cp:category/>
</cp:coreProperties>
</file>