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9" r:id="rId2"/>
    <p:sldId id="518" r:id="rId3"/>
    <p:sldId id="272" r:id="rId4"/>
    <p:sldId id="362" r:id="rId5"/>
    <p:sldId id="495" r:id="rId6"/>
    <p:sldId id="517" r:id="rId7"/>
    <p:sldId id="267" r:id="rId8"/>
    <p:sldId id="462"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p:scale>
          <a:sx n="86" d="100"/>
          <a:sy n="86"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9378688-1920-4BC3-AB94-4D1EC1BA37BB}" type="datetimeFigureOut">
              <a:rPr lang="en-US" smtClean="0"/>
              <a:t>9/20/2020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D98299B-6903-4165-AD96-C6748A128ACC}" type="slidenum">
              <a:rPr lang="en-US" smtClean="0"/>
              <a:t>‹#›</a:t>
            </a:fld>
            <a:endParaRPr lang="en-US"/>
          </a:p>
        </p:txBody>
      </p:sp>
    </p:spTree>
    <p:extLst>
      <p:ext uri="{BB962C8B-B14F-4D97-AF65-F5344CB8AC3E}">
        <p14:creationId xmlns:p14="http://schemas.microsoft.com/office/powerpoint/2010/main" val="1573839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5F28AB6-D2A7-419E-960C-0294C05BA968}" type="slidenum">
              <a:rPr lang="en-US" smtClean="0"/>
              <a:pPr/>
              <a:t>4</a:t>
            </a:fld>
            <a:endParaRPr lang="en-US"/>
          </a:p>
        </p:txBody>
      </p:sp>
      <p:sp>
        <p:nvSpPr>
          <p:cNvPr id="27651" name="Rectangle 2"/>
          <p:cNvSpPr>
            <a:spLocks noGrp="1" noRot="1" noChangeAspect="1" noChangeArrowheads="1" noTextEdit="1"/>
          </p:cNvSpPr>
          <p:nvPr>
            <p:ph type="sldImg"/>
          </p:nvPr>
        </p:nvSpPr>
        <p:spPr>
          <a:xfrm>
            <a:off x="469900" y="727075"/>
            <a:ext cx="6375400" cy="3586163"/>
          </a:xfrm>
          <a:ln/>
        </p:spPr>
      </p:sp>
      <p:sp>
        <p:nvSpPr>
          <p:cNvPr id="2765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E52508-F241-B74C-949C-EED1864B8BEB}" type="slidenum">
              <a:rPr lang="en-US" smtClean="0"/>
              <a:pPr>
                <a:defRPr/>
              </a:pPr>
              <a:t>5</a:t>
            </a:fld>
            <a:endParaRPr lang="en-US"/>
          </a:p>
        </p:txBody>
      </p:sp>
    </p:spTree>
    <p:extLst>
      <p:ext uri="{BB962C8B-B14F-4D97-AF65-F5344CB8AC3E}">
        <p14:creationId xmlns:p14="http://schemas.microsoft.com/office/powerpoint/2010/main" val="234561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2E52508-F241-B74C-949C-EED1864B8BEB}" type="slidenum">
              <a:rPr lang="en-US" smtClean="0"/>
              <a:pPr>
                <a:defRPr/>
              </a:pPr>
              <a:t>6</a:t>
            </a:fld>
            <a:endParaRPr lang="en-US"/>
          </a:p>
        </p:txBody>
      </p:sp>
    </p:spTree>
    <p:extLst>
      <p:ext uri="{BB962C8B-B14F-4D97-AF65-F5344CB8AC3E}">
        <p14:creationId xmlns:p14="http://schemas.microsoft.com/office/powerpoint/2010/main" val="360844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2E52508-F241-B74C-949C-EED1864B8BEB}" type="slidenum">
              <a:rPr lang="en-US" smtClean="0"/>
              <a:pPr>
                <a:defRPr/>
              </a:pPr>
              <a:t>8</a:t>
            </a:fld>
            <a:endParaRPr lang="en-US"/>
          </a:p>
        </p:txBody>
      </p:sp>
    </p:spTree>
    <p:extLst>
      <p:ext uri="{BB962C8B-B14F-4D97-AF65-F5344CB8AC3E}">
        <p14:creationId xmlns:p14="http://schemas.microsoft.com/office/powerpoint/2010/main" val="324922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2095F-E945-43AB-AC06-B6E4E81FC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1A2829-8DD2-48E6-90CE-CB75E2316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E5AF0-AC87-43B7-87BE-9133D0D4E810}"/>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5" name="Footer Placeholder 4">
            <a:extLst>
              <a:ext uri="{FF2B5EF4-FFF2-40B4-BE49-F238E27FC236}">
                <a16:creationId xmlns:a16="http://schemas.microsoft.com/office/drawing/2014/main" id="{7406514B-229A-4ECC-983B-8FDF69BE0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D00B1-2324-40F9-9F87-2B4F2292308B}"/>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144906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84DE-D979-4F9A-8A39-0AC87BDDB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7B456F-2FE1-4554-990B-2E57DE5BA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A6295-3E66-4759-BD39-C724143CE002}"/>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5" name="Footer Placeholder 4">
            <a:extLst>
              <a:ext uri="{FF2B5EF4-FFF2-40B4-BE49-F238E27FC236}">
                <a16:creationId xmlns:a16="http://schemas.microsoft.com/office/drawing/2014/main" id="{03E43249-D98E-476D-ACD1-AD9E0ECB1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66551-C959-4E13-959F-7770DC922C64}"/>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321199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2FB6D9-5841-4F8E-AF93-FC1B845F79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F06B34-3C61-48CC-AD9F-3C90708CDF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DF6BD-D5A2-49D6-8501-E439D437BD82}"/>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5" name="Footer Placeholder 4">
            <a:extLst>
              <a:ext uri="{FF2B5EF4-FFF2-40B4-BE49-F238E27FC236}">
                <a16:creationId xmlns:a16="http://schemas.microsoft.com/office/drawing/2014/main" id="{522B8B51-D9FD-45CA-A2FA-4095290FD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2624F-5444-4950-B36B-74081E406845}"/>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2591973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Al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FCE1-1105-624D-A9D3-1124A8F111DA}"/>
              </a:ext>
            </a:extLst>
          </p:cNvPr>
          <p:cNvSpPr>
            <a:spLocks noGrp="1"/>
          </p:cNvSpPr>
          <p:nvPr>
            <p:ph type="ctrTitle"/>
          </p:nvPr>
        </p:nvSpPr>
        <p:spPr>
          <a:xfrm>
            <a:off x="1529616" y="2109813"/>
            <a:ext cx="9129021" cy="2010773"/>
          </a:xfrm>
        </p:spPr>
        <p:txBody>
          <a:bodyPr anchor="ctr">
            <a:normAutofit/>
          </a:bodyPr>
          <a:lstStyle>
            <a:lvl1pPr algn="ctr">
              <a:defRPr sz="48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296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CE1D-ACCA-44C4-9A3A-2FA15F097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17DB-3A51-4FF6-9E86-5E7F36B909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44E10-D242-4652-A73A-C66535EED0EA}"/>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5" name="Footer Placeholder 4">
            <a:extLst>
              <a:ext uri="{FF2B5EF4-FFF2-40B4-BE49-F238E27FC236}">
                <a16:creationId xmlns:a16="http://schemas.microsoft.com/office/drawing/2014/main" id="{FC5115BC-CB49-4D6B-BAFF-435C96221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4E041-CCD7-490E-80B4-69A20ECFCA14}"/>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145929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5873-CF4F-4463-B3E6-57A93C8FD5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C8E716-0034-420A-A728-6022A50DAE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603F5-BCA9-4C94-BE7E-864E9CDE22E4}"/>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5" name="Footer Placeholder 4">
            <a:extLst>
              <a:ext uri="{FF2B5EF4-FFF2-40B4-BE49-F238E27FC236}">
                <a16:creationId xmlns:a16="http://schemas.microsoft.com/office/drawing/2014/main" id="{4CAC193A-C669-42BF-B1CD-F005D6951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B11FC-EAB0-4248-9F08-0FE7EA90AF14}"/>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18096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741B-03C1-4132-B868-5005DC66A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54FC0C-349E-4A70-BE65-EA268CF32D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14663A-82ED-472E-9C3B-C0F1241FDA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C4445-20A5-49C3-A951-2755E0A776F6}"/>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6" name="Footer Placeholder 5">
            <a:extLst>
              <a:ext uri="{FF2B5EF4-FFF2-40B4-BE49-F238E27FC236}">
                <a16:creationId xmlns:a16="http://schemas.microsoft.com/office/drawing/2014/main" id="{3B631194-E74D-4279-9C8B-0D1F2ACF7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71405-B99A-469E-B80C-A57E1AA41F94}"/>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319800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FE7D-A3BD-441C-A36E-CCD34A72E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D46E5C-AB79-422F-BB44-FC3C8D9501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31216-789E-450C-B831-F40A9DF7A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9DE4E-943A-4B01-8715-F4F7E565D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D41A19-4CFF-4205-B184-E266175ECD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FC044D-3B46-4EDF-96F5-D6E833AE405D}"/>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8" name="Footer Placeholder 7">
            <a:extLst>
              <a:ext uri="{FF2B5EF4-FFF2-40B4-BE49-F238E27FC236}">
                <a16:creationId xmlns:a16="http://schemas.microsoft.com/office/drawing/2014/main" id="{1FFB5244-80E3-4870-8D41-C5FD777EE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12D0AC-3D36-4F17-8A10-5C90A474342A}"/>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227046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2873-C30C-4302-9027-7D047CBD91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E19FA6-5BD2-4C97-8E70-8F475A024E2F}"/>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4" name="Footer Placeholder 3">
            <a:extLst>
              <a:ext uri="{FF2B5EF4-FFF2-40B4-BE49-F238E27FC236}">
                <a16:creationId xmlns:a16="http://schemas.microsoft.com/office/drawing/2014/main" id="{574794B0-D8A2-4CCE-B272-2F84070D0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C2F9D7-5ABE-419B-974F-9A2B5D7CF4B4}"/>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131310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911A52-1426-405A-90DB-06A89BD4FBBC}"/>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3" name="Footer Placeholder 2">
            <a:extLst>
              <a:ext uri="{FF2B5EF4-FFF2-40B4-BE49-F238E27FC236}">
                <a16:creationId xmlns:a16="http://schemas.microsoft.com/office/drawing/2014/main" id="{A62ADDB9-8281-4EDA-9133-DD400D1917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58D1CA-B1DD-4EA5-9D3F-84E65D486DC8}"/>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409620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8CF9-3E6E-4DB6-94B8-E777F624A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B6CA94-9EDB-47A2-A1F0-D19D4419A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951B18-3472-4FA9-82A4-D41021672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F5479-4D64-422A-BE8E-EA027C65EE8D}"/>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6" name="Footer Placeholder 5">
            <a:extLst>
              <a:ext uri="{FF2B5EF4-FFF2-40B4-BE49-F238E27FC236}">
                <a16:creationId xmlns:a16="http://schemas.microsoft.com/office/drawing/2014/main" id="{8F1AB308-3C44-4BD8-A398-B8BDB1C6B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DE8F1-7DE5-4AF4-8E3A-7C2DC239A44A}"/>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107322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C98E-D32E-4706-8694-B9FB1992B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608009-3223-41DF-B209-52DC325B77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43DEE5-CB71-43D8-A06C-EA580E580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DC207-2098-4652-B8F2-CF011AECB204}"/>
              </a:ext>
            </a:extLst>
          </p:cNvPr>
          <p:cNvSpPr>
            <a:spLocks noGrp="1"/>
          </p:cNvSpPr>
          <p:nvPr>
            <p:ph type="dt" sz="half" idx="10"/>
          </p:nvPr>
        </p:nvSpPr>
        <p:spPr/>
        <p:txBody>
          <a:bodyPr/>
          <a:lstStyle/>
          <a:p>
            <a:fld id="{257C2592-B8F2-4C8A-A62B-A5E8385B288D}" type="datetimeFigureOut">
              <a:rPr lang="en-US" smtClean="0"/>
              <a:t>9/20/2020</a:t>
            </a:fld>
            <a:endParaRPr lang="en-US"/>
          </a:p>
        </p:txBody>
      </p:sp>
      <p:sp>
        <p:nvSpPr>
          <p:cNvPr id="6" name="Footer Placeholder 5">
            <a:extLst>
              <a:ext uri="{FF2B5EF4-FFF2-40B4-BE49-F238E27FC236}">
                <a16:creationId xmlns:a16="http://schemas.microsoft.com/office/drawing/2014/main" id="{FA70FB73-72C2-4677-9934-030EB8D2A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17C7C-964F-4BAD-82B7-24492098D138}"/>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292801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7FE30-8025-41B9-97B5-42EB95966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178974-54F2-447F-8197-3E0A318B70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88BE7-99FA-48CB-BAA2-76F2AAEEE8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C2592-B8F2-4C8A-A62B-A5E8385B288D}" type="datetimeFigureOut">
              <a:rPr lang="en-US" smtClean="0"/>
              <a:t>9/20/2020</a:t>
            </a:fld>
            <a:endParaRPr lang="en-US"/>
          </a:p>
        </p:txBody>
      </p:sp>
      <p:sp>
        <p:nvSpPr>
          <p:cNvPr id="5" name="Footer Placeholder 4">
            <a:extLst>
              <a:ext uri="{FF2B5EF4-FFF2-40B4-BE49-F238E27FC236}">
                <a16:creationId xmlns:a16="http://schemas.microsoft.com/office/drawing/2014/main" id="{412E2CE5-5FBC-4E31-87D4-E6D9E7CA10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4EDC74-A067-4882-917F-B9CA6899C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8E03E-28B5-404C-82A6-D8DEDAE5C538}" type="slidenum">
              <a:rPr lang="en-US" smtClean="0"/>
              <a:t>‹#›</a:t>
            </a:fld>
            <a:endParaRPr lang="en-US"/>
          </a:p>
        </p:txBody>
      </p:sp>
    </p:spTree>
    <p:extLst>
      <p:ext uri="{BB962C8B-B14F-4D97-AF65-F5344CB8AC3E}">
        <p14:creationId xmlns:p14="http://schemas.microsoft.com/office/powerpoint/2010/main" val="3156810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C737D-51A1-434A-8D3E-49F299B4F0D6}"/>
              </a:ext>
            </a:extLst>
          </p:cNvPr>
          <p:cNvSpPr>
            <a:spLocks noGrp="1"/>
          </p:cNvSpPr>
          <p:nvPr>
            <p:ph type="ctrTitle"/>
          </p:nvPr>
        </p:nvSpPr>
        <p:spPr>
          <a:xfrm>
            <a:off x="1380760" y="291646"/>
            <a:ext cx="9825956" cy="2010773"/>
          </a:xfrm>
        </p:spPr>
        <p:txBody>
          <a:bodyPr>
            <a:normAutofit fontScale="90000"/>
          </a:bodyPr>
          <a:lstStyle/>
          <a:p>
            <a:r>
              <a:rPr lang="en-US" dirty="0"/>
              <a:t>A Student-Centered Approach: </a:t>
            </a:r>
            <a:br>
              <a:rPr lang="en-US" dirty="0"/>
            </a:br>
            <a:r>
              <a:rPr lang="en-US" dirty="0"/>
              <a:t>We C.A.R.E. To Increase Diversity in Physics</a:t>
            </a:r>
          </a:p>
        </p:txBody>
      </p:sp>
      <p:sp>
        <p:nvSpPr>
          <p:cNvPr id="4" name="Subtitle 2">
            <a:extLst>
              <a:ext uri="{FF2B5EF4-FFF2-40B4-BE49-F238E27FC236}">
                <a16:creationId xmlns:a16="http://schemas.microsoft.com/office/drawing/2014/main" id="{AE907807-47AE-4467-8377-EC21C690DDB1}"/>
              </a:ext>
            </a:extLst>
          </p:cNvPr>
          <p:cNvSpPr txBox="1">
            <a:spLocks/>
          </p:cNvSpPr>
          <p:nvPr/>
        </p:nvSpPr>
        <p:spPr>
          <a:xfrm>
            <a:off x="1646574" y="2729698"/>
            <a:ext cx="9144000" cy="2010773"/>
          </a:xfrm>
          <a:prstGeom prst="rect">
            <a:avLst/>
          </a:prstGeom>
        </p:spPr>
        <p:txBody>
          <a:bodyPr>
            <a:normAutofit fontScale="92500" lnSpcReduction="20000"/>
          </a:bodyPr>
          <a:lstStyle>
            <a:lvl1pPr marL="228548" indent="-228548" algn="l" defTabSz="91419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46" indent="-228548" algn="l" defTabSz="91419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42" indent="-228548" algn="l" defTabSz="91419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40"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38"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34"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32"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228"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26"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Willie S. Rockward, Ph.D.</a:t>
            </a:r>
          </a:p>
          <a:p>
            <a:pPr marL="0" indent="0" algn="ctr">
              <a:buNone/>
            </a:pPr>
            <a:r>
              <a:rPr lang="en-US" dirty="0">
                <a:solidFill>
                  <a:schemeClr val="bg1"/>
                </a:solidFill>
              </a:rPr>
              <a:t>Chair and Professor of Physics</a:t>
            </a:r>
          </a:p>
          <a:p>
            <a:pPr marL="0" indent="0" algn="ctr">
              <a:buNone/>
            </a:pPr>
            <a:r>
              <a:rPr lang="en-US" dirty="0">
                <a:solidFill>
                  <a:schemeClr val="bg1"/>
                </a:solidFill>
              </a:rPr>
              <a:t>Department of Physics and Engineering Physics</a:t>
            </a:r>
          </a:p>
          <a:p>
            <a:pPr marL="0" indent="0" algn="ctr">
              <a:buNone/>
            </a:pPr>
            <a:r>
              <a:rPr lang="en-US" dirty="0">
                <a:solidFill>
                  <a:schemeClr val="bg1"/>
                </a:solidFill>
              </a:rPr>
              <a:t>Morgan State University</a:t>
            </a:r>
          </a:p>
          <a:p>
            <a:pPr marL="0" indent="0" algn="ctr">
              <a:buNone/>
            </a:pPr>
            <a:r>
              <a:rPr lang="en-US" dirty="0">
                <a:solidFill>
                  <a:schemeClr val="bg1"/>
                </a:solidFill>
              </a:rPr>
              <a:t>Baltimore, MD</a:t>
            </a:r>
          </a:p>
        </p:txBody>
      </p:sp>
      <p:sp>
        <p:nvSpPr>
          <p:cNvPr id="2" name="TextBox 1">
            <a:extLst>
              <a:ext uri="{FF2B5EF4-FFF2-40B4-BE49-F238E27FC236}">
                <a16:creationId xmlns:a16="http://schemas.microsoft.com/office/drawing/2014/main" id="{D5FE4072-13E1-4E6F-8BA4-36B303CCD124}"/>
              </a:ext>
            </a:extLst>
          </p:cNvPr>
          <p:cNvSpPr txBox="1"/>
          <p:nvPr/>
        </p:nvSpPr>
        <p:spPr>
          <a:xfrm>
            <a:off x="1136947" y="4952203"/>
            <a:ext cx="10313582" cy="646331"/>
          </a:xfrm>
          <a:prstGeom prst="rect">
            <a:avLst/>
          </a:prstGeom>
          <a:noFill/>
        </p:spPr>
        <p:txBody>
          <a:bodyPr wrap="square" rtlCol="0">
            <a:spAutoFit/>
          </a:bodyPr>
          <a:lstStyle/>
          <a:p>
            <a:r>
              <a:rPr lang="en-US" dirty="0">
                <a:solidFill>
                  <a:schemeClr val="bg1"/>
                </a:solidFill>
              </a:rPr>
              <a:t>September 21, 2020 – APS Webinar -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Removing Barriers: Physics in HBCU, MSI, and PBI Communities</a:t>
            </a:r>
          </a:p>
          <a:p>
            <a:endParaRPr lang="en-US" dirty="0"/>
          </a:p>
        </p:txBody>
      </p:sp>
    </p:spTree>
    <p:extLst>
      <p:ext uri="{BB962C8B-B14F-4D97-AF65-F5344CB8AC3E}">
        <p14:creationId xmlns:p14="http://schemas.microsoft.com/office/powerpoint/2010/main" val="180504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social media post&#10;&#10;Description automatically generated">
            <a:extLst>
              <a:ext uri="{FF2B5EF4-FFF2-40B4-BE49-F238E27FC236}">
                <a16:creationId xmlns:a16="http://schemas.microsoft.com/office/drawing/2014/main" id="{8902395B-3BED-42DC-9648-B90450116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463336"/>
            <a:ext cx="5294716" cy="3931326"/>
          </a:xfrm>
          <a:prstGeom prst="rect">
            <a:avLst/>
          </a:prstGeom>
        </p:spPr>
      </p:pic>
      <p:cxnSp>
        <p:nvCxnSpPr>
          <p:cNvPr id="13" name="Straight Connector 1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ell phone&#10;&#10;Description automatically generated">
            <a:extLst>
              <a:ext uri="{FF2B5EF4-FFF2-40B4-BE49-F238E27FC236}">
                <a16:creationId xmlns:a16="http://schemas.microsoft.com/office/drawing/2014/main" id="{FE24C9E9-6592-46C1-86A0-267910B67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1403771"/>
            <a:ext cx="5294715" cy="4050457"/>
          </a:xfrm>
          <a:prstGeom prst="rect">
            <a:avLst/>
          </a:prstGeom>
        </p:spPr>
      </p:pic>
    </p:spTree>
    <p:extLst>
      <p:ext uri="{BB962C8B-B14F-4D97-AF65-F5344CB8AC3E}">
        <p14:creationId xmlns:p14="http://schemas.microsoft.com/office/powerpoint/2010/main" val="112557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D3448A7E-E7D3-494F-871C-072EBADD4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084" y="643467"/>
            <a:ext cx="6963831"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58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568171" y="235992"/>
            <a:ext cx="10892901" cy="855953"/>
          </a:xfrm>
        </p:spPr>
        <p:txBody>
          <a:bodyPr>
            <a:noAutofit/>
          </a:bodyPr>
          <a:lstStyle/>
          <a:p>
            <a:pPr algn="ctr" eaLnBrk="1" hangingPunct="1"/>
            <a:r>
              <a:rPr lang="en-US" sz="3600" dirty="0">
                <a:solidFill>
                  <a:srgbClr val="C00000"/>
                </a:solidFill>
                <a:latin typeface="Calibri" pitchFamily="34" charset="0"/>
              </a:rPr>
              <a:t>A Student-Centered Approach: We </a:t>
            </a:r>
            <a:r>
              <a:rPr lang="en-US" sz="3600" u="sng" dirty="0">
                <a:solidFill>
                  <a:srgbClr val="C00000"/>
                </a:solidFill>
                <a:latin typeface="Calibri" pitchFamily="34" charset="0"/>
              </a:rPr>
              <a:t>C.A.R.E.</a:t>
            </a:r>
            <a:r>
              <a:rPr lang="en-US" sz="3600" dirty="0">
                <a:solidFill>
                  <a:srgbClr val="C00000"/>
                </a:solidFill>
                <a:latin typeface="Calibri" pitchFamily="34" charset="0"/>
              </a:rPr>
              <a:t> Model</a:t>
            </a:r>
          </a:p>
        </p:txBody>
      </p:sp>
      <p:sp>
        <p:nvSpPr>
          <p:cNvPr id="74755" name="Rectangle 3"/>
          <p:cNvSpPr>
            <a:spLocks noGrp="1" noChangeArrowheads="1"/>
          </p:cNvSpPr>
          <p:nvPr>
            <p:ph type="body" idx="4294967295"/>
          </p:nvPr>
        </p:nvSpPr>
        <p:spPr>
          <a:xfrm>
            <a:off x="488272" y="985421"/>
            <a:ext cx="11221375" cy="5752730"/>
          </a:xfrm>
        </p:spPr>
        <p:txBody>
          <a:bodyPr>
            <a:normAutofit lnSpcReduction="10000"/>
          </a:bodyPr>
          <a:lstStyle/>
          <a:p>
            <a:r>
              <a:rPr lang="en-US" sz="3600" u="sng" dirty="0">
                <a:solidFill>
                  <a:srgbClr val="C00000"/>
                </a:solidFill>
                <a:latin typeface="Calibri" pitchFamily="34" charset="0"/>
              </a:rPr>
              <a:t>C</a:t>
            </a:r>
            <a:r>
              <a:rPr lang="en-US" dirty="0">
                <a:solidFill>
                  <a:schemeClr val="tx1"/>
                </a:solidFill>
                <a:latin typeface="Calibri" pitchFamily="34" charset="0"/>
              </a:rPr>
              <a:t>urriculum</a:t>
            </a:r>
            <a:r>
              <a:rPr lang="en-US" sz="2800" dirty="0">
                <a:solidFill>
                  <a:schemeClr val="tx1"/>
                </a:solidFill>
                <a:latin typeface="Calibri" pitchFamily="34" charset="0"/>
              </a:rPr>
              <a:t> / </a:t>
            </a:r>
            <a:r>
              <a:rPr lang="en-US" sz="3600" u="sng" dirty="0">
                <a:solidFill>
                  <a:srgbClr val="C00000"/>
                </a:solidFill>
                <a:latin typeface="Calibri" pitchFamily="34" charset="0"/>
              </a:rPr>
              <a:t>C</a:t>
            </a:r>
            <a:r>
              <a:rPr lang="en-US" dirty="0">
                <a:latin typeface="Calibri" pitchFamily="34" charset="0"/>
              </a:rPr>
              <a:t>limate</a:t>
            </a:r>
            <a:endParaRPr lang="en-US" sz="2800" dirty="0">
              <a:solidFill>
                <a:schemeClr val="tx1"/>
              </a:solidFill>
              <a:latin typeface="Calibri" pitchFamily="34" charset="0"/>
            </a:endParaRPr>
          </a:p>
          <a:p>
            <a:pPr lvl="1" eaLnBrk="1" hangingPunct="1">
              <a:lnSpc>
                <a:spcPct val="90000"/>
              </a:lnSpc>
            </a:pPr>
            <a:r>
              <a:rPr lang="en-US" sz="2000" dirty="0">
                <a:solidFill>
                  <a:schemeClr val="tx1"/>
                </a:solidFill>
                <a:latin typeface="Calibri" pitchFamily="34" charset="0"/>
              </a:rPr>
              <a:t>Fixed &amp; Flexible course availability based on student input</a:t>
            </a:r>
          </a:p>
          <a:p>
            <a:pPr lvl="1" eaLnBrk="1" hangingPunct="1">
              <a:lnSpc>
                <a:spcPct val="90000"/>
              </a:lnSpc>
            </a:pPr>
            <a:r>
              <a:rPr lang="en-US" sz="2000" dirty="0">
                <a:solidFill>
                  <a:schemeClr val="tx1"/>
                </a:solidFill>
                <a:latin typeface="Calibri" pitchFamily="34" charset="0"/>
              </a:rPr>
              <a:t>Refresh physics major to reflect viable &amp; known career paths</a:t>
            </a:r>
          </a:p>
          <a:p>
            <a:pPr lvl="1" eaLnBrk="1" hangingPunct="1">
              <a:lnSpc>
                <a:spcPct val="90000"/>
              </a:lnSpc>
            </a:pPr>
            <a:r>
              <a:rPr lang="en-US" sz="2000" dirty="0">
                <a:solidFill>
                  <a:srgbClr val="00B050"/>
                </a:solidFill>
                <a:latin typeface="Calibri" pitchFamily="34" charset="0"/>
              </a:rPr>
              <a:t>Design department climate</a:t>
            </a:r>
            <a:r>
              <a:rPr lang="en-US" sz="2000" dirty="0">
                <a:latin typeface="Calibri" pitchFamily="34" charset="0"/>
              </a:rPr>
              <a:t> to be WELCOMING … CARING … INCLUSIVE …</a:t>
            </a:r>
            <a:endParaRPr lang="en-US" sz="2000" dirty="0">
              <a:solidFill>
                <a:schemeClr val="tx1"/>
              </a:solidFill>
              <a:latin typeface="Calibri" pitchFamily="34" charset="0"/>
            </a:endParaRPr>
          </a:p>
          <a:p>
            <a:pPr lvl="1"/>
            <a:r>
              <a:rPr lang="en-US" sz="2000" dirty="0">
                <a:solidFill>
                  <a:srgbClr val="00B050"/>
                </a:solidFill>
                <a:latin typeface="Calibri" pitchFamily="34" charset="0"/>
              </a:rPr>
              <a:t>Expand offerings with pathways </a:t>
            </a:r>
            <a:r>
              <a:rPr lang="en-US" sz="2000" dirty="0">
                <a:solidFill>
                  <a:schemeClr val="tx1"/>
                </a:solidFill>
                <a:latin typeface="Calibri" pitchFamily="34" charset="0"/>
              </a:rPr>
              <a:t>– Astronomy, </a:t>
            </a:r>
            <a:r>
              <a:rPr lang="en-US" sz="2000" dirty="0">
                <a:latin typeface="Calibri" pitchFamily="34" charset="0"/>
              </a:rPr>
              <a:t>Data Science, </a:t>
            </a:r>
            <a:r>
              <a:rPr lang="en-US" sz="2000" dirty="0">
                <a:solidFill>
                  <a:srgbClr val="00B050"/>
                </a:solidFill>
                <a:latin typeface="Calibri" pitchFamily="34" charset="0"/>
              </a:rPr>
              <a:t>HS Teacher</a:t>
            </a:r>
            <a:r>
              <a:rPr lang="en-US" sz="2000" dirty="0">
                <a:solidFill>
                  <a:schemeClr val="tx1"/>
                </a:solidFill>
                <a:latin typeface="Calibri" pitchFamily="34" charset="0"/>
              </a:rPr>
              <a:t>, </a:t>
            </a:r>
            <a:r>
              <a:rPr lang="en-US" sz="2000" dirty="0">
                <a:solidFill>
                  <a:srgbClr val="00B050"/>
                </a:solidFill>
                <a:latin typeface="Calibri" pitchFamily="34" charset="0"/>
              </a:rPr>
              <a:t>B</a:t>
            </a:r>
            <a:r>
              <a:rPr lang="en-US" sz="2000" dirty="0">
                <a:latin typeface="Calibri" pitchFamily="34" charset="0"/>
              </a:rPr>
              <a:t>usiness/</a:t>
            </a:r>
            <a:r>
              <a:rPr lang="en-US" sz="2000" dirty="0">
                <a:solidFill>
                  <a:srgbClr val="00B050"/>
                </a:solidFill>
                <a:latin typeface="Calibri" pitchFamily="34" charset="0"/>
              </a:rPr>
              <a:t>L</a:t>
            </a:r>
            <a:r>
              <a:rPr lang="en-US" sz="2000" dirty="0">
                <a:latin typeface="Calibri" pitchFamily="34" charset="0"/>
              </a:rPr>
              <a:t>aw/</a:t>
            </a:r>
            <a:r>
              <a:rPr lang="en-US" sz="2000" dirty="0">
                <a:solidFill>
                  <a:srgbClr val="00B050"/>
                </a:solidFill>
                <a:latin typeface="Calibri" pitchFamily="34" charset="0"/>
              </a:rPr>
              <a:t>M</a:t>
            </a:r>
            <a:r>
              <a:rPr lang="en-US" sz="2000" dirty="0">
                <a:latin typeface="Calibri" pitchFamily="34" charset="0"/>
              </a:rPr>
              <a:t>edical, </a:t>
            </a:r>
            <a:r>
              <a:rPr lang="en-US" sz="2000" dirty="0">
                <a:solidFill>
                  <a:schemeClr val="tx1"/>
                </a:solidFill>
                <a:latin typeface="Calibri" pitchFamily="34" charset="0"/>
              </a:rPr>
              <a:t>etc.</a:t>
            </a:r>
            <a:endParaRPr lang="en-US" sz="2400" dirty="0">
              <a:solidFill>
                <a:schemeClr val="tx1"/>
              </a:solidFill>
              <a:latin typeface="Calibri" pitchFamily="34" charset="0"/>
            </a:endParaRPr>
          </a:p>
          <a:p>
            <a:pPr eaLnBrk="1" hangingPunct="1">
              <a:lnSpc>
                <a:spcPct val="90000"/>
              </a:lnSpc>
            </a:pPr>
            <a:r>
              <a:rPr lang="en-US" sz="3600" u="sng" dirty="0">
                <a:solidFill>
                  <a:srgbClr val="C00000"/>
                </a:solidFill>
                <a:latin typeface="Calibri" pitchFamily="34" charset="0"/>
              </a:rPr>
              <a:t>A</a:t>
            </a:r>
            <a:r>
              <a:rPr lang="en-US" dirty="0">
                <a:solidFill>
                  <a:schemeClr val="tx1"/>
                </a:solidFill>
                <a:latin typeface="Calibri" pitchFamily="34" charset="0"/>
              </a:rPr>
              <a:t>dvisement</a:t>
            </a:r>
            <a:r>
              <a:rPr lang="en-US" sz="2800" dirty="0">
                <a:solidFill>
                  <a:schemeClr val="tx1"/>
                </a:solidFill>
                <a:latin typeface="Calibri" pitchFamily="34" charset="0"/>
              </a:rPr>
              <a:t> </a:t>
            </a:r>
          </a:p>
          <a:p>
            <a:pPr lvl="1" eaLnBrk="1" hangingPunct="1">
              <a:lnSpc>
                <a:spcPct val="90000"/>
              </a:lnSpc>
            </a:pPr>
            <a:r>
              <a:rPr lang="en-US" sz="2000" dirty="0">
                <a:solidFill>
                  <a:schemeClr val="tx1"/>
                </a:solidFill>
                <a:latin typeface="Calibri" pitchFamily="34" charset="0"/>
              </a:rPr>
              <a:t>Career mentoring (academic, life skills, pipelines, </a:t>
            </a:r>
            <a:r>
              <a:rPr lang="en-US" sz="2000" dirty="0">
                <a:solidFill>
                  <a:srgbClr val="00B050"/>
                </a:solidFill>
                <a:latin typeface="Calibri" pitchFamily="34" charset="0"/>
              </a:rPr>
              <a:t>SPS career toolbox</a:t>
            </a:r>
            <a:r>
              <a:rPr lang="en-US" sz="2000" dirty="0">
                <a:solidFill>
                  <a:schemeClr val="tx1"/>
                </a:solidFill>
                <a:latin typeface="Calibri" pitchFamily="34" charset="0"/>
              </a:rPr>
              <a:t>, etc.)</a:t>
            </a:r>
          </a:p>
          <a:p>
            <a:pPr eaLnBrk="1" hangingPunct="1">
              <a:lnSpc>
                <a:spcPct val="90000"/>
              </a:lnSpc>
            </a:pPr>
            <a:r>
              <a:rPr lang="en-US" sz="3600" u="sng" dirty="0">
                <a:solidFill>
                  <a:srgbClr val="C00000"/>
                </a:solidFill>
                <a:latin typeface="Calibri" pitchFamily="34" charset="0"/>
              </a:rPr>
              <a:t>R</a:t>
            </a:r>
            <a:r>
              <a:rPr lang="en-US" dirty="0">
                <a:solidFill>
                  <a:schemeClr val="tx1"/>
                </a:solidFill>
                <a:latin typeface="Calibri" pitchFamily="34" charset="0"/>
              </a:rPr>
              <a:t>ecruitment / </a:t>
            </a:r>
            <a:r>
              <a:rPr lang="en-US" sz="3600" u="sng" dirty="0">
                <a:solidFill>
                  <a:srgbClr val="C00000"/>
                </a:solidFill>
                <a:latin typeface="Calibri" pitchFamily="34" charset="0"/>
              </a:rPr>
              <a:t>R</a:t>
            </a:r>
            <a:r>
              <a:rPr lang="en-US" sz="2800" dirty="0">
                <a:solidFill>
                  <a:schemeClr val="tx1"/>
                </a:solidFill>
                <a:latin typeface="Calibri" pitchFamily="34" charset="0"/>
              </a:rPr>
              <a:t>etention / </a:t>
            </a:r>
            <a:r>
              <a:rPr lang="en-US" sz="3600" u="sng" dirty="0">
                <a:solidFill>
                  <a:srgbClr val="C00000"/>
                </a:solidFill>
                <a:latin typeface="Calibri" pitchFamily="34" charset="0"/>
              </a:rPr>
              <a:t>R</a:t>
            </a:r>
            <a:r>
              <a:rPr lang="en-US" sz="2800" dirty="0">
                <a:solidFill>
                  <a:schemeClr val="tx1"/>
                </a:solidFill>
                <a:latin typeface="Calibri" pitchFamily="34" charset="0"/>
              </a:rPr>
              <a:t>esearch / </a:t>
            </a:r>
            <a:r>
              <a:rPr lang="en-US" sz="3600" u="sng" dirty="0">
                <a:solidFill>
                  <a:srgbClr val="C00000"/>
                </a:solidFill>
                <a:latin typeface="Calibri" pitchFamily="34" charset="0"/>
              </a:rPr>
              <a:t>R</a:t>
            </a:r>
            <a:r>
              <a:rPr lang="en-US" sz="2800" dirty="0">
                <a:solidFill>
                  <a:schemeClr val="tx1"/>
                </a:solidFill>
                <a:latin typeface="Calibri" pitchFamily="34" charset="0"/>
              </a:rPr>
              <a:t>ewards</a:t>
            </a:r>
          </a:p>
          <a:p>
            <a:pPr lvl="1" eaLnBrk="1" hangingPunct="1">
              <a:lnSpc>
                <a:spcPct val="90000"/>
              </a:lnSpc>
            </a:pPr>
            <a:r>
              <a:rPr lang="en-US" sz="2000" dirty="0">
                <a:solidFill>
                  <a:schemeClr val="tx1"/>
                </a:solidFill>
                <a:latin typeface="Calibri" pitchFamily="34" charset="0"/>
              </a:rPr>
              <a:t>Pre-collegiate summer programs / Faculty high school visits / Student organizations (SPS, NSBP, etc.)</a:t>
            </a:r>
          </a:p>
          <a:p>
            <a:pPr lvl="1"/>
            <a:r>
              <a:rPr lang="en-US" sz="2000" dirty="0">
                <a:solidFill>
                  <a:schemeClr val="tx1"/>
                </a:solidFill>
                <a:latin typeface="Calibri" pitchFamily="34" charset="0"/>
              </a:rPr>
              <a:t>Saturday Academy / Summer Placements / </a:t>
            </a:r>
            <a:r>
              <a:rPr lang="en-US" sz="2000" dirty="0">
                <a:solidFill>
                  <a:srgbClr val="00B050"/>
                </a:solidFill>
                <a:latin typeface="Calibri" pitchFamily="34" charset="0"/>
              </a:rPr>
              <a:t>Honors &amp; Awards </a:t>
            </a:r>
            <a:r>
              <a:rPr lang="en-US" sz="2000" dirty="0">
                <a:latin typeface="Calibri" pitchFamily="34" charset="0"/>
              </a:rPr>
              <a:t>/ Community-building events</a:t>
            </a:r>
            <a:endParaRPr lang="en-US" sz="2000" dirty="0">
              <a:solidFill>
                <a:srgbClr val="00B050"/>
              </a:solidFill>
              <a:latin typeface="Calibri" pitchFamily="34" charset="0"/>
            </a:endParaRPr>
          </a:p>
          <a:p>
            <a:r>
              <a:rPr lang="en-US" sz="3600" u="sng" dirty="0">
                <a:solidFill>
                  <a:srgbClr val="C00000"/>
                </a:solidFill>
                <a:latin typeface="Calibri" pitchFamily="34" charset="0"/>
              </a:rPr>
              <a:t>E</a:t>
            </a:r>
            <a:r>
              <a:rPr lang="en-US" dirty="0">
                <a:solidFill>
                  <a:schemeClr val="tx1"/>
                </a:solidFill>
                <a:latin typeface="Calibri" pitchFamily="34" charset="0"/>
              </a:rPr>
              <a:t>xtras</a:t>
            </a:r>
            <a:r>
              <a:rPr lang="en-US" sz="2800" dirty="0">
                <a:solidFill>
                  <a:schemeClr val="tx1"/>
                </a:solidFill>
                <a:latin typeface="Calibri" pitchFamily="34" charset="0"/>
              </a:rPr>
              <a:t> / </a:t>
            </a:r>
            <a:r>
              <a:rPr lang="en-US" sz="3600" u="sng" dirty="0">
                <a:solidFill>
                  <a:srgbClr val="C00000"/>
                </a:solidFill>
                <a:latin typeface="Calibri" pitchFamily="34" charset="0"/>
              </a:rPr>
              <a:t>E</a:t>
            </a:r>
            <a:r>
              <a:rPr lang="en-US" dirty="0">
                <a:latin typeface="Calibri" pitchFamily="34" charset="0"/>
              </a:rPr>
              <a:t>xcellence / </a:t>
            </a:r>
            <a:r>
              <a:rPr lang="en-US" sz="3600" u="sng" dirty="0">
                <a:solidFill>
                  <a:srgbClr val="C00000"/>
                </a:solidFill>
                <a:latin typeface="Calibri" pitchFamily="34" charset="0"/>
              </a:rPr>
              <a:t>E</a:t>
            </a:r>
            <a:r>
              <a:rPr lang="en-US" dirty="0">
                <a:latin typeface="Calibri" pitchFamily="34" charset="0"/>
              </a:rPr>
              <a:t>P3 </a:t>
            </a:r>
            <a:endParaRPr lang="en-US" sz="2800" dirty="0">
              <a:solidFill>
                <a:schemeClr val="tx1"/>
              </a:solidFill>
              <a:latin typeface="Calibri" pitchFamily="34" charset="0"/>
            </a:endParaRPr>
          </a:p>
          <a:p>
            <a:pPr lvl="1" eaLnBrk="1" hangingPunct="1">
              <a:lnSpc>
                <a:spcPct val="90000"/>
              </a:lnSpc>
            </a:pPr>
            <a:r>
              <a:rPr lang="en-US" sz="2000" dirty="0">
                <a:solidFill>
                  <a:schemeClr val="tx1"/>
                </a:solidFill>
                <a:latin typeface="Calibri" pitchFamily="34" charset="0"/>
              </a:rPr>
              <a:t>Graduate School Tours / </a:t>
            </a:r>
            <a:r>
              <a:rPr lang="en-US" sz="2000" dirty="0">
                <a:solidFill>
                  <a:srgbClr val="00B050"/>
                </a:solidFill>
                <a:latin typeface="Calibri" pitchFamily="34" charset="0"/>
              </a:rPr>
              <a:t>Diverse Speakers </a:t>
            </a:r>
            <a:r>
              <a:rPr lang="en-US" sz="2000" dirty="0">
                <a:solidFill>
                  <a:schemeClr val="tx1"/>
                </a:solidFill>
                <a:latin typeface="Calibri" pitchFamily="34" charset="0"/>
              </a:rPr>
              <a:t>/ </a:t>
            </a:r>
            <a:r>
              <a:rPr lang="en-US" sz="2000" dirty="0">
                <a:solidFill>
                  <a:srgbClr val="00B050"/>
                </a:solidFill>
                <a:latin typeface="Calibri" pitchFamily="34" charset="0"/>
              </a:rPr>
              <a:t>Dept “The Facts” (i.e., Morgan State birthplace of NSBP)</a:t>
            </a:r>
          </a:p>
          <a:p>
            <a:pPr lvl="1" eaLnBrk="1" hangingPunct="1">
              <a:lnSpc>
                <a:spcPct val="90000"/>
              </a:lnSpc>
            </a:pPr>
            <a:r>
              <a:rPr lang="en-US" sz="2000" dirty="0">
                <a:solidFill>
                  <a:schemeClr val="tx1"/>
                </a:solidFill>
                <a:latin typeface="Calibri" pitchFamily="34" charset="0"/>
              </a:rPr>
              <a:t>Town Hall meetings by SPS / Scientific leadership &amp; citizenship / International collaborations</a:t>
            </a:r>
          </a:p>
          <a:p>
            <a:pPr lvl="1" eaLnBrk="1" hangingPunct="1">
              <a:lnSpc>
                <a:spcPct val="90000"/>
              </a:lnSpc>
            </a:pPr>
            <a:r>
              <a:rPr lang="en-US" sz="2000" dirty="0">
                <a:solidFill>
                  <a:srgbClr val="00B050"/>
                </a:solidFill>
                <a:latin typeface="Calibri" pitchFamily="34" charset="0"/>
              </a:rPr>
              <a:t>EP3</a:t>
            </a:r>
            <a:r>
              <a:rPr lang="en-US" sz="2000" dirty="0">
                <a:latin typeface="Calibri" pitchFamily="34" charset="0"/>
              </a:rPr>
              <a:t> = </a:t>
            </a:r>
            <a:r>
              <a:rPr lang="en-US" sz="2000" dirty="0">
                <a:solidFill>
                  <a:srgbClr val="00B050"/>
                </a:solidFill>
                <a:latin typeface="Calibri" pitchFamily="34" charset="0"/>
              </a:rPr>
              <a:t>E</a:t>
            </a:r>
            <a:r>
              <a:rPr lang="en-US" sz="2000" dirty="0">
                <a:latin typeface="Calibri" pitchFamily="34" charset="0"/>
              </a:rPr>
              <a:t>ffective </a:t>
            </a:r>
            <a:r>
              <a:rPr lang="en-US" sz="2000" dirty="0">
                <a:solidFill>
                  <a:srgbClr val="00B050"/>
                </a:solidFill>
                <a:latin typeface="Calibri" pitchFamily="34" charset="0"/>
              </a:rPr>
              <a:t>P</a:t>
            </a:r>
            <a:r>
              <a:rPr lang="en-US" sz="2000" dirty="0">
                <a:latin typeface="Calibri" pitchFamily="34" charset="0"/>
              </a:rPr>
              <a:t>ractices for </a:t>
            </a:r>
            <a:r>
              <a:rPr lang="en-US" sz="2000" dirty="0">
                <a:solidFill>
                  <a:srgbClr val="00B050"/>
                </a:solidFill>
                <a:latin typeface="Calibri" pitchFamily="34" charset="0"/>
              </a:rPr>
              <a:t>P</a:t>
            </a:r>
            <a:r>
              <a:rPr lang="en-US" sz="2000" dirty="0">
                <a:latin typeface="Calibri" pitchFamily="34" charset="0"/>
              </a:rPr>
              <a:t>hysics </a:t>
            </a:r>
            <a:r>
              <a:rPr lang="en-US" sz="2000" dirty="0">
                <a:solidFill>
                  <a:srgbClr val="00B050"/>
                </a:solidFill>
                <a:latin typeface="Calibri" pitchFamily="34" charset="0"/>
              </a:rPr>
              <a:t>P</a:t>
            </a:r>
            <a:r>
              <a:rPr lang="en-US" sz="2000" dirty="0">
                <a:latin typeface="Calibri" pitchFamily="34" charset="0"/>
              </a:rPr>
              <a:t>rogram</a:t>
            </a:r>
            <a:endParaRPr lang="en-US" sz="2400" dirty="0">
              <a:solidFill>
                <a:schemeClr val="tx1"/>
              </a:solidFill>
              <a:latin typeface="Calibri" pitchFamily="34" charset="0"/>
            </a:endParaRPr>
          </a:p>
        </p:txBody>
      </p:sp>
    </p:spTree>
    <p:extLst>
      <p:ext uri="{BB962C8B-B14F-4D97-AF65-F5344CB8AC3E}">
        <p14:creationId xmlns:p14="http://schemas.microsoft.com/office/powerpoint/2010/main" val="1873008966"/>
      </p:ext>
    </p:extLst>
  </p:cSld>
  <p:clrMapOvr>
    <a:masterClrMapping/>
  </p:clrMapOvr>
  <p:transition spd="med">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4602" y="204186"/>
            <a:ext cx="10857390" cy="862614"/>
          </a:xfrm>
        </p:spPr>
        <p:txBody>
          <a:bodyPr>
            <a:normAutofit/>
          </a:bodyPr>
          <a:lstStyle/>
          <a:p>
            <a:r>
              <a:rPr lang="en-US" sz="3200" dirty="0">
                <a:solidFill>
                  <a:srgbClr val="00B050"/>
                </a:solidFill>
              </a:rPr>
              <a:t>EP3</a:t>
            </a:r>
            <a:r>
              <a:rPr lang="en-US" sz="2500" dirty="0"/>
              <a:t>: Partnering with HBCU / BSI Departments to Increase Recruitment &amp; Retention</a:t>
            </a:r>
          </a:p>
        </p:txBody>
      </p:sp>
      <p:sp>
        <p:nvSpPr>
          <p:cNvPr id="4" name="Content Placeholder 3"/>
          <p:cNvSpPr>
            <a:spLocks noGrp="1"/>
          </p:cNvSpPr>
          <p:nvPr>
            <p:ph idx="1"/>
          </p:nvPr>
        </p:nvSpPr>
        <p:spPr>
          <a:xfrm>
            <a:off x="1905000" y="1447800"/>
            <a:ext cx="8458200" cy="4419600"/>
          </a:xfrm>
        </p:spPr>
        <p:txBody>
          <a:bodyPr numCol="2"/>
          <a:lstStyle/>
          <a:p>
            <a:pPr marL="573088" indent="-573088">
              <a:buFont typeface="+mj-lt"/>
              <a:buAutoNum type="arabicPeriod"/>
            </a:pPr>
            <a:r>
              <a:rPr lang="en-US" sz="2200" b="1" dirty="0">
                <a:solidFill>
                  <a:srgbClr val="4652A3"/>
                </a:solidFill>
              </a:rPr>
              <a:t>Alabama A&amp;M</a:t>
            </a:r>
          </a:p>
          <a:p>
            <a:pPr marL="573088" indent="-573088">
              <a:buFont typeface="+mj-lt"/>
              <a:buAutoNum type="arabicPeriod"/>
            </a:pPr>
            <a:r>
              <a:rPr lang="en-US" sz="2200" b="1" dirty="0">
                <a:solidFill>
                  <a:srgbClr val="4652A3"/>
                </a:solidFill>
              </a:rPr>
              <a:t>Chicago State</a:t>
            </a:r>
          </a:p>
          <a:p>
            <a:pPr marL="573088" indent="-573088">
              <a:buFont typeface="+mj-lt"/>
              <a:buAutoNum type="arabicPeriod"/>
            </a:pPr>
            <a:r>
              <a:rPr lang="en-US" sz="2200" b="1" dirty="0">
                <a:solidFill>
                  <a:srgbClr val="4652A3"/>
                </a:solidFill>
              </a:rPr>
              <a:t>Florida A&amp;M</a:t>
            </a:r>
          </a:p>
          <a:p>
            <a:pPr marL="573088" indent="-573088">
              <a:buFont typeface="+mj-lt"/>
              <a:buAutoNum type="arabicPeriod"/>
            </a:pPr>
            <a:r>
              <a:rPr lang="en-US" sz="2200" b="1" dirty="0">
                <a:solidFill>
                  <a:srgbClr val="00B050"/>
                </a:solidFill>
              </a:rPr>
              <a:t>Morgan State</a:t>
            </a:r>
          </a:p>
          <a:p>
            <a:pPr marL="573088" indent="-573088">
              <a:buFont typeface="+mj-lt"/>
              <a:buAutoNum type="arabicPeriod"/>
            </a:pPr>
            <a:r>
              <a:rPr lang="en-US" sz="2200" b="1" dirty="0">
                <a:solidFill>
                  <a:srgbClr val="4652A3"/>
                </a:solidFill>
              </a:rPr>
              <a:t>North Carolina A&amp;T</a:t>
            </a:r>
          </a:p>
          <a:p>
            <a:pPr marL="573088" indent="-573088">
              <a:buFont typeface="+mj-lt"/>
              <a:buAutoNum type="arabicPeriod"/>
            </a:pPr>
            <a:r>
              <a:rPr lang="en-US" sz="2200" b="1" dirty="0">
                <a:solidFill>
                  <a:srgbClr val="4652A3"/>
                </a:solidFill>
              </a:rPr>
              <a:t>North Carolina Central</a:t>
            </a:r>
          </a:p>
          <a:p>
            <a:pPr marL="573088" indent="-573088">
              <a:buFont typeface="+mj-lt"/>
              <a:buAutoNum type="arabicPeriod"/>
            </a:pPr>
            <a:r>
              <a:rPr lang="en-US" sz="2200" b="1" dirty="0">
                <a:solidFill>
                  <a:srgbClr val="4652A3"/>
                </a:solidFill>
              </a:rPr>
              <a:t>Prairie View A&amp;M</a:t>
            </a:r>
          </a:p>
          <a:p>
            <a:pPr marL="573088" indent="-573088">
              <a:buFont typeface="+mj-lt"/>
              <a:buAutoNum type="arabicPeriod"/>
            </a:pPr>
            <a:r>
              <a:rPr lang="en-US" sz="2200" b="1" dirty="0">
                <a:solidFill>
                  <a:srgbClr val="4652A3"/>
                </a:solidFill>
              </a:rPr>
              <a:t>Spelman College</a:t>
            </a:r>
          </a:p>
          <a:p>
            <a:pPr marL="573088" indent="-573088">
              <a:buFont typeface="+mj-lt"/>
              <a:buAutoNum type="arabicPeriod"/>
            </a:pPr>
            <a:r>
              <a:rPr lang="en-US" sz="2200" b="1" dirty="0">
                <a:solidFill>
                  <a:srgbClr val="4652A3"/>
                </a:solidFill>
              </a:rPr>
              <a:t>Texas Southern</a:t>
            </a:r>
          </a:p>
          <a:p>
            <a:pPr marL="573088" indent="-573088">
              <a:buFont typeface="+mj-lt"/>
              <a:buAutoNum type="arabicPeriod"/>
            </a:pPr>
            <a:r>
              <a:rPr lang="en-US" sz="2200" b="1" dirty="0">
                <a:solidFill>
                  <a:srgbClr val="4652A3"/>
                </a:solidFill>
              </a:rPr>
              <a:t>Xavier University of Louisiana</a:t>
            </a:r>
          </a:p>
          <a:p>
            <a:pPr marL="0" indent="0">
              <a:buNone/>
            </a:pPr>
            <a:r>
              <a:rPr lang="en-US" sz="2200" dirty="0">
                <a:latin typeface="+mj-lt"/>
              </a:rPr>
              <a:t>The EP3 project will solicit interest from all HBCU / BSI departments this fall to determine additional interest.  </a:t>
            </a:r>
          </a:p>
          <a:p>
            <a:pPr marL="0" indent="0">
              <a:buNone/>
            </a:pPr>
            <a:endParaRPr lang="en-US" sz="1200" dirty="0"/>
          </a:p>
          <a:p>
            <a:pPr marL="0" indent="0">
              <a:buNone/>
            </a:pPr>
            <a:r>
              <a:rPr lang="en-US" sz="2200" dirty="0">
                <a:latin typeface="+mj-lt"/>
              </a:rPr>
              <a:t>$100k funding from the National Science Foundation will allow us to visit 8 departments over 2 years. APS hopes to extend this when additional funding can be secured.</a:t>
            </a:r>
          </a:p>
        </p:txBody>
      </p:sp>
      <p:sp>
        <p:nvSpPr>
          <p:cNvPr id="5" name="Rectangle 6"/>
          <p:cNvSpPr>
            <a:spLocks noGrp="1" noChangeArrowheads="1"/>
          </p:cNvSpPr>
          <p:nvPr>
            <p:ph type="sldNum" sz="quarter" idx="4"/>
          </p:nvPr>
        </p:nvSpPr>
        <p:spPr bwMode="auto">
          <a:xfrm>
            <a:off x="8610600" y="6400800"/>
            <a:ext cx="533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A31EF963-D3F9-4C4A-B95F-B0F2543AAE92}" type="slidenum">
              <a:rPr lang="en-US" smtClean="0"/>
              <a:pPr>
                <a:defRPr/>
              </a:pPr>
              <a:t>5</a:t>
            </a:fld>
            <a:endParaRPr lang="en-US" dirty="0"/>
          </a:p>
        </p:txBody>
      </p:sp>
      <p:sp>
        <p:nvSpPr>
          <p:cNvPr id="6" name="Rectangle 5">
            <a:extLst>
              <a:ext uri="{FF2B5EF4-FFF2-40B4-BE49-F238E27FC236}">
                <a16:creationId xmlns:a16="http://schemas.microsoft.com/office/drawing/2014/main" id="{7E3B41E9-255F-1D48-AD4E-47B162B0C590}"/>
              </a:ext>
            </a:extLst>
          </p:cNvPr>
          <p:cNvSpPr/>
          <p:nvPr/>
        </p:nvSpPr>
        <p:spPr>
          <a:xfrm>
            <a:off x="1752600" y="5999202"/>
            <a:ext cx="8686800" cy="553998"/>
          </a:xfrm>
          <a:prstGeom prst="rect">
            <a:avLst/>
          </a:prstGeom>
        </p:spPr>
        <p:txBody>
          <a:bodyPr wrap="square">
            <a:spAutoFit/>
          </a:bodyPr>
          <a:lstStyle/>
          <a:p>
            <a:pPr algn="ctr"/>
            <a:r>
              <a:rPr lang="en-US" sz="1000" dirty="0"/>
              <a:t>This material is based upon work supported by the American Physical Society and the National Science Foundation under Grant Nos. 1738311, 1747563, 1821372, 2033894.  Any opinions, findings, and conclusions or recommendations expressed in this material are those of the author(s) and do not necessarily reflect the views of the National Science Foundation.</a:t>
            </a:r>
          </a:p>
        </p:txBody>
      </p:sp>
      <p:pic>
        <p:nvPicPr>
          <p:cNvPr id="7" name="Picture 1">
            <a:extLst>
              <a:ext uri="{FF2B5EF4-FFF2-40B4-BE49-F238E27FC236}">
                <a16:creationId xmlns:a16="http://schemas.microsoft.com/office/drawing/2014/main" id="{28B39FAA-D9A9-ED43-9352-6236AA4AA7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0547" y="4905493"/>
            <a:ext cx="930753" cy="936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120306 APSLogo_2color.gif">
            <a:extLst>
              <a:ext uri="{FF2B5EF4-FFF2-40B4-BE49-F238E27FC236}">
                <a16:creationId xmlns:a16="http://schemas.microsoft.com/office/drawing/2014/main" id="{3D72FBCF-A9D2-8B4B-973F-2413AAE4F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1" y="4930588"/>
            <a:ext cx="1066800" cy="936813"/>
          </a:xfrm>
          <a:prstGeom prst="rect">
            <a:avLst/>
          </a:prstGeom>
        </p:spPr>
      </p:pic>
    </p:spTree>
    <p:extLst>
      <p:ext uri="{BB962C8B-B14F-4D97-AF65-F5344CB8AC3E}">
        <p14:creationId xmlns:p14="http://schemas.microsoft.com/office/powerpoint/2010/main" val="350163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58" y="365126"/>
            <a:ext cx="10759736" cy="1006474"/>
          </a:xfrm>
        </p:spPr>
        <p:txBody>
          <a:bodyPr>
            <a:normAutofit/>
          </a:bodyPr>
          <a:lstStyle/>
          <a:p>
            <a:pPr algn="ctr"/>
            <a:r>
              <a:rPr lang="en-US" sz="4000" dirty="0">
                <a:solidFill>
                  <a:srgbClr val="00B050"/>
                </a:solidFill>
              </a:rPr>
              <a:t>EP3</a:t>
            </a:r>
            <a:r>
              <a:rPr lang="en-US" sz="3200" dirty="0"/>
              <a:t>: Key Aspects of HBCU/BSI/EP3 Partnering Supplement</a:t>
            </a:r>
          </a:p>
        </p:txBody>
      </p:sp>
      <p:sp>
        <p:nvSpPr>
          <p:cNvPr id="3" name="Content Placeholder 2"/>
          <p:cNvSpPr>
            <a:spLocks noGrp="1"/>
          </p:cNvSpPr>
          <p:nvPr>
            <p:ph idx="1"/>
          </p:nvPr>
        </p:nvSpPr>
        <p:spPr>
          <a:xfrm>
            <a:off x="896645" y="1371600"/>
            <a:ext cx="10253708" cy="5121274"/>
          </a:xfrm>
        </p:spPr>
        <p:txBody>
          <a:bodyPr numCol="1">
            <a:normAutofit fontScale="92500" lnSpcReduction="10000"/>
          </a:bodyPr>
          <a:lstStyle/>
          <a:p>
            <a:pPr marL="0" indent="0">
              <a:buNone/>
            </a:pPr>
            <a:r>
              <a:rPr lang="en-US" sz="2000" b="1" dirty="0">
                <a:solidFill>
                  <a:srgbClr val="4652A3"/>
                </a:solidFill>
              </a:rPr>
              <a:t>Goals</a:t>
            </a:r>
          </a:p>
          <a:p>
            <a:r>
              <a:rPr lang="en-US" sz="2000" dirty="0"/>
              <a:t>Support HBCU/BSI departments in increasing the number of African American students receiving physics bachelor’s degrees</a:t>
            </a:r>
          </a:p>
          <a:p>
            <a:r>
              <a:rPr lang="en-US" sz="2000" dirty="0"/>
              <a:t>Inform the development of the EP3 Guide from the unique perspective and contexts of HBCU/BSI physics departments</a:t>
            </a:r>
          </a:p>
          <a:p>
            <a:r>
              <a:rPr lang="en-US" sz="2000" dirty="0"/>
              <a:t>Build connections between physics departments at HBCU/BSIs</a:t>
            </a:r>
          </a:p>
          <a:p>
            <a:pPr marL="0" indent="0">
              <a:buNone/>
            </a:pPr>
            <a:r>
              <a:rPr lang="en-US" sz="2000" b="1" dirty="0">
                <a:solidFill>
                  <a:srgbClr val="4652A3"/>
                </a:solidFill>
              </a:rPr>
              <a:t>Key Elements</a:t>
            </a:r>
          </a:p>
          <a:p>
            <a:r>
              <a:rPr lang="en-US" sz="2000" dirty="0"/>
              <a:t>Visit 8 HBCU/BSI physics departments over the next 2 years</a:t>
            </a:r>
          </a:p>
          <a:p>
            <a:r>
              <a:rPr lang="en-US" sz="2000" dirty="0"/>
              <a:t>Visiting teams include HBCU/BSI chair from a different institution, APS Committee on Minorities member, and EP3 leadership member</a:t>
            </a:r>
          </a:p>
          <a:p>
            <a:r>
              <a:rPr lang="en-US" sz="2000" dirty="0"/>
              <a:t>Conduct site visit focused on recruiting and retaining more physics majors; work with faculty to develop and refine strategic plans aligned with this goal</a:t>
            </a:r>
          </a:p>
          <a:p>
            <a:r>
              <a:rPr lang="en-US" sz="2000" dirty="0"/>
              <a:t>Stipends for department and visitors</a:t>
            </a:r>
          </a:p>
          <a:p>
            <a:r>
              <a:rPr lang="en-US" sz="2000" dirty="0"/>
              <a:t>Use and inform the </a:t>
            </a:r>
            <a:r>
              <a:rPr lang="en-US" sz="2000" dirty="0">
                <a:solidFill>
                  <a:srgbClr val="00B050"/>
                </a:solidFill>
              </a:rPr>
              <a:t>EP3 Guide</a:t>
            </a:r>
            <a:r>
              <a:rPr lang="en-US" sz="2000" dirty="0"/>
              <a:t> (currently under development, set for initial release in </a:t>
            </a:r>
            <a:r>
              <a:rPr lang="en-US" sz="2000" dirty="0">
                <a:solidFill>
                  <a:srgbClr val="00B050"/>
                </a:solidFill>
              </a:rPr>
              <a:t>Dec 2020</a:t>
            </a:r>
            <a:r>
              <a:rPr lang="en-US" sz="2000" dirty="0"/>
              <a:t>)</a:t>
            </a:r>
          </a:p>
          <a:p>
            <a:r>
              <a:rPr lang="en-US" sz="2000" dirty="0"/>
              <a:t>Work with other HBCU/BSIs to make them aware of resources/ideas</a:t>
            </a:r>
          </a:p>
          <a:p>
            <a:endParaRPr lang="en-US" sz="2000" dirty="0"/>
          </a:p>
        </p:txBody>
      </p:sp>
      <p:sp>
        <p:nvSpPr>
          <p:cNvPr id="4" name="Slide Number Placeholder 3"/>
          <p:cNvSpPr>
            <a:spLocks noGrp="1"/>
          </p:cNvSpPr>
          <p:nvPr>
            <p:ph type="sldNum" sz="quarter" idx="4"/>
          </p:nvPr>
        </p:nvSpPr>
        <p:spPr bwMode="auto">
          <a:xfrm>
            <a:off x="8610600" y="6400800"/>
            <a:ext cx="533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A31EF963-D3F9-4C4A-B95F-B0F2543AAE92}" type="slidenum">
              <a:rPr lang="en-US" smtClean="0"/>
              <a:pPr>
                <a:defRPr/>
              </a:pPr>
              <a:t>6</a:t>
            </a:fld>
            <a:endParaRPr lang="en-US" dirty="0"/>
          </a:p>
        </p:txBody>
      </p:sp>
    </p:spTree>
    <p:extLst>
      <p:ext uri="{BB962C8B-B14F-4D97-AF65-F5344CB8AC3E}">
        <p14:creationId xmlns:p14="http://schemas.microsoft.com/office/powerpoint/2010/main" val="4050976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C737D-51A1-434A-8D3E-49F299B4F0D6}"/>
              </a:ext>
            </a:extLst>
          </p:cNvPr>
          <p:cNvSpPr>
            <a:spLocks noGrp="1"/>
          </p:cNvSpPr>
          <p:nvPr>
            <p:ph type="ctrTitle"/>
          </p:nvPr>
        </p:nvSpPr>
        <p:spPr/>
        <p:txBody>
          <a:bodyPr>
            <a:normAutofit/>
          </a:bodyPr>
          <a:lstStyle/>
          <a:p>
            <a:r>
              <a:rPr lang="en-US" sz="9600" b="1" dirty="0"/>
              <a:t>THANK YOU!</a:t>
            </a:r>
          </a:p>
        </p:txBody>
      </p:sp>
    </p:spTree>
    <p:extLst>
      <p:ext uri="{BB962C8B-B14F-4D97-AF65-F5344CB8AC3E}">
        <p14:creationId xmlns:p14="http://schemas.microsoft.com/office/powerpoint/2010/main" val="151275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2AE8E9-291E-3140-8F0A-8A5539209B52}"/>
              </a:ext>
            </a:extLst>
          </p:cNvPr>
          <p:cNvPicPr>
            <a:picLocks noChangeAspect="1"/>
          </p:cNvPicPr>
          <p:nvPr/>
        </p:nvPicPr>
        <p:blipFill rotWithShape="1">
          <a:blip r:embed="rId3"/>
          <a:srcRect l="12903" t="10452" r="11291" b="12129"/>
          <a:stretch/>
        </p:blipFill>
        <p:spPr>
          <a:xfrm>
            <a:off x="8686800" y="4630065"/>
            <a:ext cx="1714500" cy="1750979"/>
          </a:xfrm>
          <a:prstGeom prst="rect">
            <a:avLst/>
          </a:prstGeom>
        </p:spPr>
      </p:pic>
      <p:sp>
        <p:nvSpPr>
          <p:cNvPr id="2" name="Title 1"/>
          <p:cNvSpPr>
            <a:spLocks noGrp="1"/>
          </p:cNvSpPr>
          <p:nvPr>
            <p:ph type="title"/>
          </p:nvPr>
        </p:nvSpPr>
        <p:spPr>
          <a:xfrm>
            <a:off x="838200" y="365126"/>
            <a:ext cx="10515600" cy="1019792"/>
          </a:xfrm>
        </p:spPr>
        <p:txBody>
          <a:bodyPr/>
          <a:lstStyle/>
          <a:p>
            <a:r>
              <a:rPr lang="en-US" sz="4000" dirty="0">
                <a:solidFill>
                  <a:srgbClr val="00B050"/>
                </a:solidFill>
              </a:rPr>
              <a:t>EP3</a:t>
            </a:r>
            <a:r>
              <a:rPr lang="en-US" sz="3200" dirty="0"/>
              <a:t>:  APS Developing a Toolkit for Departments at Risk</a:t>
            </a:r>
            <a:endParaRPr lang="en-US" sz="2500" dirty="0"/>
          </a:p>
        </p:txBody>
      </p:sp>
      <p:sp>
        <p:nvSpPr>
          <p:cNvPr id="3" name="Content Placeholder 2"/>
          <p:cNvSpPr>
            <a:spLocks noGrp="1"/>
          </p:cNvSpPr>
          <p:nvPr>
            <p:ph idx="1"/>
          </p:nvPr>
        </p:nvSpPr>
        <p:spPr>
          <a:xfrm>
            <a:off x="914400" y="1447801"/>
            <a:ext cx="9486900" cy="4257363"/>
          </a:xfrm>
        </p:spPr>
        <p:txBody>
          <a:bodyPr/>
          <a:lstStyle/>
          <a:p>
            <a:pPr marL="0" indent="0">
              <a:buNone/>
            </a:pPr>
            <a:r>
              <a:rPr lang="en-US" sz="2000" b="1" dirty="0">
                <a:solidFill>
                  <a:srgbClr val="4652A3"/>
                </a:solidFill>
              </a:rPr>
              <a:t>Issue:</a:t>
            </a:r>
          </a:p>
          <a:p>
            <a:pPr marL="450850" indent="-274638"/>
            <a:r>
              <a:rPr lang="en-US" sz="2000" dirty="0"/>
              <a:t>Many regional and smaller physics departments are being threatened with closure or significant restructuring</a:t>
            </a:r>
          </a:p>
          <a:p>
            <a:pPr marL="450850" indent="-274638"/>
            <a:r>
              <a:rPr lang="en-US" sz="2000" dirty="0"/>
              <a:t>Even large universities are likely to experience significant budget cuts</a:t>
            </a:r>
          </a:p>
          <a:p>
            <a:pPr marL="11113" indent="0">
              <a:buNone/>
            </a:pPr>
            <a:r>
              <a:rPr lang="en-US" sz="2000" b="1" dirty="0">
                <a:solidFill>
                  <a:srgbClr val="4652A3"/>
                </a:solidFill>
              </a:rPr>
              <a:t>Response</a:t>
            </a:r>
          </a:p>
          <a:p>
            <a:pPr marL="450850" indent="-274638"/>
            <a:r>
              <a:rPr lang="en-US" sz="2000" dirty="0"/>
              <a:t>APS is creating a toolkit with effective practices and case studies to help departments take proactive steps to remain vital in the event of significant budget adjustments</a:t>
            </a:r>
          </a:p>
          <a:p>
            <a:pPr marL="450850" indent="-274638"/>
            <a:r>
              <a:rPr lang="en-US" sz="2000" dirty="0"/>
              <a:t>Integrated into EP3 – Effective Practices for Physics Programs</a:t>
            </a:r>
          </a:p>
          <a:p>
            <a:pPr marL="450850" indent="-274638"/>
            <a:r>
              <a:rPr lang="en-US" sz="2000" dirty="0"/>
              <a:t>Planned release in Q1 2021</a:t>
            </a:r>
          </a:p>
          <a:p>
            <a:pPr marL="176212" indent="0">
              <a:buNone/>
            </a:pPr>
            <a:endParaRPr lang="en-US" sz="2000" dirty="0"/>
          </a:p>
          <a:p>
            <a:pPr marL="450850" indent="-274638"/>
            <a:endParaRPr lang="en-US" sz="2000" dirty="0"/>
          </a:p>
        </p:txBody>
      </p:sp>
      <p:sp>
        <p:nvSpPr>
          <p:cNvPr id="4" name="Slide Number Placeholder 3"/>
          <p:cNvSpPr>
            <a:spLocks noGrp="1"/>
          </p:cNvSpPr>
          <p:nvPr>
            <p:ph type="sldNum" sz="quarter" idx="4"/>
          </p:nvPr>
        </p:nvSpPr>
        <p:spPr bwMode="auto">
          <a:xfrm>
            <a:off x="8610600" y="6400800"/>
            <a:ext cx="533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A31EF963-D3F9-4C4A-B95F-B0F2543AAE92}" type="slidenum">
              <a:rPr lang="en-US" smtClean="0"/>
              <a:pPr>
                <a:defRPr/>
              </a:pPr>
              <a:t>8</a:t>
            </a:fld>
            <a:endParaRPr lang="en-US" dirty="0"/>
          </a:p>
        </p:txBody>
      </p:sp>
    </p:spTree>
    <p:extLst>
      <p:ext uri="{BB962C8B-B14F-4D97-AF65-F5344CB8AC3E}">
        <p14:creationId xmlns:p14="http://schemas.microsoft.com/office/powerpoint/2010/main" val="2415721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639</Words>
  <Application>Microsoft Office PowerPoint</Application>
  <PresentationFormat>Widescreen</PresentationFormat>
  <Paragraphs>65</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A Student-Centered Approach:  We C.A.R.E. To Increase Diversity in Physics</vt:lpstr>
      <vt:lpstr>PowerPoint Presentation</vt:lpstr>
      <vt:lpstr>PowerPoint Presentation</vt:lpstr>
      <vt:lpstr>A Student-Centered Approach: We C.A.R.E. Model</vt:lpstr>
      <vt:lpstr>EP3: Partnering with HBCU / BSI Departments to Increase Recruitment &amp; Retention</vt:lpstr>
      <vt:lpstr>EP3: Key Aspects of HBCU/BSI/EP3 Partnering Supplement</vt:lpstr>
      <vt:lpstr>THANK YOU!</vt:lpstr>
      <vt:lpstr>EP3:  APS Developing a Toolkit for Departments at Risk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Student-Centered Approach:  We C.A.R.E. To Increase Diversity in Physics</dc:title>
  <dc:creator>Mr. Willie S Rockward</dc:creator>
  <cp:lastModifiedBy>Mr. Willie S Rockward</cp:lastModifiedBy>
  <cp:revision>2</cp:revision>
  <dcterms:created xsi:type="dcterms:W3CDTF">2020-09-21T03:14:14Z</dcterms:created>
  <dcterms:modified xsi:type="dcterms:W3CDTF">2020-09-21T03:25:20Z</dcterms:modified>
</cp:coreProperties>
</file>