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5ea6ee8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5ea6ee8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5ea6ee8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5ea6ee8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a:solidFill>
                  <a:schemeClr val="dk1"/>
                </a:solidFill>
              </a:rPr>
              <a:t>Slide 1 - Introduction Slide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5ea6ee89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5ea6ee89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just">
              <a:lnSpc>
                <a:spcPct val="115000"/>
              </a:lnSpc>
              <a:spcBef>
                <a:spcPts val="0"/>
              </a:spcBef>
              <a:spcAft>
                <a:spcPts val="0"/>
              </a:spcAft>
              <a:buClr>
                <a:schemeClr val="dk1"/>
              </a:buClr>
              <a:buSzPts val="1100"/>
              <a:buChar char="●"/>
            </a:pPr>
            <a:r>
              <a:rPr lang="en">
                <a:solidFill>
                  <a:schemeClr val="dk1"/>
                </a:solidFill>
              </a:rPr>
              <a:t>The APS National Mentoring Community</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This slide provides an overview of the National Mentoring Community. </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Please emphasize that anyone who identities as marginalized and/or minoritized is welcome to join.</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25ea6ee89e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25ea6ee89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just">
              <a:lnSpc>
                <a:spcPct val="115000"/>
              </a:lnSpc>
              <a:spcBef>
                <a:spcPts val="0"/>
              </a:spcBef>
              <a:spcAft>
                <a:spcPts val="0"/>
              </a:spcAft>
              <a:buClr>
                <a:schemeClr val="dk1"/>
              </a:buClr>
              <a:buSzPts val="1100"/>
              <a:buChar char="●"/>
            </a:pPr>
            <a:r>
              <a:rPr lang="en">
                <a:solidFill>
                  <a:schemeClr val="dk1"/>
                </a:solidFill>
              </a:rPr>
              <a:t>What is a Mentor?</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Before showing definitions, consider asking the audience how they define mentoring </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For further discussion: ask the audience what stands out to them most about these definitions</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25ea6ee89e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25ea6ee89e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just">
              <a:lnSpc>
                <a:spcPct val="115000"/>
              </a:lnSpc>
              <a:spcBef>
                <a:spcPts val="0"/>
              </a:spcBef>
              <a:spcAft>
                <a:spcPts val="0"/>
              </a:spcAft>
              <a:buClr>
                <a:schemeClr val="dk1"/>
              </a:buClr>
              <a:buSzPts val="1100"/>
              <a:buChar char="●"/>
            </a:pPr>
            <a:r>
              <a:rPr lang="en">
                <a:solidFill>
                  <a:schemeClr val="dk1"/>
                </a:solidFill>
              </a:rPr>
              <a:t>Why is Mentoring Important?</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There is no need to go into detail about each bullet point on this slide; the key point is to highlight the positive correlation between mentoring and academic and personal outcomes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5ea6ee89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5ea6ee89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just">
              <a:lnSpc>
                <a:spcPct val="115000"/>
              </a:lnSpc>
              <a:spcBef>
                <a:spcPts val="0"/>
              </a:spcBef>
              <a:spcAft>
                <a:spcPts val="0"/>
              </a:spcAft>
              <a:buClr>
                <a:schemeClr val="dk1"/>
              </a:buClr>
              <a:buSzPts val="1100"/>
              <a:buChar char="●"/>
            </a:pPr>
            <a:r>
              <a:rPr lang="en">
                <a:solidFill>
                  <a:schemeClr val="dk1"/>
                </a:solidFill>
              </a:rPr>
              <a:t> Physics Mentors Are Often…</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Feel free to add personal anecdotes to highlight these examples</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Be sure to emphasize the importance of having multiple mentors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5ea6ee89e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5ea6ee89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Note: these are just a few examples. It would also be important to highlight that mentors have often “been there, done that” and can provide support with not only navigating academic and career pathways but also experiences related to having shared identities (race, gender, sexual orientation, nationality, etc…)</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25ea6ee89e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25ea6ee89e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just">
              <a:lnSpc>
                <a:spcPct val="115000"/>
              </a:lnSpc>
              <a:spcBef>
                <a:spcPts val="0"/>
              </a:spcBef>
              <a:spcAft>
                <a:spcPts val="0"/>
              </a:spcAft>
              <a:buClr>
                <a:schemeClr val="dk1"/>
              </a:buClr>
              <a:buSzPts val="1100"/>
              <a:buChar char="●"/>
            </a:pPr>
            <a:r>
              <a:rPr lang="en">
                <a:solidFill>
                  <a:schemeClr val="dk1"/>
                </a:solidFill>
              </a:rPr>
              <a:t>Benefits of Joining the NMC as a Mentee</a:t>
            </a:r>
            <a:endParaRPr>
              <a:solidFill>
                <a:schemeClr val="dk1"/>
              </a:solidFill>
            </a:endParaRPr>
          </a:p>
          <a:p>
            <a:pPr indent="-298450" lvl="1" marL="914400" rtl="0" algn="just">
              <a:lnSpc>
                <a:spcPct val="115000"/>
              </a:lnSpc>
              <a:spcBef>
                <a:spcPts val="0"/>
              </a:spcBef>
              <a:spcAft>
                <a:spcPts val="0"/>
              </a:spcAft>
              <a:buClr>
                <a:schemeClr val="dk1"/>
              </a:buClr>
              <a:buSzPts val="1100"/>
              <a:buChar char="○"/>
            </a:pPr>
            <a:r>
              <a:rPr lang="en">
                <a:solidFill>
                  <a:schemeClr val="dk1"/>
                </a:solidFill>
              </a:rPr>
              <a:t>Aside from being connected with a mentor, there are many other benefits to being a NMC mentee, including expanding your network and having access to resources and opportunities for personal and professional growth</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25ea6ee89e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25ea6ee89e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1" marL="914400" rtl="0" algn="just">
              <a:lnSpc>
                <a:spcPct val="115000"/>
              </a:lnSpc>
              <a:spcBef>
                <a:spcPts val="0"/>
              </a:spcBef>
              <a:spcAft>
                <a:spcPts val="0"/>
              </a:spcAft>
              <a:buClr>
                <a:schemeClr val="dk1"/>
              </a:buClr>
              <a:buSzPts val="1100"/>
              <a:buChar char="○"/>
            </a:pPr>
            <a:r>
              <a:rPr lang="en">
                <a:solidFill>
                  <a:schemeClr val="dk1"/>
                </a:solidFill>
              </a:rPr>
              <a:t>The QR code directs to the NMC website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rgbClr val="FF9900"/>
              </a:buClr>
              <a:buSzPts val="2800"/>
              <a:buNone/>
              <a:defRPr sz="2800">
                <a:solidFill>
                  <a:srgbClr val="FF9900"/>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4" name="Google Shape;14;p2"/>
          <p:cNvPicPr preferRelativeResize="0"/>
          <p:nvPr/>
        </p:nvPicPr>
        <p:blipFill>
          <a:blip r:embed="rId2">
            <a:alphaModFix/>
          </a:blip>
          <a:stretch>
            <a:fillRect/>
          </a:stretch>
        </p:blipFill>
        <p:spPr>
          <a:xfrm>
            <a:off x="1202569" y="178593"/>
            <a:ext cx="7323000" cy="921900"/>
          </a:xfrm>
          <a:prstGeom prst="rect">
            <a:avLst/>
          </a:prstGeom>
          <a:noFill/>
          <a:ln>
            <a:noFill/>
          </a:ln>
        </p:spPr>
      </p:pic>
      <p:pic>
        <p:nvPicPr>
          <p:cNvPr id="15" name="Google Shape;15;p2"/>
          <p:cNvPicPr preferRelativeResize="0"/>
          <p:nvPr/>
        </p:nvPicPr>
        <p:blipFill>
          <a:blip r:embed="rId3">
            <a:alphaModFix/>
          </a:blip>
          <a:stretch>
            <a:fillRect/>
          </a:stretch>
        </p:blipFill>
        <p:spPr>
          <a:xfrm>
            <a:off x="106947" y="114844"/>
            <a:ext cx="1095640" cy="9856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sp>
        <p:nvSpPr>
          <p:cNvPr id="61" name="Google Shape;61;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rgbClr val="FF9900"/>
              </a:buClr>
              <a:buSzPts val="12000"/>
              <a:buNone/>
              <a:defRPr sz="12000">
                <a:solidFill>
                  <a:srgbClr val="FF9900"/>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2" name="Google Shape;62;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3" name="Google Shape;63;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64" name="Google Shape;64;p11"/>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65" name="Google Shape;65;p11"/>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68" name="Google Shape;68;p12"/>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69" name="Google Shape;69;p12"/>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blip>
          <a:stretch>
            <a:fillRect/>
          </a:stretch>
        </p:blipFill>
        <p:spPr>
          <a:xfrm>
            <a:off x="1202569" y="178593"/>
            <a:ext cx="7323000" cy="921900"/>
          </a:xfrm>
          <a:prstGeom prst="rect">
            <a:avLst/>
          </a:prstGeom>
          <a:noFill/>
          <a:ln>
            <a:noFill/>
          </a:ln>
        </p:spPr>
      </p:pic>
      <p:pic>
        <p:nvPicPr>
          <p:cNvPr id="20" name="Google Shape;20;p3"/>
          <p:cNvPicPr preferRelativeResize="0"/>
          <p:nvPr/>
        </p:nvPicPr>
        <p:blipFill>
          <a:blip r:embed="rId3">
            <a:alphaModFix/>
          </a:blip>
          <a:stretch>
            <a:fillRect/>
          </a:stretch>
        </p:blipFill>
        <p:spPr>
          <a:xfrm>
            <a:off x="106947" y="114844"/>
            <a:ext cx="1095640" cy="9856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5" name="Google Shape;25;p4"/>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26" name="Google Shape;26;p4"/>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sp>
        <p:nvSpPr>
          <p:cNvPr id="28" name="Google Shape;28;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2" name="Google Shape;32;p5"/>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33" name="Google Shape;33;p5"/>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6" name="Google Shape;36;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7" name="Google Shape;37;p6"/>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38" name="Google Shape;38;p6"/>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sp>
        <p:nvSpPr>
          <p:cNvPr id="40" name="Google Shape;4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1" name="Google Shape;4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3" name="Google Shape;43;p7"/>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44" name="Google Shape;44;p7"/>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5" name="Shape 45"/>
        <p:cNvGrpSpPr/>
        <p:nvPr/>
      </p:nvGrpSpPr>
      <p:grpSpPr>
        <a:xfrm>
          <a:off x="0" y="0"/>
          <a:ext cx="0" cy="0"/>
          <a:chOff x="0" y="0"/>
          <a:chExt cx="0" cy="0"/>
        </a:xfrm>
      </p:grpSpPr>
      <p:sp>
        <p:nvSpPr>
          <p:cNvPr id="46" name="Google Shape;46;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rgbClr val="FF9900"/>
              </a:buClr>
              <a:buSzPts val="4800"/>
              <a:buNone/>
              <a:defRPr sz="4800">
                <a:solidFill>
                  <a:srgbClr val="FF9900"/>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7" name="Google Shape;4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8" name="Google Shape;48;p8"/>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49" name="Google Shape;49;p8"/>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0" name="Shape 50"/>
        <p:cNvGrpSpPr/>
        <p:nvPr/>
      </p:nvGrpSpPr>
      <p:grpSpPr>
        <a:xfrm>
          <a:off x="0" y="0"/>
          <a:ext cx="0" cy="0"/>
          <a:chOff x="0" y="0"/>
          <a:chExt cx="0" cy="0"/>
        </a:xfrm>
      </p:grpSpPr>
      <p:sp>
        <p:nvSpPr>
          <p:cNvPr id="51" name="Google Shape;51;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2" name="Google Shape;52;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rgbClr val="FF9900"/>
              </a:buClr>
              <a:buSzPts val="2100"/>
              <a:buNone/>
              <a:defRPr sz="2100">
                <a:solidFill>
                  <a:srgbClr val="FF9900"/>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4" name="Google Shape;54;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55" name="Google Shape;55;p9"/>
          <p:cNvPicPr preferRelativeResize="0"/>
          <p:nvPr/>
        </p:nvPicPr>
        <p:blipFill>
          <a:blip r:embed="rId2">
            <a:alphaModFix/>
          </a:blip>
          <a:stretch>
            <a:fillRect/>
          </a:stretch>
        </p:blipFill>
        <p:spPr>
          <a:xfrm>
            <a:off x="813843" y="4359558"/>
            <a:ext cx="5439633" cy="652690"/>
          </a:xfrm>
          <a:prstGeom prst="rect">
            <a:avLst/>
          </a:prstGeom>
          <a:noFill/>
          <a:ln>
            <a:noFill/>
          </a:ln>
        </p:spPr>
      </p:pic>
      <p:pic>
        <p:nvPicPr>
          <p:cNvPr id="56" name="Google Shape;56;p9"/>
          <p:cNvPicPr preferRelativeResize="0"/>
          <p:nvPr/>
        </p:nvPicPr>
        <p:blipFill>
          <a:blip r:embed="rId3">
            <a:alphaModFix/>
          </a:blip>
          <a:stretch>
            <a:fillRect/>
          </a:stretch>
        </p:blipFill>
        <p:spPr>
          <a:xfrm>
            <a:off x="0" y="4314425"/>
            <a:ext cx="813859" cy="69782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 name="Shape 57"/>
        <p:cNvGrpSpPr/>
        <p:nvPr/>
      </p:nvGrpSpPr>
      <p:grpSpPr>
        <a:xfrm>
          <a:off x="0" y="0"/>
          <a:ext cx="0" cy="0"/>
          <a:chOff x="0" y="0"/>
          <a:chExt cx="0" cy="0"/>
        </a:xfrm>
      </p:grpSpPr>
      <p:sp>
        <p:nvSpPr>
          <p:cNvPr id="58" name="Google Shape;58;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8282"/>
          <a:stretch/>
        </p:blipFill>
        <p:spPr>
          <a:xfrm>
            <a:off x="0" y="0"/>
            <a:ext cx="9144003" cy="5143499"/>
          </a:xfrm>
          <a:prstGeom prst="rect">
            <a:avLst/>
          </a:prstGeom>
          <a:noFill/>
          <a:ln>
            <a:noFill/>
          </a:ln>
        </p:spPr>
      </p:pic>
      <p:sp>
        <p:nvSpPr>
          <p:cNvPr id="7" name="Google Shape;7;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Calibri"/>
              <a:buNone/>
              <a:defRPr sz="2800">
                <a:solidFill>
                  <a:schemeClr val="lt1"/>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8" name="Google Shape;8;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rgbClr val="FFFFFF"/>
              </a:buClr>
              <a:buSzPts val="1800"/>
              <a:buFont typeface="Calibri"/>
              <a:buChar char="●"/>
              <a:defRPr sz="1800">
                <a:solidFill>
                  <a:srgbClr val="FFFFFF"/>
                </a:solidFill>
                <a:latin typeface="Calibri"/>
                <a:ea typeface="Calibri"/>
                <a:cs typeface="Calibri"/>
                <a:sym typeface="Calibri"/>
              </a:defRPr>
            </a:lvl1pPr>
            <a:lvl2pPr indent="-317500" lvl="1" marL="9144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2pPr>
            <a:lvl3pPr indent="-317500" lvl="2" marL="13716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3pPr>
            <a:lvl4pPr indent="-317500" lvl="3" marL="18288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4pPr>
            <a:lvl5pPr indent="-317500" lvl="4" marL="22860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5pPr>
            <a:lvl6pPr indent="-317500" lvl="5" marL="27432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6pPr>
            <a:lvl7pPr indent="-317500" lvl="6" marL="32004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7pPr>
            <a:lvl8pPr indent="-317500" lvl="7" marL="36576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8pPr>
            <a:lvl9pPr indent="-317500" lvl="8" marL="4114800">
              <a:lnSpc>
                <a:spcPct val="115000"/>
              </a:lnSpc>
              <a:spcBef>
                <a:spcPts val="0"/>
              </a:spcBef>
              <a:spcAft>
                <a:spcPts val="0"/>
              </a:spcAft>
              <a:buClr>
                <a:srgbClr val="FFFFFF"/>
              </a:buClr>
              <a:buSzPts val="1400"/>
              <a:buFont typeface="Calibri"/>
              <a:buChar char="■"/>
              <a:defRPr>
                <a:solidFill>
                  <a:srgbClr val="FFFFFF"/>
                </a:solidFill>
                <a:latin typeface="Calibri"/>
                <a:ea typeface="Calibri"/>
                <a:cs typeface="Calibri"/>
                <a:sym typeface="Calibri"/>
              </a:defRPr>
            </a:lvl9pPr>
          </a:lstStyle>
          <a:p/>
        </p:txBody>
      </p:sp>
      <p:sp>
        <p:nvSpPr>
          <p:cNvPr id="9" name="Google Shape;9;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mailto:nmc@aps.org"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3" name="Shape 73"/>
        <p:cNvGrpSpPr/>
        <p:nvPr/>
      </p:nvGrpSpPr>
      <p:grpSpPr>
        <a:xfrm>
          <a:off x="0" y="0"/>
          <a:ext cx="0" cy="0"/>
          <a:chOff x="0" y="0"/>
          <a:chExt cx="0" cy="0"/>
        </a:xfrm>
      </p:grpSpPr>
      <p:sp>
        <p:nvSpPr>
          <p:cNvPr id="74" name="Google Shape;7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NMC Recruitment Presentation (Student Groups)</a:t>
            </a:r>
            <a:endParaRPr b="1"/>
          </a:p>
          <a:p>
            <a:pPr indent="0" lvl="0" marL="0" rtl="0" algn="l">
              <a:spcBef>
                <a:spcPts val="0"/>
              </a:spcBef>
              <a:spcAft>
                <a:spcPts val="0"/>
              </a:spcAft>
              <a:buNone/>
            </a:pPr>
            <a:r>
              <a:t/>
            </a:r>
            <a:endParaRPr/>
          </a:p>
        </p:txBody>
      </p:sp>
      <p:sp>
        <p:nvSpPr>
          <p:cNvPr id="75" name="Google Shape;75;p13"/>
          <p:cNvSpPr txBox="1"/>
          <p:nvPr>
            <p:ph idx="1" type="body"/>
          </p:nvPr>
        </p:nvSpPr>
        <p:spPr>
          <a:xfrm>
            <a:off x="311700" y="1152475"/>
            <a:ext cx="8520600" cy="30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en" sz="1300" u="sng">
                <a:solidFill>
                  <a:srgbClr val="FFFFFF"/>
                </a:solidFill>
              </a:rPr>
              <a:t>Presenter(s):</a:t>
            </a:r>
            <a:r>
              <a:rPr lang="en" sz="1300">
                <a:solidFill>
                  <a:srgbClr val="FFFFFF"/>
                </a:solidFill>
              </a:rPr>
              <a:t> Undergraduate student group leaders</a:t>
            </a:r>
            <a:endParaRPr sz="1300">
              <a:solidFill>
                <a:srgbClr val="FFFFFF"/>
              </a:solidFill>
            </a:endParaRPr>
          </a:p>
          <a:p>
            <a:pPr indent="0" lvl="0" marL="0" rtl="0" algn="just">
              <a:spcBef>
                <a:spcPts val="0"/>
              </a:spcBef>
              <a:spcAft>
                <a:spcPts val="0"/>
              </a:spcAft>
              <a:buClr>
                <a:schemeClr val="dk1"/>
              </a:buClr>
              <a:buSzPts val="1100"/>
              <a:buFont typeface="Arial"/>
              <a:buNone/>
            </a:pPr>
            <a:r>
              <a:t/>
            </a:r>
            <a:endParaRPr sz="1300">
              <a:solidFill>
                <a:srgbClr val="FFFFFF"/>
              </a:solidFill>
            </a:endParaRPr>
          </a:p>
          <a:p>
            <a:pPr indent="0" lvl="0" marL="0" rtl="0" algn="just">
              <a:spcBef>
                <a:spcPts val="0"/>
              </a:spcBef>
              <a:spcAft>
                <a:spcPts val="0"/>
              </a:spcAft>
              <a:buClr>
                <a:schemeClr val="dk1"/>
              </a:buClr>
              <a:buSzPts val="1100"/>
              <a:buFont typeface="Arial"/>
              <a:buNone/>
            </a:pPr>
            <a:r>
              <a:rPr lang="en" sz="1300" u="sng">
                <a:solidFill>
                  <a:srgbClr val="FFFFFF"/>
                </a:solidFill>
              </a:rPr>
              <a:t>Audience:</a:t>
            </a:r>
            <a:r>
              <a:rPr lang="en" sz="1300">
                <a:solidFill>
                  <a:srgbClr val="FFFFFF"/>
                </a:solidFill>
              </a:rPr>
              <a:t> Undergraduate physics students, specifically minoritized and marginalized students.</a:t>
            </a:r>
            <a:endParaRPr sz="1300">
              <a:solidFill>
                <a:srgbClr val="FFFFFF"/>
              </a:solidFill>
            </a:endParaRPr>
          </a:p>
          <a:p>
            <a:pPr indent="0" lvl="0" marL="0" rtl="0" algn="just">
              <a:spcBef>
                <a:spcPts val="0"/>
              </a:spcBef>
              <a:spcAft>
                <a:spcPts val="0"/>
              </a:spcAft>
              <a:buClr>
                <a:schemeClr val="dk1"/>
              </a:buClr>
              <a:buSzPts val="1100"/>
              <a:buFont typeface="Arial"/>
              <a:buNone/>
            </a:pPr>
            <a:r>
              <a:t/>
            </a:r>
            <a:endParaRPr sz="1300">
              <a:solidFill>
                <a:srgbClr val="FFFFFF"/>
              </a:solidFill>
            </a:endParaRPr>
          </a:p>
          <a:p>
            <a:pPr indent="0" lvl="0" marL="0" rtl="0" algn="just">
              <a:spcBef>
                <a:spcPts val="0"/>
              </a:spcBef>
              <a:spcAft>
                <a:spcPts val="0"/>
              </a:spcAft>
              <a:buClr>
                <a:schemeClr val="dk1"/>
              </a:buClr>
              <a:buSzPts val="1100"/>
              <a:buFont typeface="Arial"/>
              <a:buNone/>
            </a:pPr>
            <a:r>
              <a:rPr lang="en" sz="1300" u="sng">
                <a:solidFill>
                  <a:srgbClr val="FFFFFF"/>
                </a:solidFill>
              </a:rPr>
              <a:t>Overview:</a:t>
            </a:r>
            <a:r>
              <a:rPr lang="en" sz="1300">
                <a:solidFill>
                  <a:srgbClr val="FFFFFF"/>
                </a:solidFill>
              </a:rPr>
              <a:t> This 8-slide deck defines the role and benefits of mentoring as well as outlines components and benefits of the APS National Mentoring Community. The intent of this presentation is to expand awareness of the NMC Program in an effort to recruit more undergraduate mentees into the community. </a:t>
            </a:r>
            <a:endParaRPr sz="1300">
              <a:solidFill>
                <a:srgbClr val="FFFFFF"/>
              </a:solidFill>
            </a:endParaRPr>
          </a:p>
          <a:p>
            <a:pPr indent="0" lvl="0" marL="0" rtl="0" algn="just">
              <a:spcBef>
                <a:spcPts val="0"/>
              </a:spcBef>
              <a:spcAft>
                <a:spcPts val="0"/>
              </a:spcAft>
              <a:buClr>
                <a:schemeClr val="dk1"/>
              </a:buClr>
              <a:buSzPts val="1100"/>
              <a:buFont typeface="Arial"/>
              <a:buNone/>
            </a:pPr>
            <a:r>
              <a:t/>
            </a:r>
            <a:endParaRPr sz="1300">
              <a:solidFill>
                <a:srgbClr val="FFFFFF"/>
              </a:solidFill>
            </a:endParaRPr>
          </a:p>
          <a:p>
            <a:pPr indent="0" lvl="0" marL="0" rtl="0" algn="just">
              <a:spcBef>
                <a:spcPts val="0"/>
              </a:spcBef>
              <a:spcAft>
                <a:spcPts val="0"/>
              </a:spcAft>
              <a:buClr>
                <a:schemeClr val="dk1"/>
              </a:buClr>
              <a:buSzPts val="1100"/>
              <a:buFont typeface="Arial"/>
              <a:buNone/>
            </a:pPr>
            <a:r>
              <a:rPr lang="en" sz="1300" u="sng">
                <a:solidFill>
                  <a:srgbClr val="FFFFFF"/>
                </a:solidFill>
              </a:rPr>
              <a:t>Strategies for use: </a:t>
            </a:r>
            <a:endParaRPr sz="1300" u="sng">
              <a:solidFill>
                <a:srgbClr val="FFFFFF"/>
              </a:solidFill>
            </a:endParaRPr>
          </a:p>
          <a:p>
            <a:pPr indent="-311150" lvl="0" marL="457200" rtl="0" algn="just">
              <a:spcBef>
                <a:spcPts val="0"/>
              </a:spcBef>
              <a:spcAft>
                <a:spcPts val="0"/>
              </a:spcAft>
              <a:buClr>
                <a:srgbClr val="FFFFFF"/>
              </a:buClr>
              <a:buSzPts val="1300"/>
              <a:buChar char="●"/>
            </a:pPr>
            <a:r>
              <a:rPr lang="en" sz="1300">
                <a:solidFill>
                  <a:srgbClr val="FFFFFF"/>
                </a:solidFill>
              </a:rPr>
              <a:t>Invite a NMC Mentee who is involved in your organization to present about NMC at an organization meeting</a:t>
            </a:r>
            <a:endParaRPr sz="1300">
              <a:solidFill>
                <a:srgbClr val="FFFFFF"/>
              </a:solidFill>
            </a:endParaRPr>
          </a:p>
          <a:p>
            <a:pPr indent="-311150" lvl="0" marL="457200" rtl="0" algn="just">
              <a:spcBef>
                <a:spcPts val="0"/>
              </a:spcBef>
              <a:spcAft>
                <a:spcPts val="0"/>
              </a:spcAft>
              <a:buClr>
                <a:srgbClr val="FFFFFF"/>
              </a:buClr>
              <a:buSzPts val="1300"/>
              <a:buChar char="●"/>
            </a:pPr>
            <a:r>
              <a:rPr lang="en" sz="1300">
                <a:solidFill>
                  <a:srgbClr val="FFFFFF"/>
                </a:solidFill>
              </a:rPr>
              <a:t>Invite a NMC Mentor from your institution to present about NMC at an organization meeting</a:t>
            </a:r>
            <a:endParaRPr sz="1300">
              <a:solidFill>
                <a:srgbClr val="FFFFFF"/>
              </a:solidFill>
            </a:endParaRPr>
          </a:p>
          <a:p>
            <a:pPr indent="-311150" lvl="0" marL="457200" rtl="0" algn="just">
              <a:spcBef>
                <a:spcPts val="0"/>
              </a:spcBef>
              <a:spcAft>
                <a:spcPts val="0"/>
              </a:spcAft>
              <a:buClr>
                <a:srgbClr val="FFFFFF"/>
              </a:buClr>
              <a:buSzPts val="1300"/>
              <a:buChar char="●"/>
            </a:pPr>
            <a:r>
              <a:rPr lang="en" sz="1300">
                <a:solidFill>
                  <a:srgbClr val="FFFFFF"/>
                </a:solidFill>
              </a:rPr>
              <a:t>Invite NMC Staff to facilitate a virtual workshop on mentoring to your organization</a:t>
            </a:r>
            <a:endParaRPr sz="13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t>Mentoring in Physics</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The APS National Mentoring Community</a:t>
            </a:r>
            <a:endParaRPr b="1"/>
          </a:p>
        </p:txBody>
      </p:sp>
      <p:sp>
        <p:nvSpPr>
          <p:cNvPr id="86" name="Google Shape;86;p15"/>
          <p:cNvSpPr txBox="1"/>
          <p:nvPr>
            <p:ph idx="1" type="body"/>
          </p:nvPr>
        </p:nvSpPr>
        <p:spPr>
          <a:xfrm>
            <a:off x="311700" y="1017725"/>
            <a:ext cx="8520600" cy="3908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The mission of the APS NMC is to address the minoritization and marginalization of people in physics by providing personal and professional development to mentors and mentees, matching mentors and mentees, and providing resources to mentees.</a:t>
            </a:r>
            <a:endParaRPr>
              <a:solidFill>
                <a:schemeClr val="lt1"/>
              </a:solidFill>
            </a:endParaRPr>
          </a:p>
          <a:p>
            <a:pPr indent="0" lvl="0" marL="0" rtl="0" algn="l">
              <a:spcBef>
                <a:spcPts val="1200"/>
              </a:spcBef>
              <a:spcAft>
                <a:spcPts val="0"/>
              </a:spcAft>
              <a:buNone/>
            </a:pPr>
            <a:r>
              <a:rPr b="1" lang="en" sz="2200">
                <a:solidFill>
                  <a:schemeClr val="lt1"/>
                </a:solidFill>
              </a:rPr>
              <a:t>Program Components:</a:t>
            </a:r>
            <a:endParaRPr b="1" sz="2200">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Bringing Emergency Aid to Mentees (BEAM) Fund</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NMC Conference </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Regular Meetups with other Mentees</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animEffect filter="fade" transition="in">
                                      <p:cBhvr>
                                        <p:cTn dur="1000"/>
                                        <p:tgtEl>
                                          <p:spTgt spid="8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animEffect filter="fade" transition="in">
                                      <p:cBhvr>
                                        <p:cTn dur="1000"/>
                                        <p:tgtEl>
                                          <p:spTgt spid="8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animEffect filter="fade" transition="in">
                                      <p:cBhvr>
                                        <p:cTn dur="1000"/>
                                        <p:tgtEl>
                                          <p:spTgt spid="8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3" st="3"/>
                                            </p:txEl>
                                          </p:spTgt>
                                        </p:tgtEl>
                                        <p:attrNameLst>
                                          <p:attrName>style.visibility</p:attrName>
                                        </p:attrNameLst>
                                      </p:cBhvr>
                                      <p:to>
                                        <p:strVal val="visible"/>
                                      </p:to>
                                    </p:set>
                                    <p:animEffect filter="fade" transition="in">
                                      <p:cBhvr>
                                        <p:cTn dur="1000"/>
                                        <p:tgtEl>
                                          <p:spTgt spid="8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4" st="4"/>
                                            </p:txEl>
                                          </p:spTgt>
                                        </p:tgtEl>
                                        <p:attrNameLst>
                                          <p:attrName>style.visibility</p:attrName>
                                        </p:attrNameLst>
                                      </p:cBhvr>
                                      <p:to>
                                        <p:strVal val="visible"/>
                                      </p:to>
                                    </p:set>
                                    <p:animEffect filter="fade" transition="in">
                                      <p:cBhvr>
                                        <p:cTn dur="1000"/>
                                        <p:tgtEl>
                                          <p:spTgt spid="8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a Mentor?</a:t>
            </a:r>
            <a:endParaRPr b="1"/>
          </a:p>
        </p:txBody>
      </p:sp>
      <p:sp>
        <p:nvSpPr>
          <p:cNvPr id="92" name="Google Shape;9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en" u="sng">
                <a:solidFill>
                  <a:schemeClr val="lt1"/>
                </a:solidFill>
              </a:rPr>
              <a:t>Mentor</a:t>
            </a:r>
            <a:r>
              <a:rPr lang="en" u="sng">
                <a:solidFill>
                  <a:schemeClr val="lt1"/>
                </a:solidFill>
              </a:rPr>
              <a:t> as defined by Merriam-Webster:</a:t>
            </a:r>
            <a:endParaRPr u="sng">
              <a:solidFill>
                <a:schemeClr val="lt1"/>
              </a:solidFill>
            </a:endParaRPr>
          </a:p>
          <a:p>
            <a:pPr indent="-342900" lvl="0" marL="457200" rtl="0" algn="l">
              <a:lnSpc>
                <a:spcPct val="100000"/>
              </a:lnSpc>
              <a:spcBef>
                <a:spcPts val="0"/>
              </a:spcBef>
              <a:spcAft>
                <a:spcPts val="0"/>
              </a:spcAft>
              <a:buClr>
                <a:schemeClr val="lt1"/>
              </a:buClr>
              <a:buSzPts val="1800"/>
              <a:buChar char="●"/>
            </a:pPr>
            <a:r>
              <a:rPr lang="en">
                <a:solidFill>
                  <a:schemeClr val="lt1"/>
                </a:solidFill>
              </a:rPr>
              <a:t>essential meaning: someone who teaches or gives help and advice to a less experienced and often younger person</a:t>
            </a:r>
            <a:endParaRPr>
              <a:solidFill>
                <a:schemeClr val="lt1"/>
              </a:solidFill>
            </a:endParaRPr>
          </a:p>
          <a:p>
            <a:pPr indent="-342900" lvl="0" marL="457200" rtl="0" algn="l">
              <a:lnSpc>
                <a:spcPct val="100000"/>
              </a:lnSpc>
              <a:spcBef>
                <a:spcPts val="0"/>
              </a:spcBef>
              <a:spcAft>
                <a:spcPts val="0"/>
              </a:spcAft>
              <a:buClr>
                <a:schemeClr val="lt1"/>
              </a:buClr>
              <a:buSzPts val="1800"/>
              <a:buChar char="●"/>
            </a:pPr>
            <a:r>
              <a:rPr lang="en">
                <a:solidFill>
                  <a:schemeClr val="lt1"/>
                </a:solidFill>
              </a:rPr>
              <a:t>full definition: a trusted counselor or guide</a:t>
            </a:r>
            <a:endParaRPr>
              <a:solidFill>
                <a:schemeClr val="lt1"/>
              </a:solidFill>
            </a:endParaRPr>
          </a:p>
          <a:p>
            <a:pPr indent="0" lvl="0" marL="0" rtl="0" algn="l">
              <a:lnSpc>
                <a:spcPct val="100000"/>
              </a:lnSpc>
              <a:spcBef>
                <a:spcPts val="0"/>
              </a:spcBef>
              <a:spcAft>
                <a:spcPts val="0"/>
              </a:spcAft>
              <a:buNone/>
            </a:pPr>
            <a:r>
              <a:t/>
            </a:r>
            <a:endParaRPr>
              <a:solidFill>
                <a:schemeClr val="lt1"/>
              </a:solidFill>
            </a:endParaRPr>
          </a:p>
          <a:p>
            <a:pPr indent="0" lvl="0" marL="0" rtl="0" algn="l">
              <a:lnSpc>
                <a:spcPct val="100000"/>
              </a:lnSpc>
              <a:spcBef>
                <a:spcPts val="0"/>
              </a:spcBef>
              <a:spcAft>
                <a:spcPts val="0"/>
              </a:spcAft>
              <a:buNone/>
            </a:pPr>
            <a:r>
              <a:rPr b="1" lang="en" u="sng">
                <a:solidFill>
                  <a:schemeClr val="lt1"/>
                </a:solidFill>
              </a:rPr>
              <a:t>Mentoring</a:t>
            </a:r>
            <a:r>
              <a:rPr lang="en" u="sng">
                <a:solidFill>
                  <a:schemeClr val="lt1"/>
                </a:solidFill>
              </a:rPr>
              <a:t> as defined by Eric Parsole: </a:t>
            </a:r>
            <a:endParaRPr u="sng">
              <a:solidFill>
                <a:schemeClr val="lt1"/>
              </a:solidFill>
            </a:endParaRPr>
          </a:p>
          <a:p>
            <a:pPr indent="0" lvl="0" marL="0" rtl="0" algn="l">
              <a:lnSpc>
                <a:spcPct val="100000"/>
              </a:lnSpc>
              <a:spcBef>
                <a:spcPts val="0"/>
              </a:spcBef>
              <a:spcAft>
                <a:spcPts val="0"/>
              </a:spcAft>
              <a:buNone/>
            </a:pPr>
            <a:r>
              <a:rPr lang="en">
                <a:solidFill>
                  <a:schemeClr val="lt1"/>
                </a:solidFill>
              </a:rPr>
              <a:t>“Mentoring is to support and encourage people to manage their own learning in order that they may maximise their potential, develop their skills, improve their performance and become the person they want to be.”</a:t>
            </a:r>
            <a:endParaRPr>
              <a:solidFill>
                <a:schemeClr val="lt1"/>
              </a:solidFill>
            </a:endParaRPr>
          </a:p>
          <a:p>
            <a:pPr indent="0" lvl="0" marL="0" marR="0" rtl="0" algn="l">
              <a:lnSpc>
                <a:spcPct val="115000"/>
              </a:lnSpc>
              <a:spcBef>
                <a:spcPts val="0"/>
              </a:spcBef>
              <a:spcAft>
                <a:spcPts val="0"/>
              </a:spcAft>
              <a:buNone/>
            </a:pPr>
            <a:r>
              <a:t/>
            </a:r>
            <a:endParaRPr>
              <a:solidFill>
                <a:schemeClr val="lt1"/>
              </a:solidFill>
            </a:endParaRPr>
          </a:p>
          <a:p>
            <a:pPr indent="0" lvl="0" marL="0" rtl="0" algn="l">
              <a:spcBef>
                <a:spcPts val="1200"/>
              </a:spcBef>
              <a:spcAft>
                <a:spcPts val="1200"/>
              </a:spcAft>
              <a:buNone/>
            </a:pPr>
            <a:r>
              <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Why is Mentoring Important?</a:t>
            </a:r>
            <a:endParaRPr b="1"/>
          </a:p>
        </p:txBody>
      </p:sp>
      <p:sp>
        <p:nvSpPr>
          <p:cNvPr id="98" name="Google Shape;9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marR="0" rtl="0" algn="l">
              <a:lnSpc>
                <a:spcPct val="100000"/>
              </a:lnSpc>
              <a:spcBef>
                <a:spcPts val="0"/>
              </a:spcBef>
              <a:spcAft>
                <a:spcPts val="0"/>
              </a:spcAft>
              <a:buClr>
                <a:schemeClr val="lt1"/>
              </a:buClr>
              <a:buSzPts val="1800"/>
              <a:buChar char="●"/>
            </a:pPr>
            <a:r>
              <a:rPr lang="en">
                <a:solidFill>
                  <a:schemeClr val="lt1"/>
                </a:solidFill>
              </a:rPr>
              <a:t>The most important factor in </a:t>
            </a:r>
            <a:r>
              <a:rPr b="1" lang="en">
                <a:solidFill>
                  <a:schemeClr val="lt1"/>
                </a:solidFill>
              </a:rPr>
              <a:t>degree attainment</a:t>
            </a:r>
            <a:r>
              <a:rPr lang="en">
                <a:solidFill>
                  <a:schemeClr val="lt1"/>
                </a:solidFill>
              </a:rPr>
              <a:t> was </a:t>
            </a:r>
            <a:r>
              <a:rPr b="1" lang="en">
                <a:solidFill>
                  <a:schemeClr val="lt1"/>
                </a:solidFill>
              </a:rPr>
              <a:t>positive mentoring experience</a:t>
            </a:r>
            <a:r>
              <a:rPr lang="en">
                <a:solidFill>
                  <a:schemeClr val="lt1"/>
                </a:solidFill>
              </a:rPr>
              <a:t> </a:t>
            </a:r>
            <a:r>
              <a:rPr lang="en" sz="1250">
                <a:solidFill>
                  <a:schemeClr val="lt1"/>
                </a:solidFill>
              </a:rPr>
              <a:t>(Solorzano, 1993)</a:t>
            </a:r>
            <a:endParaRPr sz="1250">
              <a:solidFill>
                <a:schemeClr val="lt1"/>
              </a:solidFill>
            </a:endParaRPr>
          </a:p>
          <a:p>
            <a:pPr indent="-342900" lvl="0" marL="457200" marR="0" rtl="0" algn="l">
              <a:lnSpc>
                <a:spcPct val="100000"/>
              </a:lnSpc>
              <a:spcBef>
                <a:spcPts val="500"/>
              </a:spcBef>
              <a:spcAft>
                <a:spcPts val="0"/>
              </a:spcAft>
              <a:buClr>
                <a:schemeClr val="lt1"/>
              </a:buClr>
              <a:buSzPts val="1800"/>
              <a:buChar char="●"/>
            </a:pPr>
            <a:r>
              <a:rPr lang="en">
                <a:solidFill>
                  <a:schemeClr val="lt1"/>
                </a:solidFill>
              </a:rPr>
              <a:t>The desire to </a:t>
            </a:r>
            <a:r>
              <a:rPr b="1" lang="en">
                <a:solidFill>
                  <a:schemeClr val="lt1"/>
                </a:solidFill>
              </a:rPr>
              <a:t>pursue a PhD</a:t>
            </a:r>
            <a:r>
              <a:rPr lang="en">
                <a:solidFill>
                  <a:schemeClr val="lt1"/>
                </a:solidFill>
              </a:rPr>
              <a:t> is influenced by a strong mentee-mentor relationship </a:t>
            </a:r>
            <a:r>
              <a:rPr lang="en" sz="1250">
                <a:solidFill>
                  <a:schemeClr val="lt1"/>
                </a:solidFill>
              </a:rPr>
              <a:t>(McGee and Keller, 2007)</a:t>
            </a:r>
            <a:endParaRPr>
              <a:solidFill>
                <a:schemeClr val="lt1"/>
              </a:solidFill>
            </a:endParaRPr>
          </a:p>
          <a:p>
            <a:pPr indent="-342900" lvl="0" marL="457200" marR="0" rtl="0" algn="l">
              <a:lnSpc>
                <a:spcPct val="100000"/>
              </a:lnSpc>
              <a:spcBef>
                <a:spcPts val="500"/>
              </a:spcBef>
              <a:spcAft>
                <a:spcPts val="0"/>
              </a:spcAft>
              <a:buClr>
                <a:schemeClr val="lt1"/>
              </a:buClr>
              <a:buSzPts val="1800"/>
              <a:buChar char="●"/>
            </a:pPr>
            <a:r>
              <a:rPr lang="en">
                <a:solidFill>
                  <a:schemeClr val="lt1"/>
                </a:solidFill>
              </a:rPr>
              <a:t>Mentoring increases </a:t>
            </a:r>
            <a:r>
              <a:rPr b="1" lang="en">
                <a:solidFill>
                  <a:schemeClr val="lt1"/>
                </a:solidFill>
              </a:rPr>
              <a:t>persistence</a:t>
            </a:r>
            <a:r>
              <a:rPr lang="en">
                <a:solidFill>
                  <a:schemeClr val="lt1"/>
                </a:solidFill>
              </a:rPr>
              <a:t> in science, </a:t>
            </a:r>
            <a:r>
              <a:rPr b="1" lang="en">
                <a:solidFill>
                  <a:schemeClr val="lt1"/>
                </a:solidFill>
              </a:rPr>
              <a:t>career satisfaction</a:t>
            </a:r>
            <a:r>
              <a:rPr lang="en">
                <a:solidFill>
                  <a:schemeClr val="lt1"/>
                </a:solidFill>
              </a:rPr>
              <a:t> and </a:t>
            </a:r>
            <a:r>
              <a:rPr b="1" lang="en">
                <a:solidFill>
                  <a:schemeClr val="lt1"/>
                </a:solidFill>
              </a:rPr>
              <a:t>productivity</a:t>
            </a:r>
            <a:r>
              <a:rPr lang="en">
                <a:solidFill>
                  <a:schemeClr val="lt1"/>
                </a:solidFill>
              </a:rPr>
              <a:t> </a:t>
            </a:r>
            <a:r>
              <a:rPr lang="en" sz="1250">
                <a:solidFill>
                  <a:schemeClr val="lt1"/>
                </a:solidFill>
              </a:rPr>
              <a:t>(reviewed in Sambunjak, Straus and Marusic, 2010)</a:t>
            </a:r>
            <a:endParaRPr>
              <a:solidFill>
                <a:schemeClr val="lt1"/>
              </a:solidFill>
            </a:endParaRPr>
          </a:p>
          <a:p>
            <a:pPr indent="-342900" lvl="0" marL="457200" marR="0" rtl="0" algn="l">
              <a:lnSpc>
                <a:spcPct val="100000"/>
              </a:lnSpc>
              <a:spcBef>
                <a:spcPts val="500"/>
              </a:spcBef>
              <a:spcAft>
                <a:spcPts val="0"/>
              </a:spcAft>
              <a:buClr>
                <a:schemeClr val="lt1"/>
              </a:buClr>
              <a:buSzPts val="1800"/>
              <a:buChar char="●"/>
            </a:pPr>
            <a:r>
              <a:rPr lang="en">
                <a:solidFill>
                  <a:schemeClr val="lt1"/>
                </a:solidFill>
              </a:rPr>
              <a:t>Mentoring has been linked to enhanced </a:t>
            </a:r>
            <a:r>
              <a:rPr b="1" lang="en">
                <a:solidFill>
                  <a:schemeClr val="lt1"/>
                </a:solidFill>
              </a:rPr>
              <a:t>science identity</a:t>
            </a:r>
            <a:r>
              <a:rPr lang="en">
                <a:solidFill>
                  <a:schemeClr val="lt1"/>
                </a:solidFill>
              </a:rPr>
              <a:t>, sense of </a:t>
            </a:r>
            <a:r>
              <a:rPr b="1" lang="en">
                <a:solidFill>
                  <a:schemeClr val="lt1"/>
                </a:solidFill>
              </a:rPr>
              <a:t>belonging</a:t>
            </a:r>
            <a:r>
              <a:rPr lang="en">
                <a:solidFill>
                  <a:schemeClr val="lt1"/>
                </a:solidFill>
              </a:rPr>
              <a:t> and </a:t>
            </a:r>
            <a:r>
              <a:rPr b="1" lang="en">
                <a:solidFill>
                  <a:schemeClr val="lt1"/>
                </a:solidFill>
              </a:rPr>
              <a:t>self-efficacy </a:t>
            </a:r>
            <a:r>
              <a:rPr lang="en" sz="1250">
                <a:solidFill>
                  <a:schemeClr val="lt1"/>
                </a:solidFill>
              </a:rPr>
              <a:t>(Palepu et al, 1998; Garman et al, 2001; Paglis et al, 2006; Lopatto, 2007; Bland et al, 2009; Feldman et al, 2010; Cho et al, 2011; Chemers et al, 2011; Thiry and Laursen, 2011)</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animEffect filter="fade" transition="in">
                                      <p:cBhvr>
                                        <p:cTn dur="1000"/>
                                        <p:tgtEl>
                                          <p:spTgt spid="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animEffect filter="fade" transition="in">
                                      <p:cBhvr>
                                        <p:cTn dur="1000"/>
                                        <p:tgtEl>
                                          <p:spTgt spid="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2" st="2"/>
                                            </p:txEl>
                                          </p:spTgt>
                                        </p:tgtEl>
                                        <p:attrNameLst>
                                          <p:attrName>style.visibility</p:attrName>
                                        </p:attrNameLst>
                                      </p:cBhvr>
                                      <p:to>
                                        <p:strVal val="visible"/>
                                      </p:to>
                                    </p:set>
                                    <p:animEffect filter="fade" transition="in">
                                      <p:cBhvr>
                                        <p:cTn dur="1000"/>
                                        <p:tgtEl>
                                          <p:spTgt spid="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3" st="3"/>
                                            </p:txEl>
                                          </p:spTgt>
                                        </p:tgtEl>
                                        <p:attrNameLst>
                                          <p:attrName>style.visibility</p:attrName>
                                        </p:attrNameLst>
                                      </p:cBhvr>
                                      <p:to>
                                        <p:strVal val="visible"/>
                                      </p:to>
                                    </p:set>
                                    <p:animEffect filter="fade" transition="in">
                                      <p:cBhvr>
                                        <p:cTn dur="1000"/>
                                        <p:tgtEl>
                                          <p:spTgt spid="9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Physics Mentors Are Often...</a:t>
            </a:r>
            <a:endParaRPr b="1"/>
          </a:p>
          <a:p>
            <a:pPr indent="0" lvl="0" marL="0" rtl="0" algn="l">
              <a:spcBef>
                <a:spcPts val="0"/>
              </a:spcBef>
              <a:spcAft>
                <a:spcPts val="0"/>
              </a:spcAft>
              <a:buNone/>
            </a:pPr>
            <a:r>
              <a:t/>
            </a:r>
            <a:endParaRPr b="1"/>
          </a:p>
        </p:txBody>
      </p:sp>
      <p:sp>
        <p:nvSpPr>
          <p:cNvPr id="104" name="Google Shape;104;p18"/>
          <p:cNvSpPr txBox="1"/>
          <p:nvPr/>
        </p:nvSpPr>
        <p:spPr>
          <a:xfrm>
            <a:off x="478250" y="1186750"/>
            <a:ext cx="8354100" cy="29049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Classmates</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More advanced students and graduate students</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Postdocs</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Staff</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Faculty advisors</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Research advisors/collaborators</a:t>
            </a:r>
            <a:endParaRPr sz="1800">
              <a:solidFill>
                <a:schemeClr val="lt1"/>
              </a:solidFill>
              <a:latin typeface="Calibri"/>
              <a:ea typeface="Calibri"/>
              <a:cs typeface="Calibri"/>
              <a:sym typeface="Calibri"/>
            </a:endParaRPr>
          </a:p>
          <a:p>
            <a:pPr indent="-342900" lvl="0" marL="457200" rtl="0" algn="l">
              <a:lnSpc>
                <a:spcPct val="115000"/>
              </a:lnSpc>
              <a:spcBef>
                <a:spcPts val="0"/>
              </a:spcBef>
              <a:spcAft>
                <a:spcPts val="0"/>
              </a:spcAft>
              <a:buClr>
                <a:schemeClr val="lt1"/>
              </a:buClr>
              <a:buSzPts val="1800"/>
              <a:buFont typeface="Calibri"/>
              <a:buChar char="●"/>
            </a:pPr>
            <a:r>
              <a:rPr lang="en" sz="1800">
                <a:solidFill>
                  <a:schemeClr val="lt1"/>
                </a:solidFill>
                <a:latin typeface="Calibri"/>
                <a:ea typeface="Calibri"/>
                <a:cs typeface="Calibri"/>
                <a:sym typeface="Calibri"/>
              </a:rPr>
              <a:t>Mentors in other STEM programs like LSAMP, McNair Scholars, and TriO Programs</a:t>
            </a:r>
            <a:endParaRPr sz="1800">
              <a:solidFill>
                <a:schemeClr val="lt1"/>
              </a:solidFill>
              <a:latin typeface="Calibri"/>
              <a:ea typeface="Calibri"/>
              <a:cs typeface="Calibri"/>
              <a:sym typeface="Calibri"/>
            </a:endParaRPr>
          </a:p>
          <a:p>
            <a:pPr indent="0" lvl="0" marL="0" rtl="0" algn="ctr">
              <a:lnSpc>
                <a:spcPct val="115000"/>
              </a:lnSpc>
              <a:spcBef>
                <a:spcPts val="1200"/>
              </a:spcBef>
              <a:spcAft>
                <a:spcPts val="0"/>
              </a:spcAft>
              <a:buNone/>
            </a:pPr>
            <a:r>
              <a:rPr b="1" lang="en" sz="1800">
                <a:solidFill>
                  <a:schemeClr val="lt1"/>
                </a:solidFill>
                <a:latin typeface="Calibri"/>
                <a:ea typeface="Calibri"/>
                <a:cs typeface="Calibri"/>
                <a:sym typeface="Calibri"/>
              </a:rPr>
              <a:t>Many people have more than one mentor!</a:t>
            </a:r>
            <a:endParaRPr b="1" sz="1800">
              <a:solidFill>
                <a:schemeClr val="lt1"/>
              </a:solidFill>
              <a:latin typeface="Calibri"/>
              <a:ea typeface="Calibri"/>
              <a:cs typeface="Calibri"/>
              <a:sym typeface="Calibri"/>
            </a:endParaRPr>
          </a:p>
          <a:p>
            <a:pPr indent="0" lvl="0" marL="0" rtl="0" algn="l">
              <a:lnSpc>
                <a:spcPct val="115000"/>
              </a:lnSpc>
              <a:spcBef>
                <a:spcPts val="1200"/>
              </a:spcBef>
              <a:spcAft>
                <a:spcPts val="120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Effect filter="fade" transition="in">
                                      <p:cBhvr>
                                        <p:cTn dur="1000"/>
                                        <p:tgtEl>
                                          <p:spTgt spid="1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Effect filter="fade" transition="in">
                                      <p:cBhvr>
                                        <p:cTn dur="1000"/>
                                        <p:tgtEl>
                                          <p:spTgt spid="1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Effect filter="fade" transition="in">
                                      <p:cBhvr>
                                        <p:cTn dur="1000"/>
                                        <p:tgtEl>
                                          <p:spTgt spid="1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Effect filter="fade" transition="in">
                                      <p:cBhvr>
                                        <p:cTn dur="1000"/>
                                        <p:tgtEl>
                                          <p:spTgt spid="1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Effect filter="fade" transition="in">
                                      <p:cBhvr>
                                        <p:cTn dur="1000"/>
                                        <p:tgtEl>
                                          <p:spTgt spid="1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Effect filter="fade" transition="in">
                                      <p:cBhvr>
                                        <p:cTn dur="1000"/>
                                        <p:tgtEl>
                                          <p:spTgt spid="1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animEffect filter="fade" transition="in">
                                      <p:cBhvr>
                                        <p:cTn dur="1000"/>
                                        <p:tgtEl>
                                          <p:spTgt spid="10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7" st="7"/>
                                            </p:txEl>
                                          </p:spTgt>
                                        </p:tgtEl>
                                        <p:attrNameLst>
                                          <p:attrName>style.visibility</p:attrName>
                                        </p:attrNameLst>
                                      </p:cBhvr>
                                      <p:to>
                                        <p:strVal val="visible"/>
                                      </p:to>
                                    </p:set>
                                    <p:animEffect filter="fade" transition="in">
                                      <p:cBhvr>
                                        <p:cTn dur="1000"/>
                                        <p:tgtEl>
                                          <p:spTgt spid="10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8" st="8"/>
                                            </p:txEl>
                                          </p:spTgt>
                                        </p:tgtEl>
                                        <p:attrNameLst>
                                          <p:attrName>style.visibility</p:attrName>
                                        </p:attrNameLst>
                                      </p:cBhvr>
                                      <p:to>
                                        <p:strVal val="visible"/>
                                      </p:to>
                                    </p:set>
                                    <p:animEffect filter="fade" transition="in">
                                      <p:cBhvr>
                                        <p:cTn dur="1000"/>
                                        <p:tgtEl>
                                          <p:spTgt spid="10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Can My NMC Mentor Help Me With?</a:t>
            </a:r>
            <a:endParaRPr b="1"/>
          </a:p>
        </p:txBody>
      </p:sp>
      <p:sp>
        <p:nvSpPr>
          <p:cNvPr id="110" name="Google Shape;110;p19"/>
          <p:cNvSpPr txBox="1"/>
          <p:nvPr>
            <p:ph idx="1" type="body"/>
          </p:nvPr>
        </p:nvSpPr>
        <p:spPr>
          <a:xfrm>
            <a:off x="311700" y="1152475"/>
            <a:ext cx="8645100" cy="3099600"/>
          </a:xfrm>
          <a:prstGeom prst="rect">
            <a:avLst/>
          </a:prstGeom>
        </p:spPr>
        <p:txBody>
          <a:bodyPr anchorCtr="0" anchor="t" bIns="91425" lIns="91425" spcFirstLastPara="1" rIns="91425" wrap="square" tIns="91425">
            <a:normAutofit/>
          </a:bodyPr>
          <a:lstStyle/>
          <a:p>
            <a:pPr indent="-342900" lvl="0" marL="457200" rtl="0" algn="l">
              <a:lnSpc>
                <a:spcPct val="100000"/>
              </a:lnSpc>
              <a:spcBef>
                <a:spcPts val="0"/>
              </a:spcBef>
              <a:spcAft>
                <a:spcPts val="0"/>
              </a:spcAft>
              <a:buClr>
                <a:schemeClr val="lt1"/>
              </a:buClr>
              <a:buSzPts val="1800"/>
              <a:buChar char="●"/>
            </a:pPr>
            <a:r>
              <a:rPr b="1" lang="en">
                <a:solidFill>
                  <a:schemeClr val="lt1"/>
                </a:solidFill>
              </a:rPr>
              <a:t>Navigate Your Academic Journey</a:t>
            </a:r>
            <a:r>
              <a:rPr lang="en">
                <a:solidFill>
                  <a:schemeClr val="lt1"/>
                </a:solidFill>
              </a:rPr>
              <a:t>– Mentors may help with setting academic goals and strategizing how to overcome challenges to reaching your goals.</a:t>
            </a:r>
            <a:endParaRPr>
              <a:solidFill>
                <a:schemeClr val="lt1"/>
              </a:solidFill>
            </a:endParaRPr>
          </a:p>
          <a:p>
            <a:pPr indent="-342900" lvl="0" marL="457200" rtl="0" algn="l">
              <a:lnSpc>
                <a:spcPct val="100000"/>
              </a:lnSpc>
              <a:spcBef>
                <a:spcPts val="1000"/>
              </a:spcBef>
              <a:spcAft>
                <a:spcPts val="0"/>
              </a:spcAft>
              <a:buClr>
                <a:schemeClr val="lt1"/>
              </a:buClr>
              <a:buSzPts val="1800"/>
              <a:buChar char="●"/>
            </a:pPr>
            <a:r>
              <a:rPr b="1" lang="en">
                <a:solidFill>
                  <a:schemeClr val="lt1"/>
                </a:solidFill>
              </a:rPr>
              <a:t>Career Advice</a:t>
            </a:r>
            <a:r>
              <a:rPr lang="en">
                <a:solidFill>
                  <a:schemeClr val="lt1"/>
                </a:solidFill>
              </a:rPr>
              <a:t> – Mentors can also help you determine your career goals and the best ways to achieve them.</a:t>
            </a:r>
            <a:endParaRPr>
              <a:solidFill>
                <a:schemeClr val="lt1"/>
              </a:solidFill>
            </a:endParaRPr>
          </a:p>
          <a:p>
            <a:pPr indent="-342900" lvl="0" marL="457200" rtl="0" algn="l">
              <a:lnSpc>
                <a:spcPct val="100000"/>
              </a:lnSpc>
              <a:spcBef>
                <a:spcPts val="1000"/>
              </a:spcBef>
              <a:spcAft>
                <a:spcPts val="0"/>
              </a:spcAft>
              <a:buClr>
                <a:schemeClr val="lt1"/>
              </a:buClr>
              <a:buSzPts val="1800"/>
              <a:buChar char="●"/>
            </a:pPr>
            <a:r>
              <a:rPr b="1" lang="en">
                <a:solidFill>
                  <a:schemeClr val="lt1"/>
                </a:solidFill>
              </a:rPr>
              <a:t>Success Strategies</a:t>
            </a:r>
            <a:r>
              <a:rPr lang="en">
                <a:solidFill>
                  <a:schemeClr val="lt1"/>
                </a:solidFill>
              </a:rPr>
              <a:t> – Mentors can help you understand the best time to apply for scholarships, graduate school, or jobs.</a:t>
            </a:r>
            <a:endParaRPr>
              <a:solidFill>
                <a:schemeClr val="lt1"/>
              </a:solidFill>
            </a:endParaRPr>
          </a:p>
          <a:p>
            <a:pPr indent="-342900" lvl="0" marL="457200" rtl="0" algn="l">
              <a:lnSpc>
                <a:spcPct val="100000"/>
              </a:lnSpc>
              <a:spcBef>
                <a:spcPts val="1000"/>
              </a:spcBef>
              <a:spcAft>
                <a:spcPts val="0"/>
              </a:spcAft>
              <a:buClr>
                <a:schemeClr val="lt1"/>
              </a:buClr>
              <a:buSzPts val="1800"/>
              <a:buChar char="●"/>
            </a:pPr>
            <a:r>
              <a:rPr b="1" lang="en">
                <a:solidFill>
                  <a:schemeClr val="lt1"/>
                </a:solidFill>
              </a:rPr>
              <a:t>Expand Your Network</a:t>
            </a:r>
            <a:r>
              <a:rPr lang="en">
                <a:solidFill>
                  <a:schemeClr val="lt1"/>
                </a:solidFill>
              </a:rPr>
              <a:t> – Mentors can introduce you to key people to help </a:t>
            </a:r>
            <a:endParaRPr>
              <a:solidFill>
                <a:schemeClr val="lt1"/>
              </a:solidFill>
            </a:endParaRPr>
          </a:p>
          <a:p>
            <a:pPr indent="0" lvl="0" marL="457200" rtl="0" algn="l">
              <a:lnSpc>
                <a:spcPct val="100000"/>
              </a:lnSpc>
              <a:spcBef>
                <a:spcPts val="0"/>
              </a:spcBef>
              <a:spcAft>
                <a:spcPts val="0"/>
              </a:spcAft>
              <a:buNone/>
            </a:pPr>
            <a:r>
              <a:rPr lang="en">
                <a:solidFill>
                  <a:schemeClr val="lt1"/>
                </a:solidFill>
              </a:rPr>
              <a:t>you achieve your goals.</a:t>
            </a:r>
            <a:endParaRPr b="1">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10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1000"/>
                                        <p:tgtEl>
                                          <p:spTgt spid="11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Effect filter="fade" transition="in">
                                      <p:cBhvr>
                                        <p:cTn dur="1000"/>
                                        <p:tgtEl>
                                          <p:spTgt spid="11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animEffect filter="fade" transition="in">
                                      <p:cBhvr>
                                        <p:cTn dur="1000"/>
                                        <p:tgtEl>
                                          <p:spTgt spid="11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animEffect filter="fade" transition="in">
                                      <p:cBhvr>
                                        <p:cTn dur="1000"/>
                                        <p:tgtEl>
                                          <p:spTgt spid="11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marR="0" rtl="0" algn="l">
              <a:lnSpc>
                <a:spcPct val="100000"/>
              </a:lnSpc>
              <a:spcBef>
                <a:spcPts val="0"/>
              </a:spcBef>
              <a:spcAft>
                <a:spcPts val="0"/>
              </a:spcAft>
              <a:buNone/>
            </a:pPr>
            <a:r>
              <a:rPr b="1" lang="en"/>
              <a:t>Benefits of Joining the NMC as a Mentee</a:t>
            </a:r>
            <a:endParaRPr/>
          </a:p>
        </p:txBody>
      </p:sp>
      <p:sp>
        <p:nvSpPr>
          <p:cNvPr id="116" name="Google Shape;116;p20"/>
          <p:cNvSpPr txBox="1"/>
          <p:nvPr>
            <p:ph idx="1" type="body"/>
          </p:nvPr>
        </p:nvSpPr>
        <p:spPr>
          <a:xfrm>
            <a:off x="311700" y="1054425"/>
            <a:ext cx="8520600" cy="3269100"/>
          </a:xfrm>
          <a:prstGeom prst="rect">
            <a:avLst/>
          </a:prstGeom>
        </p:spPr>
        <p:txBody>
          <a:bodyPr anchorCtr="0" anchor="t" bIns="91425" lIns="91425" spcFirstLastPara="1" rIns="91425" wrap="square" tIns="91425">
            <a:normAutofit lnSpcReduction="20000"/>
          </a:bodyPr>
          <a:lstStyle/>
          <a:p>
            <a:pPr indent="-342900" lvl="0" marL="457200" rtl="0" algn="l">
              <a:lnSpc>
                <a:spcPct val="100000"/>
              </a:lnSpc>
              <a:spcBef>
                <a:spcPts val="0"/>
              </a:spcBef>
              <a:spcAft>
                <a:spcPts val="0"/>
              </a:spcAft>
              <a:buClr>
                <a:schemeClr val="lt1"/>
              </a:buClr>
              <a:buSzPts val="1800"/>
              <a:buChar char="●"/>
            </a:pPr>
            <a:r>
              <a:rPr lang="en">
                <a:solidFill>
                  <a:schemeClr val="lt1"/>
                </a:solidFill>
              </a:rPr>
              <a:t>receive </a:t>
            </a:r>
            <a:r>
              <a:rPr b="1" lang="en">
                <a:solidFill>
                  <a:schemeClr val="lt1"/>
                </a:solidFill>
              </a:rPr>
              <a:t>career and professional advice</a:t>
            </a:r>
            <a:r>
              <a:rPr lang="en">
                <a:solidFill>
                  <a:schemeClr val="lt1"/>
                </a:solidFill>
              </a:rPr>
              <a:t> from a physicist or faculty member in a related field</a:t>
            </a:r>
            <a:endParaRPr>
              <a:solidFill>
                <a:schemeClr val="lt1"/>
              </a:solidFill>
            </a:endParaRPr>
          </a:p>
          <a:p>
            <a:pPr indent="-342900" lvl="0" marL="457200" marR="0" rtl="0" algn="l">
              <a:lnSpc>
                <a:spcPct val="100000"/>
              </a:lnSpc>
              <a:spcBef>
                <a:spcPts val="1000"/>
              </a:spcBef>
              <a:spcAft>
                <a:spcPts val="0"/>
              </a:spcAft>
              <a:buClr>
                <a:schemeClr val="lt1"/>
              </a:buClr>
              <a:buSzPts val="1800"/>
              <a:buChar char="●"/>
            </a:pPr>
            <a:r>
              <a:rPr lang="en">
                <a:solidFill>
                  <a:schemeClr val="lt1"/>
                </a:solidFill>
              </a:rPr>
              <a:t>receive </a:t>
            </a:r>
            <a:r>
              <a:rPr b="1" lang="en">
                <a:solidFill>
                  <a:schemeClr val="lt1"/>
                </a:solidFill>
              </a:rPr>
              <a:t>one-year free student membership </a:t>
            </a:r>
            <a:r>
              <a:rPr lang="en">
                <a:solidFill>
                  <a:schemeClr val="lt1"/>
                </a:solidFill>
              </a:rPr>
              <a:t>in the American Physical Society</a:t>
            </a:r>
            <a:endParaRPr>
              <a:solidFill>
                <a:schemeClr val="lt1"/>
              </a:solidFill>
            </a:endParaRPr>
          </a:p>
          <a:p>
            <a:pPr indent="-342900" lvl="0" marL="457200" marR="0" rtl="0" algn="l">
              <a:lnSpc>
                <a:spcPct val="100000"/>
              </a:lnSpc>
              <a:spcBef>
                <a:spcPts val="1000"/>
              </a:spcBef>
              <a:spcAft>
                <a:spcPts val="0"/>
              </a:spcAft>
              <a:buClr>
                <a:schemeClr val="lt1"/>
              </a:buClr>
              <a:buSzPts val="1800"/>
              <a:buChar char="●"/>
            </a:pPr>
            <a:r>
              <a:rPr lang="en">
                <a:solidFill>
                  <a:schemeClr val="lt1"/>
                </a:solidFill>
              </a:rPr>
              <a:t>get the inside scoop on</a:t>
            </a:r>
            <a:r>
              <a:rPr b="1" lang="en">
                <a:solidFill>
                  <a:schemeClr val="lt1"/>
                </a:solidFill>
              </a:rPr>
              <a:t> resources and opportunities</a:t>
            </a:r>
            <a:r>
              <a:rPr lang="en">
                <a:solidFill>
                  <a:schemeClr val="lt1"/>
                </a:solidFill>
              </a:rPr>
              <a:t> like research experiences</a:t>
            </a:r>
            <a:endParaRPr>
              <a:solidFill>
                <a:schemeClr val="lt1"/>
              </a:solidFill>
            </a:endParaRPr>
          </a:p>
          <a:p>
            <a:pPr indent="-342900" lvl="0" marL="457200" rtl="0" algn="l">
              <a:lnSpc>
                <a:spcPct val="100000"/>
              </a:lnSpc>
              <a:spcBef>
                <a:spcPts val="1000"/>
              </a:spcBef>
              <a:spcAft>
                <a:spcPts val="0"/>
              </a:spcAft>
              <a:buClr>
                <a:schemeClr val="lt1"/>
              </a:buClr>
              <a:buSzPts val="1800"/>
              <a:buChar char="●"/>
            </a:pPr>
            <a:r>
              <a:rPr lang="en">
                <a:solidFill>
                  <a:schemeClr val="lt1"/>
                </a:solidFill>
              </a:rPr>
              <a:t>access to </a:t>
            </a:r>
            <a:r>
              <a:rPr b="1" lang="en">
                <a:solidFill>
                  <a:schemeClr val="lt1"/>
                </a:solidFill>
              </a:rPr>
              <a:t>NMC</a:t>
            </a:r>
            <a:r>
              <a:rPr lang="en">
                <a:solidFill>
                  <a:schemeClr val="lt1"/>
                </a:solidFill>
              </a:rPr>
              <a:t> </a:t>
            </a:r>
            <a:r>
              <a:rPr b="1" lang="en">
                <a:solidFill>
                  <a:schemeClr val="lt1"/>
                </a:solidFill>
              </a:rPr>
              <a:t>Bringing Emergence Aid to Mentees (BEAM) </a:t>
            </a:r>
            <a:r>
              <a:rPr lang="en">
                <a:solidFill>
                  <a:schemeClr val="lt1"/>
                </a:solidFill>
              </a:rPr>
              <a:t>grant funds</a:t>
            </a:r>
            <a:endParaRPr>
              <a:solidFill>
                <a:schemeClr val="lt1"/>
              </a:solidFill>
            </a:endParaRPr>
          </a:p>
          <a:p>
            <a:pPr indent="-342900" lvl="0" marL="457200" marR="0" rtl="0" algn="l">
              <a:lnSpc>
                <a:spcPct val="100000"/>
              </a:lnSpc>
              <a:spcBef>
                <a:spcPts val="1000"/>
              </a:spcBef>
              <a:spcAft>
                <a:spcPts val="0"/>
              </a:spcAft>
              <a:buClr>
                <a:schemeClr val="lt1"/>
              </a:buClr>
              <a:buSzPts val="1800"/>
              <a:buChar char="●"/>
            </a:pPr>
            <a:r>
              <a:rPr lang="en">
                <a:solidFill>
                  <a:schemeClr val="lt1"/>
                </a:solidFill>
              </a:rPr>
              <a:t>access to a</a:t>
            </a:r>
            <a:r>
              <a:rPr b="1" lang="en">
                <a:solidFill>
                  <a:schemeClr val="lt1"/>
                </a:solidFill>
              </a:rPr>
              <a:t> network of physicists </a:t>
            </a:r>
            <a:r>
              <a:rPr lang="en">
                <a:solidFill>
                  <a:schemeClr val="lt1"/>
                </a:solidFill>
              </a:rPr>
              <a:t>who can help accelerate your education and career</a:t>
            </a:r>
            <a:endParaRPr>
              <a:solidFill>
                <a:schemeClr val="lt1"/>
              </a:solidFill>
            </a:endParaRPr>
          </a:p>
          <a:p>
            <a:pPr indent="-342900" lvl="0" marL="457200" marR="0" rtl="0" algn="l">
              <a:lnSpc>
                <a:spcPct val="100000"/>
              </a:lnSpc>
              <a:spcBef>
                <a:spcPts val="1000"/>
              </a:spcBef>
              <a:spcAft>
                <a:spcPts val="0"/>
              </a:spcAft>
              <a:buClr>
                <a:schemeClr val="lt1"/>
              </a:buClr>
              <a:buSzPts val="1800"/>
              <a:buChar char="●"/>
            </a:pPr>
            <a:r>
              <a:rPr lang="en">
                <a:solidFill>
                  <a:schemeClr val="lt1"/>
                </a:solidFill>
              </a:rPr>
              <a:t>opportunity to apply for funding to </a:t>
            </a:r>
            <a:r>
              <a:rPr b="1" lang="en">
                <a:solidFill>
                  <a:schemeClr val="lt1"/>
                </a:solidFill>
              </a:rPr>
              <a:t>attend the National Mentoring Community conference</a:t>
            </a:r>
            <a:endParaRPr>
              <a:solidFill>
                <a:schemeClr val="lt1"/>
              </a:solidFill>
            </a:endParaRPr>
          </a:p>
          <a:p>
            <a:pPr indent="-342900" lvl="0" marL="457200" rtl="0" algn="l">
              <a:lnSpc>
                <a:spcPct val="100000"/>
              </a:lnSpc>
              <a:spcBef>
                <a:spcPts val="1000"/>
              </a:spcBef>
              <a:spcAft>
                <a:spcPts val="0"/>
              </a:spcAft>
              <a:buClr>
                <a:schemeClr val="lt1"/>
              </a:buClr>
              <a:buSzPts val="1800"/>
              <a:buChar char="●"/>
            </a:pPr>
            <a:r>
              <a:rPr b="1" lang="en">
                <a:solidFill>
                  <a:schemeClr val="lt1"/>
                </a:solidFill>
              </a:rPr>
              <a:t>connect with other physics students </a:t>
            </a:r>
            <a:r>
              <a:rPr lang="en">
                <a:solidFill>
                  <a:schemeClr val="lt1"/>
                </a:solidFill>
              </a:rPr>
              <a:t>from around the country and </a:t>
            </a:r>
            <a:endParaRPr>
              <a:solidFill>
                <a:schemeClr val="lt1"/>
              </a:solidFill>
            </a:endParaRPr>
          </a:p>
          <a:p>
            <a:pPr indent="0" lvl="0" marL="457200" rtl="0" algn="l">
              <a:lnSpc>
                <a:spcPct val="100000"/>
              </a:lnSpc>
              <a:spcBef>
                <a:spcPts val="0"/>
              </a:spcBef>
              <a:spcAft>
                <a:spcPts val="0"/>
              </a:spcAft>
              <a:buNone/>
            </a:pPr>
            <a:r>
              <a:rPr lang="en">
                <a:solidFill>
                  <a:schemeClr val="lt1"/>
                </a:solidFill>
              </a:rPr>
              <a:t>around the world</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animEffect filter="fade" transition="in">
                                      <p:cBhvr>
                                        <p:cTn dur="1000"/>
                                        <p:tgtEl>
                                          <p:spTgt spid="1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animEffect filter="fade" transition="in">
                                      <p:cBhvr>
                                        <p:cTn dur="1000"/>
                                        <p:tgtEl>
                                          <p:spTgt spid="1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animEffect filter="fade" transition="in">
                                      <p:cBhvr>
                                        <p:cTn dur="1000"/>
                                        <p:tgtEl>
                                          <p:spTgt spid="1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animEffect filter="fade" transition="in">
                                      <p:cBhvr>
                                        <p:cTn dur="1000"/>
                                        <p:tgtEl>
                                          <p:spTgt spid="1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animEffect filter="fade" transition="in">
                                      <p:cBhvr>
                                        <p:cTn dur="1000"/>
                                        <p:tgtEl>
                                          <p:spTgt spid="1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animEffect filter="fade" transition="in">
                                      <p:cBhvr>
                                        <p:cTn dur="1000"/>
                                        <p:tgtEl>
                                          <p:spTgt spid="1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animEffect filter="fade" transition="in">
                                      <p:cBhvr>
                                        <p:cTn dur="1000"/>
                                        <p:tgtEl>
                                          <p:spTgt spid="11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7" st="7"/>
                                            </p:txEl>
                                          </p:spTgt>
                                        </p:tgtEl>
                                        <p:attrNameLst>
                                          <p:attrName>style.visibility</p:attrName>
                                        </p:attrNameLst>
                                      </p:cBhvr>
                                      <p:to>
                                        <p:strVal val="visible"/>
                                      </p:to>
                                    </p:set>
                                    <p:animEffect filter="fade" transition="in">
                                      <p:cBhvr>
                                        <p:cTn dur="1000"/>
                                        <p:tgtEl>
                                          <p:spTgt spid="11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For More Info and to Join the NMC</a:t>
            </a:r>
            <a:endParaRPr b="1"/>
          </a:p>
          <a:p>
            <a:pPr indent="0" lvl="0" marL="0" rtl="0" algn="ctr">
              <a:spcBef>
                <a:spcPts val="0"/>
              </a:spcBef>
              <a:spcAft>
                <a:spcPts val="0"/>
              </a:spcAft>
              <a:buNone/>
            </a:pPr>
            <a:r>
              <a:rPr b="1" lang="en" u="sng">
                <a:solidFill>
                  <a:schemeClr val="hlink"/>
                </a:solidFill>
                <a:hlinkClick r:id="rId3"/>
              </a:rPr>
              <a:t>nmc@aps.org</a:t>
            </a:r>
            <a:endParaRPr b="1"/>
          </a:p>
          <a:p>
            <a:pPr indent="0" lvl="0" marL="0" rtl="0" algn="ctr">
              <a:spcBef>
                <a:spcPts val="0"/>
              </a:spcBef>
              <a:spcAft>
                <a:spcPts val="0"/>
              </a:spcAft>
              <a:buNone/>
            </a:pPr>
            <a:r>
              <a:t/>
            </a:r>
            <a:endParaRPr b="1"/>
          </a:p>
        </p:txBody>
      </p:sp>
      <p:pic>
        <p:nvPicPr>
          <p:cNvPr id="122" name="Google Shape;122;p21"/>
          <p:cNvPicPr preferRelativeResize="0"/>
          <p:nvPr/>
        </p:nvPicPr>
        <p:blipFill>
          <a:blip r:embed="rId4">
            <a:alphaModFix/>
          </a:blip>
          <a:stretch>
            <a:fillRect/>
          </a:stretch>
        </p:blipFill>
        <p:spPr>
          <a:xfrm>
            <a:off x="3155805" y="1661200"/>
            <a:ext cx="2252125" cy="2252125"/>
          </a:xfrm>
          <a:prstGeom prst="rect">
            <a:avLst/>
          </a:prstGeom>
          <a:noFill/>
          <a:ln>
            <a:noFill/>
          </a:ln>
        </p:spPr>
      </p:pic>
      <p:sp>
        <p:nvSpPr>
          <p:cNvPr id="123" name="Google Shape;123;p21"/>
          <p:cNvSpPr/>
          <p:nvPr/>
        </p:nvSpPr>
        <p:spPr>
          <a:xfrm>
            <a:off x="5674175" y="2714375"/>
            <a:ext cx="1292100" cy="789600"/>
          </a:xfrm>
          <a:prstGeom prst="wedgeRectCallout">
            <a:avLst>
              <a:gd fmla="val -64881" name="adj1"/>
              <a:gd fmla="val -24845" name="adj2"/>
            </a:avLst>
          </a:prstGeom>
          <a:solidFill>
            <a:srgbClr val="EEEEEE"/>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Learn more about NMC!</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