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br.org/2016/04/if-theres-only-one-woman-in-your-candidate-pool-theres-statistically-no-chance-shell-be-hire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Online format, 90 minutes</a:t>
            </a:r>
            <a:endParaRPr b="1"/>
          </a:p>
          <a:p>
            <a:pPr indent="0" lvl="0" marL="0" rtl="0" algn="l">
              <a:spcBef>
                <a:spcPts val="0"/>
              </a:spcBef>
              <a:spcAft>
                <a:spcPts val="0"/>
              </a:spcAft>
              <a:buNone/>
            </a:pPr>
            <a:r>
              <a:t/>
            </a:r>
            <a:endParaRPr/>
          </a:p>
        </p:txBody>
      </p:sp>
      <p:sp>
        <p:nvSpPr>
          <p:cNvPr id="171" name="Google Shape;17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d7911fc4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For individuals whose identities have been historically marginalized r</a:t>
            </a:r>
            <a:r>
              <a:rPr lang="en-US"/>
              <a:t>ecruitment activities send important cues about their safety and ability to be successful as potential graduate students.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research on organizational attractiveness and doctoral student choice, researchers have found time and time again that candidates from marginalized backgrounds draw cues about whether an organization is a good fit for them through their interaction with recruiters, organization websites, and interactions during interviews and visits.  The organizational value for diversity is an important signal of the organization's climate and whether it will be a safe to study grow and learn.  </a:t>
            </a:r>
            <a:endParaRPr/>
          </a:p>
        </p:txBody>
      </p:sp>
      <p:sp>
        <p:nvSpPr>
          <p:cNvPr id="272" name="Google Shape;272;gd7911fc42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599f7c0c0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 </a:t>
            </a:r>
            <a:r>
              <a:rPr lang="en-US"/>
              <a:t> In the literature on admission recruitment we have learned that it is critical for graduate programs to think more broadly about the biases present in their admission processes.  While institutions are </a:t>
            </a:r>
            <a:r>
              <a:rPr lang="en-US"/>
              <a:t>beginning</a:t>
            </a:r>
            <a:r>
              <a:rPr lang="en-US"/>
              <a:t> to address biases and discrimination in the evaluation process, it is important to recognize that a systematic approach is necessary to  address biases that may be present in other stages of the admissions cycle.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Routine admission processes such as responses to prospective student email inquiries can serve as a gate-keeping mechanism and possible source of reproducing existing inequalities in graduate education.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Milkman study </a:t>
            </a:r>
            <a:r>
              <a:rPr lang="en-US"/>
              <a:t>included faculty from 89 disciplines and over 250 institutions.  This finding raising significant questions given the critical importance of faculty interaction in the doctoral student choice process.  Discrmination in the doctoral student pathway to the submission of an application can reduce the number of applicants from marginalized backgrounds who are in your admissions pool.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Thornhill study raises another set of questions about departmental fit.  “Fit” with a department’s culture is often an implicit screening device that also “weeds out”</a:t>
            </a:r>
            <a:endParaRPr/>
          </a:p>
          <a:p>
            <a:pPr indent="0" lvl="0" marL="0" rtl="0" algn="l">
              <a:spcBef>
                <a:spcPts val="0"/>
              </a:spcBef>
              <a:spcAft>
                <a:spcPts val="0"/>
              </a:spcAft>
              <a:buNone/>
            </a:pPr>
            <a:r>
              <a:rPr lang="en-US"/>
              <a:t>historically underrepresented students. Program faculty/departments can change their recruitment messages to convey to prospective students that diverse perspectives and</a:t>
            </a:r>
            <a:endParaRPr/>
          </a:p>
          <a:p>
            <a:pPr indent="0" lvl="0" marL="0" rtl="0" algn="l">
              <a:spcBef>
                <a:spcPts val="0"/>
              </a:spcBef>
              <a:spcAft>
                <a:spcPts val="0"/>
              </a:spcAft>
              <a:buNone/>
            </a:pPr>
            <a:r>
              <a:rPr lang="en-US"/>
              <a:t>experiences are welcome.  </a:t>
            </a:r>
            <a:endParaRPr/>
          </a:p>
        </p:txBody>
      </p:sp>
      <p:sp>
        <p:nvSpPr>
          <p:cNvPr id="281" name="Google Shape;281;gd599f7c0c0_0_8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599f7c0c0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Poll or Small group discussion (if in person workshop).  Poll everywhere upvote/down vote</a:t>
            </a:r>
            <a:endParaRPr/>
          </a:p>
        </p:txBody>
      </p:sp>
      <p:sp>
        <p:nvSpPr>
          <p:cNvPr id="293" name="Google Shape;293;gd599f7c0c0_0_10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798b876f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d798b876f8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7af06ca5c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7af06ca5ce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599f7c0c0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The doctoral student recruitment process can be designed to advance racial equity.  Graduate divisions, admission committees, and faculty can embed the following principles in all aspects of their recruitment process to ensure that students from minoritized communities are </a:t>
            </a:r>
            <a:r>
              <a:rPr lang="en-US"/>
              <a:t>successful</a:t>
            </a:r>
            <a:r>
              <a:rPr lang="en-US"/>
              <a:t> in navigating the graduate school enrollment process.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Demystify: How you clarify the hidden curriculum in the doctoral application process for students?  For instance, how is your application designed to ensure students provide the information that is necessary for holistic review.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Welcome:  Students from marginalized communities who are navigating the recruitment process are often trying to assess the climate of your program.  How are you signaling to prospective students that the climate is one that is welcoming and affirming of their </a:t>
            </a:r>
            <a:r>
              <a:rPr lang="en-US"/>
              <a:t>racial or gender identities.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Representing: How are students/faculty from minortized represented in your recruitment materials, campus visit program, or admission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Partnership: One of the critical components of equity-mindedness is institutional responsibility, how are you/your </a:t>
            </a:r>
            <a:r>
              <a:rPr lang="en-US"/>
              <a:t>department</a:t>
            </a:r>
            <a:r>
              <a:rPr lang="en-US"/>
              <a:t> taking responsibility for </a:t>
            </a:r>
            <a:r>
              <a:rPr lang="en-US"/>
              <a:t>establishing</a:t>
            </a:r>
            <a:r>
              <a:rPr lang="en-US"/>
              <a:t> relationships with institutions or organizations that serve racially minoritized groups (eg, MSI’s, PUI’s).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Deconstruct: Most importantly how you are deconstructing traditional notions of who is a “scientist”?  and who is </a:t>
            </a:r>
            <a:r>
              <a:rPr lang="en-US"/>
              <a:t>successful</a:t>
            </a:r>
            <a:r>
              <a:rPr lang="en-US"/>
              <a:t> in your application process? or your program?  For instance when you </a:t>
            </a:r>
            <a:r>
              <a:rPr lang="en-US"/>
              <a:t>describe alumni of your program is this a diverse group that is reflective of the cohorts you wish to build? or the future you envision for your discipline?</a:t>
            </a:r>
            <a:endParaRPr/>
          </a:p>
        </p:txBody>
      </p:sp>
      <p:sp>
        <p:nvSpPr>
          <p:cNvPr id="322" name="Google Shape;322;gd599f7c0c0_0_2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599f7c0c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As we seek to develop more equity-minded recruitment processes, we would like to take a moment to highlight some actions that programs can take to ensure that all students have the tools necessary to successfully navigate the application process.  </a:t>
            </a:r>
            <a:r>
              <a:rPr lang="en-US"/>
              <a:t>The</a:t>
            </a:r>
            <a:r>
              <a:rPr lang="en-US"/>
              <a:t> following image highlights how the Department of African American Studies at Northwestern University </a:t>
            </a:r>
            <a:r>
              <a:rPr lang="en-US"/>
              <a:t>demystified</a:t>
            </a:r>
            <a:r>
              <a:rPr lang="en-US"/>
              <a:t> the application process.  The program made information that is typically insider knowledge publicly available via the program website.  Given the impact of </a:t>
            </a:r>
            <a:r>
              <a:rPr lang="en-US"/>
              <a:t>differential</a:t>
            </a:r>
            <a:r>
              <a:rPr lang="en-US"/>
              <a:t> access to information in the perpetuation of inequality in selection processes making information transparent and accessible to prospective applicants is critically important for advancing equity.</a:t>
            </a:r>
            <a:endParaRPr/>
          </a:p>
        </p:txBody>
      </p:sp>
      <p:sp>
        <p:nvSpPr>
          <p:cNvPr id="346" name="Google Shape;346;gd599f7c0c0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599f7c0c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a:t>
            </a:r>
            <a:r>
              <a:rPr lang="en-US"/>
              <a:t>This image highlights what faculty members can do outside of program pages to ensure a more equitable admissions process.  As you can here Dr. Schwarz has information for prospective students featured prominently on his faculty page on the university website.  The prospective student page provides information about the research conducted by graduate students in his laboratory, how prospective applicants can communicate with Dr. Schwarz, and information about students that have been successful in the enrolling in his program.</a:t>
            </a:r>
            <a:endParaRPr/>
          </a:p>
          <a:p>
            <a:pPr indent="0" lvl="0" marL="0" rtl="0" algn="l">
              <a:spcBef>
                <a:spcPts val="0"/>
              </a:spcBef>
              <a:spcAft>
                <a:spcPts val="0"/>
              </a:spcAft>
              <a:buNone/>
            </a:pPr>
            <a:r>
              <a:t/>
            </a:r>
            <a:endParaRPr/>
          </a:p>
        </p:txBody>
      </p:sp>
      <p:sp>
        <p:nvSpPr>
          <p:cNvPr id="355" name="Google Shape;355;gd599f7c0c0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d599f7c0c0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Application prompts, institutional websites, are all examples of ways that programs sent signals to prospective students that their campus was welcoming for students from minoritized student groups.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following excerpt was taken from Slay et al, 2019 and illustrates the importance of designing a recruitment process that is welcoming and representative of the diverse interests of prospective applicants.  Here a </a:t>
            </a:r>
            <a:r>
              <a:rPr lang="en-US"/>
              <a:t>doctoral</a:t>
            </a:r>
            <a:r>
              <a:rPr lang="en-US"/>
              <a:t> student is sharing information about how they learned about the climate in their department.  As you can see the prospective student, gleaned information about the climate from the application prompts and a designated diversity website.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From the empirical research on student choice, faculty hiring, and organizational behavior one thing is pretty consistent. How we frame opportunities will influence whether applicants from minoritized backgrounds will submit applications.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a recent empirical study (Starck, Sinclair, &amp; Shelton, 2021) that studied the content of university diversity statements, researchers found that Black applicants had preferences for universities who statements made strong commitments to racial justice.  This study is aligned with previous research that students from minoritized backgrounds look to university webpages/interactions during the recruitment process to determine whether a department/institution is welcoming.  This signals that it is critically important to review your department/graduate division websites with attention to how you communicate that students from minortized communities will be welcomed and supported in your community.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4" name="Google Shape;364;gd599f7c0c0_0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14b531f4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d14b531f47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599f7c0c0_0_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Main Point: </a:t>
            </a:r>
            <a:r>
              <a:rPr lang="en-US">
                <a:solidFill>
                  <a:schemeClr val="dk1"/>
                </a:solidFill>
              </a:rPr>
              <a:t>Our hope today is that you leave with an understanding of how equity-minded recruitment practices will enhance your ability to achieve your admission goals.  We will provide time for you to think about tangible steps you can take when your return to your campus/office.</a:t>
            </a:r>
            <a:endParaRPr/>
          </a:p>
        </p:txBody>
      </p:sp>
      <p:sp>
        <p:nvSpPr>
          <p:cNvPr id="185" name="Google Shape;185;gd599f7c0c0_0_8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Website Scan is designed to provide you an opportunity to explore the ways prospective students, and particularly students from minortized racial/ethnic backgrounds, may view the language and admissions processes outlined by your academic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hope is that you will walk away from this </a:t>
            </a:r>
            <a:r>
              <a:rPr lang="en-US"/>
              <a:t>exercise</a:t>
            </a:r>
            <a:r>
              <a:rPr lang="en-US"/>
              <a:t> with an opportunity to practice reading your program/division website from a student’s perspective and also that you have the opportunity to identify ways that you may wish to revise content on your website from an equity minded perspective. </a:t>
            </a:r>
            <a:endParaRPr/>
          </a:p>
        </p:txBody>
      </p:sp>
      <p:sp>
        <p:nvSpPr>
          <p:cNvPr id="386" name="Google Shape;3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df347cdf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Bait &amp; Switch</a:t>
            </a:r>
            <a:endParaRPr/>
          </a:p>
        </p:txBody>
      </p:sp>
      <p:sp>
        <p:nvSpPr>
          <p:cNvPr id="396" name="Google Shape;396;gdf347cdf7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d14b531f4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A comprehensive recruitment plan that involves faculty and the graduate school can make all the difference in </a:t>
            </a:r>
            <a:r>
              <a:rPr lang="en-US"/>
              <a:t>determining</a:t>
            </a:r>
            <a:r>
              <a:rPr lang="en-US"/>
              <a:t> whether your program has an applicant pool or puddle.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Case studies of graduate programs and faculty hiring processes have demonstrated the impact that a </a:t>
            </a:r>
            <a:r>
              <a:rPr lang="en-US"/>
              <a:t>group</a:t>
            </a:r>
            <a:r>
              <a:rPr lang="en-US"/>
              <a:t> of faculty can have in shaping a diverse applicant pool. Since the role of faculty in this process is not clearly defined there is a lot of opportunity for programs to think creatively about </a:t>
            </a:r>
            <a:r>
              <a:rPr lang="en-US"/>
              <a:t>how they might expand their applicant pool.</a:t>
            </a:r>
            <a:endParaRPr/>
          </a:p>
        </p:txBody>
      </p:sp>
      <p:sp>
        <p:nvSpPr>
          <p:cNvPr id="404" name="Google Shape;404;gd14b531f47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d14b531f47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Closed information networks are often a key factor in social closure.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Closed information networks can add to the cumulative disadvantages experienced by students from minoritized groups. Burris in a study of prestige </a:t>
            </a:r>
            <a:r>
              <a:rPr lang="en-US"/>
              <a:t>hierarchies in Sociology found that graduates of the top 20 departments took 70% of the total faculty positions in 94 departments. As one can imagine prestige hierarchies find their way into graduate admission processes as well. In order to prevent prestige hierarchies we must broaden information networks so that students from institutions that serve large concentrations of Black, Latinx, Pacific Islander, of Indigenous students. Through strategic partnerships we can insure that access to the information that is critical to success is not only available to students who come from highly selective colleges and universities.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
        <p:nvSpPr>
          <p:cNvPr id="418" name="Google Shape;418;gd14b531f47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d14b531f47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The leaky pipeline metaphor can often lead us to believe that achieving racial equity is insurmountable.  The challenge with the leaky pipeline metaphor is that pipelines are rigid and assume that there is a linear path to completion.  If we think about pathways rather than pipelines we begin to realize that if we expand our ideas of where high quality students come from and broaden our ideas of the experiences that they have had, we will quickly come to realize that we can generate applicant pools that help us craft the cohorts we want.</a:t>
            </a:r>
            <a:endParaRPr/>
          </a:p>
          <a:p>
            <a:pPr indent="0" lvl="0" marL="0" rtl="0" algn="l">
              <a:spcBef>
                <a:spcPts val="0"/>
              </a:spcBef>
              <a:spcAft>
                <a:spcPts val="0"/>
              </a:spcAft>
              <a:buNone/>
            </a:pPr>
            <a:r>
              <a:rPr lang="en-US"/>
              <a:t>   </a:t>
            </a:r>
            <a:endParaRPr/>
          </a:p>
        </p:txBody>
      </p:sp>
      <p:sp>
        <p:nvSpPr>
          <p:cNvPr id="432" name="Google Shape;432;gd14b531f47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d798b876f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d798b876f8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d798b876f8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d798b876f8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d599f7c0c0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d599f7c0c0_0_9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d599f7c0c0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 </a:t>
            </a:r>
            <a:r>
              <a:rPr lang="en-US"/>
              <a:t>The following list are sample activities that you may </a:t>
            </a:r>
            <a:r>
              <a:rPr lang="en-US"/>
              <a:t>wish</a:t>
            </a:r>
            <a:r>
              <a:rPr lang="en-US"/>
              <a:t> to consider when developing your recruitment plan.  As you develop your recruitment plan we encourage you to approach this task with prospective students in mind. Given what is known about what is important for students during the predisposition, search, and choice stages what steps might you take to advance racial equity while using the elements of equity-minded recruitment practice that were introduced to you during this session.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you develop your recruitment plan we wanted to take a moment and share some ideas with you about simple steps you can take to create a more equity-minded recruitment process that is aligned with your departmental goals to advance racial equity.  In developing your ideas you may want to consider how you might approach recruitment from a systems point of view. Some questions you might wish to consider. How might you collaborate with your colleagues in the graduate division or your geographic area?  How can you develop the interest of undergraduate students in your courses who might not have considered graduate study?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5" name="Google Shape;475;gd599f7c0c0_0_6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d599f7c0c0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d599f7c0c0_0_1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d6a69688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Advancing racial equity in graduate education will require a comprehensive approach.  One that challenges us to think about recruitment, admission, and retention as interlocking rings.  In case studies of graduate student enrollment, we find that recruitment practices are a critical component in increasing representation and ultimately the culture of academic departments.  </a:t>
            </a:r>
            <a:r>
              <a:rPr lang="en-US"/>
              <a:t>Today we will engage in a discussion of graduate student recruitment practices in hopes that we can begin to align our recruitment activities with the goals of our admissions process.</a:t>
            </a:r>
            <a:endParaRPr/>
          </a:p>
        </p:txBody>
      </p:sp>
      <p:sp>
        <p:nvSpPr>
          <p:cNvPr id="194" name="Google Shape;194;gd6a69688f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d14b531f4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Negative student experiences during the campus visit experience can alter student perspectives of the climate of your program and discipline.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following excerpt was taken from Ramirez study on the graduate school choice process for Latinx students. This student would go on to share that she felt that her experience spoke to climate of the department and discipline more broadly. She ultimately decided to pursue graduate studies at a different university in a different discipline.  As we design campus visit experiences, we must remember that our actions send strong signals to prospective students especially those who are from marginalized communities.  Our behaviors can affirm existing perceptions of our disciplines and our openness to students from minoritized backgrounds.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6" name="Google Shape;506;gd14b531f47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d6a69688f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We can take what we learn from successful faculty hiring practices into the recruitment process for graduate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Julie’s book Equity in Science Julie shares a story about a chemistry department that </a:t>
            </a:r>
            <a:r>
              <a:rPr lang="en-US"/>
              <a:t>attracted</a:t>
            </a:r>
            <a:r>
              <a:rPr lang="en-US"/>
              <a:t> a </a:t>
            </a:r>
            <a:r>
              <a:rPr lang="en-US"/>
              <a:t>critical</a:t>
            </a:r>
            <a:r>
              <a:rPr lang="en-US"/>
              <a:t> mass of women. When asked to describe what they did to recruit women grad</a:t>
            </a:r>
            <a:r>
              <a:rPr lang="en-US"/>
              <a:t>uate students many of the faculty in the Chemistry department at High Tower University discussed what they described as a carefully designed campus visit weekend.   In this case faculty saw the impact of visit days on their faculty recruitment efforts and focused on revising their prospective student visit to account for what they learned.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7" name="Google Shape;517;gd6a69688f7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d798b876f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d798b876f8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d4b9d764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d4b9d7649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d798b876f8_0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d798b876f8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d798b876f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d798b876f8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d14b531f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d14b531f4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d14b531f4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d14b531f47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d4b9d7649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As we close, I want to take a moment and summarize the inclusive practices that we have discussed and you have offered as </a:t>
            </a:r>
            <a:r>
              <a:rPr lang="en-US"/>
              <a:t>examples</a:t>
            </a:r>
            <a:r>
              <a:rPr lang="en-US"/>
              <a:t> of inclusive recruitment practices in the past 90 minutes. From the research on departments that have been successful in advancing racial equity, we know that redesigning our everyday practices can go a long way in sending signals that departments, programs, and graduate divisions are committed to the success of individuals who are from marginalized groups. As you continue to engage in conversations after you leave here today we would </a:t>
            </a:r>
            <a:r>
              <a:rPr lang="en-US"/>
              <a:t>love to hear about your experiences so that we can share insights with departments and divisions engaged in similar change efforts.</a:t>
            </a:r>
            <a:endParaRPr/>
          </a:p>
        </p:txBody>
      </p:sp>
      <p:sp>
        <p:nvSpPr>
          <p:cNvPr id="610" name="Google Shape;610;gd4b9d76496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599f7c0c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Main Point:</a:t>
            </a:r>
            <a:r>
              <a:rPr lang="en-US">
                <a:solidFill>
                  <a:schemeClr val="dk1"/>
                </a:solidFill>
              </a:rPr>
              <a:t> The energy that faculty, departments, and graduate divisions put into recruiting students matters.  A coordinated recruitment plan that is focused on equity is an important step in advancing racial equity.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Research in sociology, education, and organizational behavior describe how racial inequality in recruitment and selection processes are often maintained through interactions that individuals have with organizations.  In graduate admissions processes there is a tendency to focus on the admissions process as the driver for advancing equity. It is critically important for faculty interested in increasing the compositional diversity of their fields to remember that advancing equity requires a comprehensive approach to the recruitment, selection, and retention of graduate students from marginalized backgrounds.</a:t>
            </a:r>
            <a:endParaRPr>
              <a:solidFill>
                <a:schemeClr val="dk1"/>
              </a:solidFill>
            </a:endParaRPr>
          </a:p>
          <a:p>
            <a:pPr indent="0" lvl="0" marL="0" rtl="0" algn="l">
              <a:spcBef>
                <a:spcPts val="0"/>
              </a:spcBef>
              <a:spcAft>
                <a:spcPts val="0"/>
              </a:spcAft>
              <a:buNone/>
            </a:pPr>
            <a:r>
              <a:t/>
            </a:r>
            <a:endParaRPr/>
          </a:p>
        </p:txBody>
      </p:sp>
      <p:sp>
        <p:nvSpPr>
          <p:cNvPr id="202" name="Google Shape;202;gd599f7c0c0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599f7c0c0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Poll or Small group discussion (if in person workshop)</a:t>
            </a:r>
            <a:r>
              <a:rPr lang="en-US"/>
              <a:t>.  Poll everywhere free response</a:t>
            </a:r>
            <a:endParaRPr/>
          </a:p>
        </p:txBody>
      </p:sp>
      <p:sp>
        <p:nvSpPr>
          <p:cNvPr id="211" name="Google Shape;211;gd599f7c0c0_0_1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7af06ca5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7af06ca5c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599f7c0c0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Main point:</a:t>
            </a:r>
            <a:r>
              <a:rPr lang="en-US">
                <a:solidFill>
                  <a:schemeClr val="dk1"/>
                </a:solidFill>
              </a:rPr>
              <a:t> The diversity of the applicant pool you create matters. A diverse applicant pool can enhance your ability to facilitate an equity oriented holistic review process.</a:t>
            </a:r>
            <a:br>
              <a:rPr lang="en-US">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What we know about research from hiring and selection about the impact of diverse applicant pools on hiring decisions is that as more candidates from marginalized communities enter the pool, the actual “evaluations of their candidacy” change. A diverse pool challenges status quo perceptions about candidates from marginalized communities (ie. women, Black, Latinx students) and when paired with an equity-minded holistic review process can result in more candidates from underrepresented communities being admitted and enrolling in your program.  Today we will spend time thinking about “what happens before” and assist you in performing an equity audit and developing a equity-minded recruitment plan.</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rgbClr val="1155CC"/>
                </a:solidFill>
                <a:hlinkClick r:id="rId2">
                  <a:extLst>
                    <a:ext uri="{A12FA001-AC4F-418D-AE19-62706E023703}">
                      <ahyp:hlinkClr val="tx"/>
                    </a:ext>
                  </a:extLst>
                </a:hlinkClick>
              </a:rPr>
              <a:t>https://hbr.org/2016/04/if-theres-only-one-woman-in-your-candidate-pool-theres-statistically-no-chance-shell-be-hired</a:t>
            </a:r>
            <a:endParaRPr>
              <a:solidFill>
                <a:schemeClr val="dk1"/>
              </a:solidFill>
            </a:endParaRPr>
          </a:p>
          <a:p>
            <a:pPr indent="0" lvl="0" marL="0" rtl="0" algn="l">
              <a:spcBef>
                <a:spcPts val="0"/>
              </a:spcBef>
              <a:spcAft>
                <a:spcPts val="0"/>
              </a:spcAft>
              <a:buNone/>
            </a:pPr>
            <a:r>
              <a:t/>
            </a:r>
            <a:endParaRPr b="1"/>
          </a:p>
        </p:txBody>
      </p:sp>
      <p:sp>
        <p:nvSpPr>
          <p:cNvPr id="230" name="Google Shape;230;gd599f7c0c0_0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Main Point</a:t>
            </a:r>
            <a:r>
              <a:rPr lang="en-US"/>
              <a:t>: Scholars have described the doctoral student choice process as a three stage process where students activities are focused on answering three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During the predis</a:t>
            </a:r>
            <a:r>
              <a:rPr lang="en-US"/>
              <a:t>position stage students develop aspirations and decide to pursue a doctoral degree. In this stage programs and faculty can actively diversify the applicant pool through recruitment activities that help students recognize that </a:t>
            </a:r>
            <a:r>
              <a:rPr lang="en-US"/>
              <a:t>graduate school is a possibility. In this stage, programs and faculty can develop materials that are targeted for students at HBCU’s and MSI’s (such as open houses, class and lab shadowing, etc.). Faculty and staff at institutions with high concentrations of URM’s can also actively reach out to students that are successful in their courses and have conversations with them about pursuing graduate studies.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search phase, students seek out information about specific programs. As noted earlier in this stage students from minoritized communities in higher education will make assessments about campus climate to determine whether a program/department is a good fit for them and their research interests.  In this stage students might make outreach to programs and departments and how faculty and program staff respond can make a difference for how students perceive the climate of your program.  In this stage prospective students often also attempt to make connections with current students (especially those who share social identities to assess the climate and advising styles of faculty).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choice stage students will make their final selection amongst their options.  During this stage students will attend campus visits and increase their interactions with faculty to determine if the program is a good fit.  As you can imagine during the choice stage students are often making decisions among what might be very similar programs.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hope today is that we you might come to think about specific actions you can take at each stage of the </a:t>
            </a:r>
            <a:endParaRPr/>
          </a:p>
        </p:txBody>
      </p:sp>
      <p:sp>
        <p:nvSpPr>
          <p:cNvPr id="238" name="Google Shape;2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d599f7c0c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Main Point:</a:t>
            </a:r>
            <a:r>
              <a:rPr lang="en-US">
                <a:solidFill>
                  <a:schemeClr val="dk1"/>
                </a:solidFill>
              </a:rPr>
              <a:t> Research studies have demonstrated that there is a disconnect between what students and faculty perceive as the primary factors influencing doctoral student choice.  With faculty often determining that financial considerations are most important and that students are primarily making decisions focused on nonfinancial factors. However, in the research that has been done assessing what students considered most important often found that </a:t>
            </a:r>
            <a:r>
              <a:rPr lang="en-US">
                <a:solidFill>
                  <a:schemeClr val="dk1"/>
                </a:solidFill>
              </a:rPr>
              <a:t>non-financial</a:t>
            </a:r>
            <a:r>
              <a:rPr lang="en-US">
                <a:solidFill>
                  <a:schemeClr val="dk1"/>
                </a:solidFill>
              </a:rPr>
              <a:t> factors were most often </a:t>
            </a:r>
            <a:r>
              <a:rPr lang="en-US">
                <a:solidFill>
                  <a:schemeClr val="dk1"/>
                </a:solidFill>
              </a:rPr>
              <a:t>influencing</a:t>
            </a:r>
            <a:r>
              <a:rPr lang="en-US">
                <a:solidFill>
                  <a:schemeClr val="dk1"/>
                </a:solidFill>
              </a:rPr>
              <a:t> student choice. </a:t>
            </a:r>
            <a:r>
              <a:rPr lang="en-US">
                <a:solidFill>
                  <a:schemeClr val="dk1"/>
                </a:solidFill>
              </a:rPr>
              <a:t>The</a:t>
            </a:r>
            <a:r>
              <a:rPr lang="en-US">
                <a:solidFill>
                  <a:schemeClr val="dk1"/>
                </a:solidFill>
              </a:rPr>
              <a:t> most important non-financial factors from individuals who are marginalized in STEM were often climate of the program and interactions had with faculty during the recruitment process.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Many faculty are unaware of the critical role that they play in affecting doctoral student choice processes.  Since faculty apprenticeship is the dominant norm in graduate preparation programs the interactions between faculty and students send important signals to prospective students about whether a particular graduate program will be a good fit for them.  For students from marginalized groups these interactions take on new meaning because students may be using these interactions to determine whether the program will be safe and affirm their identities and research interests.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Given the critical importance of non-financial factors in the doctoral student choice process it is important for faculty and program administrators to pay attention to whether their practices regarding communication and information sharing may be undermining </a:t>
            </a:r>
            <a:r>
              <a:rPr lang="en-US">
                <a:solidFill>
                  <a:schemeClr val="dk1"/>
                </a:solidFill>
              </a:rPr>
              <a:t>their goals for advancing racial equity in their doctoral programs.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Incidentally, what we know from studies that are focused on student’s salient identities is that the student choice process is highly individualized.  A student’s salient identity (race, gender, marital status, etc) will influence how students will navigate this process.  It is critically important as we think about student recruitment practices that we take into account the varying needs that students will be bringing to this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263" name="Google Shape;263;gd599f7c0c0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images with text">
  <p:cSld name="multipleimages with text">
    <p:spTree>
      <p:nvGrpSpPr>
        <p:cNvPr id="80"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b="0" l="0" r="0" t="0"/>
          <a:stretch/>
        </p:blipFill>
        <p:spPr>
          <a:xfrm>
            <a:off x="576072" y="793812"/>
            <a:ext cx="1443401" cy="893534"/>
          </a:xfrm>
          <a:prstGeom prst="rect">
            <a:avLst/>
          </a:prstGeom>
          <a:noFill/>
          <a:ln>
            <a:noFill/>
          </a:ln>
        </p:spPr>
      </p:pic>
      <p:sp>
        <p:nvSpPr>
          <p:cNvPr id="82" name="Google Shape;82;p13"/>
          <p:cNvSpPr/>
          <p:nvPr/>
        </p:nvSpPr>
        <p:spPr>
          <a:xfrm>
            <a:off x="434340" y="417530"/>
            <a:ext cx="1646100" cy="1646100"/>
          </a:xfrm>
          <a:prstGeom prst="ellipse">
            <a:avLst/>
          </a:prstGeom>
          <a:noFill/>
          <a:ln cap="flat" cmpd="thickThin" w="76200">
            <a:solidFill>
              <a:srgbClr val="7F7F7F"/>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83" name="Google Shape;83;p13"/>
          <p:cNvSpPr txBox="1"/>
          <p:nvPr>
            <p:ph idx="12" type="sldNum"/>
          </p:nvPr>
        </p:nvSpPr>
        <p:spPr>
          <a:xfrm>
            <a:off x="12915899" y="9534525"/>
            <a:ext cx="4827600" cy="547800"/>
          </a:xfrm>
          <a:prstGeom prst="rect">
            <a:avLst/>
          </a:prstGeom>
          <a:noFill/>
          <a:ln>
            <a:noFill/>
          </a:ln>
        </p:spPr>
        <p:txBody>
          <a:bodyPr anchorCtr="0" anchor="t" bIns="68550" lIns="137150" spcFirstLastPara="1" rIns="137150" wrap="square" tIns="6855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84" name="Google Shape;84;p13"/>
          <p:cNvCxnSpPr/>
          <p:nvPr/>
        </p:nvCxnSpPr>
        <p:spPr>
          <a:xfrm flipH="1" rot="10800000">
            <a:off x="2131604" y="1413510"/>
            <a:ext cx="15636000" cy="2100"/>
          </a:xfrm>
          <a:prstGeom prst="straightConnector1">
            <a:avLst/>
          </a:prstGeom>
          <a:noFill/>
          <a:ln cap="rnd" cmpd="thinThick" w="66675">
            <a:solidFill>
              <a:srgbClr val="7F7F7F"/>
            </a:solidFill>
            <a:prstDash val="solid"/>
            <a:miter lim="800000"/>
            <a:headEnd len="sm" w="sm" type="none"/>
            <a:tailEnd len="sm" w="sm" type="none"/>
          </a:ln>
        </p:spPr>
      </p:cxnSp>
      <p:sp>
        <p:nvSpPr>
          <p:cNvPr id="85" name="Google Shape;85;p13"/>
          <p:cNvSpPr txBox="1"/>
          <p:nvPr>
            <p:ph idx="1" type="body"/>
          </p:nvPr>
        </p:nvSpPr>
        <p:spPr>
          <a:xfrm>
            <a:off x="959745" y="2408682"/>
            <a:ext cx="6078600" cy="6833700"/>
          </a:xfrm>
          <a:prstGeom prst="rect">
            <a:avLst/>
          </a:prstGeom>
          <a:noFill/>
          <a:ln>
            <a:noFill/>
          </a:ln>
        </p:spPr>
        <p:txBody>
          <a:bodyPr anchorCtr="0" anchor="ctr"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3000"/>
              <a:buNone/>
              <a:defRPr sz="3000">
                <a:solidFill>
                  <a:schemeClr val="dk1"/>
                </a:solidFill>
              </a:defRPr>
            </a:lvl1pPr>
            <a:lvl2pPr indent="-228600" lvl="1" marL="914400" rtl="0" algn="ctr">
              <a:lnSpc>
                <a:spcPct val="90000"/>
              </a:lnSpc>
              <a:spcBef>
                <a:spcPts val="800"/>
              </a:spcBef>
              <a:spcAft>
                <a:spcPts val="0"/>
              </a:spcAft>
              <a:buClr>
                <a:schemeClr val="dk1"/>
              </a:buClr>
              <a:buSzPts val="3600"/>
              <a:buNone/>
              <a:defRPr/>
            </a:lvl2pPr>
            <a:lvl3pPr indent="-228600" lvl="2" marL="1371600" rtl="0" algn="ctr">
              <a:lnSpc>
                <a:spcPct val="90000"/>
              </a:lnSpc>
              <a:spcBef>
                <a:spcPts val="800"/>
              </a:spcBef>
              <a:spcAft>
                <a:spcPts val="0"/>
              </a:spcAft>
              <a:buClr>
                <a:schemeClr val="dk1"/>
              </a:buClr>
              <a:buSzPts val="3000"/>
              <a:buNone/>
              <a:defRPr/>
            </a:lvl3pPr>
            <a:lvl4pPr indent="-228600" lvl="3" marL="1828800" rtl="0" algn="ctr">
              <a:lnSpc>
                <a:spcPct val="90000"/>
              </a:lnSpc>
              <a:spcBef>
                <a:spcPts val="800"/>
              </a:spcBef>
              <a:spcAft>
                <a:spcPts val="0"/>
              </a:spcAft>
              <a:buClr>
                <a:schemeClr val="dk1"/>
              </a:buClr>
              <a:buSzPts val="2700"/>
              <a:buNone/>
              <a:defRPr/>
            </a:lvl4pPr>
            <a:lvl5pPr indent="-228600" lvl="4" marL="2286000" rtl="0" algn="ctr">
              <a:lnSpc>
                <a:spcPct val="90000"/>
              </a:lnSpc>
              <a:spcBef>
                <a:spcPts val="800"/>
              </a:spcBef>
              <a:spcAft>
                <a:spcPts val="0"/>
              </a:spcAft>
              <a:buClr>
                <a:schemeClr val="dk1"/>
              </a:buClr>
              <a:buSzPts val="2700"/>
              <a:buNone/>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86" name="Google Shape;86;p13"/>
          <p:cNvSpPr txBox="1"/>
          <p:nvPr>
            <p:ph idx="2" type="body"/>
          </p:nvPr>
        </p:nvSpPr>
        <p:spPr>
          <a:xfrm>
            <a:off x="2168099" y="438017"/>
            <a:ext cx="15575400" cy="875700"/>
          </a:xfrm>
          <a:prstGeom prst="rect">
            <a:avLst/>
          </a:prstGeom>
          <a:noFill/>
          <a:ln>
            <a:noFill/>
          </a:ln>
        </p:spPr>
        <p:txBody>
          <a:bodyPr anchorCtr="0" anchor="t" bIns="68550" lIns="0" spcFirstLastPara="1" rIns="137150" wrap="square" tIns="68550">
            <a:normAutofit/>
          </a:bodyPr>
          <a:lstStyle>
            <a:lvl1pPr indent="-228600" lvl="0" marL="457200" rtl="0" algn="l">
              <a:lnSpc>
                <a:spcPct val="90000"/>
              </a:lnSpc>
              <a:spcBef>
                <a:spcPts val="1500"/>
              </a:spcBef>
              <a:spcAft>
                <a:spcPts val="0"/>
              </a:spcAft>
              <a:buClr>
                <a:schemeClr val="dk1"/>
              </a:buClr>
              <a:buSzPts val="4200"/>
              <a:buFont typeface="Gill Sans"/>
              <a:buNone/>
              <a:defRPr sz="4200">
                <a:latin typeface="Gill Sans"/>
                <a:ea typeface="Gill Sans"/>
                <a:cs typeface="Gill Sans"/>
                <a:sym typeface="Gill Sans"/>
              </a:defRPr>
            </a:lvl1pPr>
            <a:lvl2pPr indent="-228600" lvl="1" marL="9144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2pPr>
            <a:lvl3pPr indent="-228600" lvl="2" marL="13716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3pPr>
            <a:lvl4pPr indent="-228600" lvl="3" marL="18288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4pPr>
            <a:lvl5pPr indent="-228600" lvl="4" marL="22860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 name="Shape 97"/>
        <p:cNvGrpSpPr/>
        <p:nvPr/>
      </p:nvGrpSpPr>
      <p:grpSpPr>
        <a:xfrm>
          <a:off x="0" y="0"/>
          <a:ext cx="0" cy="0"/>
          <a:chOff x="0" y="0"/>
          <a:chExt cx="0" cy="0"/>
        </a:xfrm>
      </p:grpSpPr>
      <p:sp>
        <p:nvSpPr>
          <p:cNvPr id="98" name="Google Shape;98;p1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00" name="Google Shape;100;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3" name="Shape 103"/>
        <p:cNvGrpSpPr/>
        <p:nvPr/>
      </p:nvGrpSpPr>
      <p:grpSpPr>
        <a:xfrm>
          <a:off x="0" y="0"/>
          <a:ext cx="0" cy="0"/>
          <a:chOff x="0" y="0"/>
          <a:chExt cx="0" cy="0"/>
        </a:xfrm>
      </p:grpSpPr>
      <p:sp>
        <p:nvSpPr>
          <p:cNvPr id="104" name="Google Shape;10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1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06" name="Google Shape;106;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8" name="Google Shape;108;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9" name="Shape 109"/>
        <p:cNvGrpSpPr/>
        <p:nvPr/>
      </p:nvGrpSpPr>
      <p:grpSpPr>
        <a:xfrm>
          <a:off x="0" y="0"/>
          <a:ext cx="0" cy="0"/>
          <a:chOff x="0" y="0"/>
          <a:chExt cx="0" cy="0"/>
        </a:xfrm>
      </p:grpSpPr>
      <p:sp>
        <p:nvSpPr>
          <p:cNvPr id="110" name="Google Shape;110;p1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1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8" name="Google Shape;118;p19"/>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9" name="Google Shape;119;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0" name="Google Shape;120;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2" name="Shape 122"/>
        <p:cNvGrpSpPr/>
        <p:nvPr/>
      </p:nvGrpSpPr>
      <p:grpSpPr>
        <a:xfrm>
          <a:off x="0" y="0"/>
          <a:ext cx="0" cy="0"/>
          <a:chOff x="0" y="0"/>
          <a:chExt cx="0" cy="0"/>
        </a:xfrm>
      </p:grpSpPr>
      <p:sp>
        <p:nvSpPr>
          <p:cNvPr id="123" name="Google Shape;123;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2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5" name="Google Shape;125;p2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6" name="Google Shape;126;p2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7" name="Google Shape;127;p2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8" name="Google Shape;128;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9" name="Google Shape;139;p2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3" name="Shape 143"/>
        <p:cNvGrpSpPr/>
        <p:nvPr/>
      </p:nvGrpSpPr>
      <p:grpSpPr>
        <a:xfrm>
          <a:off x="0" y="0"/>
          <a:ext cx="0" cy="0"/>
          <a:chOff x="0" y="0"/>
          <a:chExt cx="0" cy="0"/>
        </a:xfrm>
      </p:grpSpPr>
      <p:sp>
        <p:nvSpPr>
          <p:cNvPr id="144" name="Google Shape;144;p23"/>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6" name="Google Shape;146;p23"/>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7" name="Google Shape;147;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9" name="Google Shape;149;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0" name="Shape 150"/>
        <p:cNvGrpSpPr/>
        <p:nvPr/>
      </p:nvGrpSpPr>
      <p:grpSpPr>
        <a:xfrm>
          <a:off x="0" y="0"/>
          <a:ext cx="0" cy="0"/>
          <a:chOff x="0" y="0"/>
          <a:chExt cx="0" cy="0"/>
        </a:xfrm>
      </p:grpSpPr>
      <p:sp>
        <p:nvSpPr>
          <p:cNvPr id="151" name="Google Shape;15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24"/>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3" name="Google Shape;153;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6" name="Shape 156"/>
        <p:cNvGrpSpPr/>
        <p:nvPr/>
      </p:nvGrpSpPr>
      <p:grpSpPr>
        <a:xfrm>
          <a:off x="0" y="0"/>
          <a:ext cx="0" cy="0"/>
          <a:chOff x="0" y="0"/>
          <a:chExt cx="0" cy="0"/>
        </a:xfrm>
      </p:grpSpPr>
      <p:sp>
        <p:nvSpPr>
          <p:cNvPr id="157" name="Google Shape;157;p25"/>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25"/>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9" name="Google Shape;159;p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images with text">
  <p:cSld name="multipleimages with text">
    <p:spTree>
      <p:nvGrpSpPr>
        <p:cNvPr id="162" name="Shape 162"/>
        <p:cNvGrpSpPr/>
        <p:nvPr/>
      </p:nvGrpSpPr>
      <p:grpSpPr>
        <a:xfrm>
          <a:off x="0" y="0"/>
          <a:ext cx="0" cy="0"/>
          <a:chOff x="0" y="0"/>
          <a:chExt cx="0" cy="0"/>
        </a:xfrm>
      </p:grpSpPr>
      <p:pic>
        <p:nvPicPr>
          <p:cNvPr id="163" name="Google Shape;163;p26"/>
          <p:cNvPicPr preferRelativeResize="0"/>
          <p:nvPr/>
        </p:nvPicPr>
        <p:blipFill rotWithShape="1">
          <a:blip r:embed="rId2">
            <a:alphaModFix/>
          </a:blip>
          <a:srcRect b="0" l="0" r="0" t="0"/>
          <a:stretch/>
        </p:blipFill>
        <p:spPr>
          <a:xfrm>
            <a:off x="576072" y="793812"/>
            <a:ext cx="1443401" cy="893534"/>
          </a:xfrm>
          <a:prstGeom prst="rect">
            <a:avLst/>
          </a:prstGeom>
          <a:noFill/>
          <a:ln>
            <a:noFill/>
          </a:ln>
        </p:spPr>
      </p:pic>
      <p:sp>
        <p:nvSpPr>
          <p:cNvPr id="164" name="Google Shape;164;p26"/>
          <p:cNvSpPr/>
          <p:nvPr/>
        </p:nvSpPr>
        <p:spPr>
          <a:xfrm>
            <a:off x="434340" y="417530"/>
            <a:ext cx="1646100" cy="1646100"/>
          </a:xfrm>
          <a:prstGeom prst="ellipse">
            <a:avLst/>
          </a:prstGeom>
          <a:noFill/>
          <a:ln cap="flat" cmpd="thickThin" w="76200">
            <a:solidFill>
              <a:srgbClr val="7F7F7F"/>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65" name="Google Shape;165;p26"/>
          <p:cNvSpPr txBox="1"/>
          <p:nvPr>
            <p:ph idx="12" type="sldNum"/>
          </p:nvPr>
        </p:nvSpPr>
        <p:spPr>
          <a:xfrm>
            <a:off x="12915899" y="9534525"/>
            <a:ext cx="4827600" cy="547800"/>
          </a:xfrm>
          <a:prstGeom prst="rect">
            <a:avLst/>
          </a:prstGeom>
          <a:noFill/>
          <a:ln>
            <a:noFill/>
          </a:ln>
        </p:spPr>
        <p:txBody>
          <a:bodyPr anchorCtr="0" anchor="t" bIns="68550" lIns="137150" spcFirstLastPara="1" rIns="137150" wrap="square" tIns="6855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66" name="Google Shape;166;p26"/>
          <p:cNvCxnSpPr/>
          <p:nvPr/>
        </p:nvCxnSpPr>
        <p:spPr>
          <a:xfrm flipH="1" rot="10800000">
            <a:off x="2131604" y="1413510"/>
            <a:ext cx="15636000" cy="2100"/>
          </a:xfrm>
          <a:prstGeom prst="straightConnector1">
            <a:avLst/>
          </a:prstGeom>
          <a:noFill/>
          <a:ln cap="rnd" cmpd="thinThick" w="66675">
            <a:solidFill>
              <a:srgbClr val="7F7F7F"/>
            </a:solidFill>
            <a:prstDash val="solid"/>
            <a:miter lim="800000"/>
            <a:headEnd len="sm" w="sm" type="none"/>
            <a:tailEnd len="sm" w="sm" type="none"/>
          </a:ln>
        </p:spPr>
      </p:cxnSp>
      <p:sp>
        <p:nvSpPr>
          <p:cNvPr id="167" name="Google Shape;167;p26"/>
          <p:cNvSpPr txBox="1"/>
          <p:nvPr>
            <p:ph idx="1" type="body"/>
          </p:nvPr>
        </p:nvSpPr>
        <p:spPr>
          <a:xfrm>
            <a:off x="959745" y="2408682"/>
            <a:ext cx="6078600" cy="6833700"/>
          </a:xfrm>
          <a:prstGeom prst="rect">
            <a:avLst/>
          </a:prstGeom>
          <a:noFill/>
          <a:ln>
            <a:noFill/>
          </a:ln>
        </p:spPr>
        <p:txBody>
          <a:bodyPr anchorCtr="0" anchor="ctr"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3000"/>
              <a:buNone/>
              <a:defRPr sz="3000">
                <a:solidFill>
                  <a:schemeClr val="dk1"/>
                </a:solidFill>
              </a:defRPr>
            </a:lvl1pPr>
            <a:lvl2pPr indent="-228600" lvl="1" marL="914400" rtl="0" algn="ctr">
              <a:lnSpc>
                <a:spcPct val="90000"/>
              </a:lnSpc>
              <a:spcBef>
                <a:spcPts val="800"/>
              </a:spcBef>
              <a:spcAft>
                <a:spcPts val="0"/>
              </a:spcAft>
              <a:buClr>
                <a:schemeClr val="dk1"/>
              </a:buClr>
              <a:buSzPts val="3600"/>
              <a:buNone/>
              <a:defRPr/>
            </a:lvl2pPr>
            <a:lvl3pPr indent="-228600" lvl="2" marL="1371600" rtl="0" algn="ctr">
              <a:lnSpc>
                <a:spcPct val="90000"/>
              </a:lnSpc>
              <a:spcBef>
                <a:spcPts val="800"/>
              </a:spcBef>
              <a:spcAft>
                <a:spcPts val="0"/>
              </a:spcAft>
              <a:buClr>
                <a:schemeClr val="dk1"/>
              </a:buClr>
              <a:buSzPts val="3000"/>
              <a:buNone/>
              <a:defRPr/>
            </a:lvl3pPr>
            <a:lvl4pPr indent="-228600" lvl="3" marL="1828800" rtl="0" algn="ctr">
              <a:lnSpc>
                <a:spcPct val="90000"/>
              </a:lnSpc>
              <a:spcBef>
                <a:spcPts val="800"/>
              </a:spcBef>
              <a:spcAft>
                <a:spcPts val="0"/>
              </a:spcAft>
              <a:buClr>
                <a:schemeClr val="dk1"/>
              </a:buClr>
              <a:buSzPts val="2700"/>
              <a:buNone/>
              <a:defRPr/>
            </a:lvl4pPr>
            <a:lvl5pPr indent="-228600" lvl="4" marL="2286000" rtl="0" algn="ctr">
              <a:lnSpc>
                <a:spcPct val="90000"/>
              </a:lnSpc>
              <a:spcBef>
                <a:spcPts val="800"/>
              </a:spcBef>
              <a:spcAft>
                <a:spcPts val="0"/>
              </a:spcAft>
              <a:buClr>
                <a:schemeClr val="dk1"/>
              </a:buClr>
              <a:buSzPts val="2700"/>
              <a:buNone/>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168" name="Google Shape;168;p26"/>
          <p:cNvSpPr txBox="1"/>
          <p:nvPr>
            <p:ph idx="2" type="body"/>
          </p:nvPr>
        </p:nvSpPr>
        <p:spPr>
          <a:xfrm>
            <a:off x="2168099" y="438017"/>
            <a:ext cx="15575400" cy="875700"/>
          </a:xfrm>
          <a:prstGeom prst="rect">
            <a:avLst/>
          </a:prstGeom>
          <a:noFill/>
          <a:ln>
            <a:noFill/>
          </a:ln>
        </p:spPr>
        <p:txBody>
          <a:bodyPr anchorCtr="0" anchor="t" bIns="68550" lIns="0" spcFirstLastPara="1" rIns="137150" wrap="square" tIns="68550">
            <a:normAutofit/>
          </a:bodyPr>
          <a:lstStyle>
            <a:lvl1pPr indent="-228600" lvl="0" marL="457200" rtl="0" algn="l">
              <a:lnSpc>
                <a:spcPct val="90000"/>
              </a:lnSpc>
              <a:spcBef>
                <a:spcPts val="1500"/>
              </a:spcBef>
              <a:spcAft>
                <a:spcPts val="0"/>
              </a:spcAft>
              <a:buClr>
                <a:schemeClr val="dk1"/>
              </a:buClr>
              <a:buSzPts val="4200"/>
              <a:buFont typeface="Gill Sans"/>
              <a:buNone/>
              <a:defRPr sz="4200">
                <a:latin typeface="Gill Sans"/>
                <a:ea typeface="Gill Sans"/>
                <a:cs typeface="Gill Sans"/>
                <a:sym typeface="Gill Sans"/>
              </a:defRPr>
            </a:lvl1pPr>
            <a:lvl2pPr indent="-228600" lvl="1" marL="9144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2pPr>
            <a:lvl3pPr indent="-228600" lvl="2" marL="13716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3pPr>
            <a:lvl4pPr indent="-228600" lvl="3" marL="18288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4pPr>
            <a:lvl5pPr indent="-228600" lvl="4" marL="22860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9" name="Google Shape;89;p1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 name="Google Shape;90;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172" name="Shape 172"/>
        <p:cNvGrpSpPr/>
        <p:nvPr/>
      </p:nvGrpSpPr>
      <p:grpSpPr>
        <a:xfrm>
          <a:off x="0" y="0"/>
          <a:ext cx="0" cy="0"/>
          <a:chOff x="0" y="0"/>
          <a:chExt cx="0" cy="0"/>
        </a:xfrm>
      </p:grpSpPr>
      <p:pic>
        <p:nvPicPr>
          <p:cNvPr id="173" name="Google Shape;173;p27"/>
          <p:cNvPicPr preferRelativeResize="0"/>
          <p:nvPr/>
        </p:nvPicPr>
        <p:blipFill rotWithShape="1">
          <a:blip r:embed="rId3">
            <a:alphaModFix/>
          </a:blip>
          <a:srcRect b="0" l="27813" r="50567" t="32425"/>
          <a:stretch/>
        </p:blipFill>
        <p:spPr>
          <a:xfrm>
            <a:off x="-433730" y="-330005"/>
            <a:ext cx="2458198" cy="10938119"/>
          </a:xfrm>
          <a:prstGeom prst="rect">
            <a:avLst/>
          </a:prstGeom>
          <a:noFill/>
          <a:ln>
            <a:noFill/>
          </a:ln>
        </p:spPr>
      </p:pic>
      <p:sp>
        <p:nvSpPr>
          <p:cNvPr id="174" name="Google Shape;174;p27"/>
          <p:cNvSpPr/>
          <p:nvPr/>
        </p:nvSpPr>
        <p:spPr>
          <a:xfrm>
            <a:off x="-1147731" y="-438150"/>
            <a:ext cx="2552700" cy="111633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
          <p:cNvSpPr txBox="1"/>
          <p:nvPr/>
        </p:nvSpPr>
        <p:spPr>
          <a:xfrm>
            <a:off x="2309454" y="3016970"/>
            <a:ext cx="15174000" cy="48639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10000" u="none" cap="none" strike="noStrike">
                <a:solidFill>
                  <a:srgbClr val="E8EEF1"/>
                </a:solidFill>
                <a:latin typeface="Raleway"/>
                <a:ea typeface="Raleway"/>
                <a:cs typeface="Raleway"/>
                <a:sym typeface="Raleway"/>
              </a:rPr>
              <a:t>ALIGNING RECRUITMENT WITH ADMISSIONS</a:t>
            </a:r>
            <a:endParaRPr sz="400"/>
          </a:p>
        </p:txBody>
      </p:sp>
      <p:sp>
        <p:nvSpPr>
          <p:cNvPr id="176" name="Google Shape;176;p27"/>
          <p:cNvSpPr txBox="1"/>
          <p:nvPr/>
        </p:nvSpPr>
        <p:spPr>
          <a:xfrm>
            <a:off x="2368074" y="8114025"/>
            <a:ext cx="10927500" cy="3387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i="1" lang="en-US" sz="2200" u="none" cap="none" strike="noStrike">
                <a:solidFill>
                  <a:srgbClr val="E8EEF1"/>
                </a:solidFill>
                <a:latin typeface="Raleway"/>
                <a:ea typeface="Raleway"/>
                <a:cs typeface="Raleway"/>
                <a:sym typeface="Raleway"/>
              </a:rPr>
              <a:t>Presenter Name</a:t>
            </a:r>
            <a:r>
              <a:rPr b="1" i="1" lang="en-US" sz="2200">
                <a:solidFill>
                  <a:srgbClr val="E8EEF1"/>
                </a:solidFill>
                <a:latin typeface="Raleway"/>
                <a:ea typeface="Raleway"/>
                <a:cs typeface="Raleway"/>
                <a:sym typeface="Raleway"/>
              </a:rPr>
              <a:t>, </a:t>
            </a:r>
            <a:r>
              <a:rPr i="1" lang="en-US" sz="2200">
                <a:solidFill>
                  <a:srgbClr val="E8EEF1"/>
                </a:solidFill>
                <a:latin typeface="Raleway"/>
                <a:ea typeface="Raleway"/>
                <a:cs typeface="Raleway"/>
                <a:sym typeface="Raleway"/>
              </a:rPr>
              <a:t>Affiliation</a:t>
            </a:r>
            <a:endParaRPr i="1" sz="2200">
              <a:solidFill>
                <a:srgbClr val="E8EEF1"/>
              </a:solidFill>
              <a:latin typeface="Raleway"/>
              <a:ea typeface="Raleway"/>
              <a:cs typeface="Raleway"/>
              <a:sym typeface="Raleway"/>
            </a:endParaRPr>
          </a:p>
        </p:txBody>
      </p:sp>
      <p:sp>
        <p:nvSpPr>
          <p:cNvPr id="177" name="Google Shape;177;p27"/>
          <p:cNvSpPr/>
          <p:nvPr/>
        </p:nvSpPr>
        <p:spPr>
          <a:xfrm>
            <a:off x="1192335" y="1761828"/>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7"/>
          <p:cNvSpPr txBox="1"/>
          <p:nvPr/>
        </p:nvSpPr>
        <p:spPr>
          <a:xfrm>
            <a:off x="2368073" y="758900"/>
            <a:ext cx="118755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E8EEF1"/>
                </a:solidFill>
                <a:latin typeface="Raleway"/>
                <a:ea typeface="Raleway"/>
                <a:cs typeface="Raleway"/>
                <a:sym typeface="Raleway"/>
              </a:rPr>
              <a:t>FUNDAMENTALS OF HOLISTIC REVIEW PART III</a:t>
            </a:r>
            <a:endParaRPr/>
          </a:p>
        </p:txBody>
      </p:sp>
      <p:grpSp>
        <p:nvGrpSpPr>
          <p:cNvPr id="179" name="Google Shape;179;p27"/>
          <p:cNvGrpSpPr/>
          <p:nvPr/>
        </p:nvGrpSpPr>
        <p:grpSpPr>
          <a:xfrm>
            <a:off x="13024656" y="9388900"/>
            <a:ext cx="4973552" cy="684975"/>
            <a:chOff x="13017256" y="9489800"/>
            <a:chExt cx="4973552" cy="684975"/>
          </a:xfrm>
        </p:grpSpPr>
        <p:pic>
          <p:nvPicPr>
            <p:cNvPr id="180" name="Google Shape;180;p27"/>
            <p:cNvPicPr preferRelativeResize="0"/>
            <p:nvPr/>
          </p:nvPicPr>
          <p:blipFill rotWithShape="1">
            <a:blip r:embed="rId4">
              <a:alphaModFix/>
            </a:blip>
            <a:srcRect b="0" l="0" r="0" t="0"/>
            <a:stretch/>
          </p:blipFill>
          <p:spPr>
            <a:xfrm>
              <a:off x="14629000" y="9489800"/>
              <a:ext cx="3361808" cy="684975"/>
            </a:xfrm>
            <a:prstGeom prst="rect">
              <a:avLst/>
            </a:prstGeom>
            <a:noFill/>
            <a:ln>
              <a:noFill/>
            </a:ln>
          </p:spPr>
        </p:pic>
        <p:pic>
          <p:nvPicPr>
            <p:cNvPr id="181" name="Google Shape;181;p27"/>
            <p:cNvPicPr preferRelativeResize="0"/>
            <p:nvPr/>
          </p:nvPicPr>
          <p:blipFill rotWithShape="1">
            <a:blip r:embed="rId5">
              <a:alphaModFix/>
            </a:blip>
            <a:srcRect b="0" l="0" r="0" t="0"/>
            <a:stretch/>
          </p:blipFill>
          <p:spPr>
            <a:xfrm>
              <a:off x="13017256" y="9510959"/>
              <a:ext cx="1611741" cy="578212"/>
            </a:xfrm>
            <a:prstGeom prst="rect">
              <a:avLst/>
            </a:prstGeom>
            <a:noFill/>
            <a:ln>
              <a:noFill/>
            </a:ln>
          </p:spPr>
        </p:pic>
      </p:grpSp>
      <p:sp>
        <p:nvSpPr>
          <p:cNvPr id="182" name="Google Shape;182;p27"/>
          <p:cNvSpPr txBox="1"/>
          <p:nvPr/>
        </p:nvSpPr>
        <p:spPr>
          <a:xfrm>
            <a:off x="2368074" y="8418825"/>
            <a:ext cx="10927500" cy="3387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i="1" lang="en-US" sz="2200" u="none" cap="none" strike="noStrike">
                <a:solidFill>
                  <a:srgbClr val="E8EEF1"/>
                </a:solidFill>
                <a:latin typeface="Raleway"/>
                <a:ea typeface="Raleway"/>
                <a:cs typeface="Raleway"/>
                <a:sym typeface="Raleway"/>
              </a:rPr>
              <a:t>Presenter Name</a:t>
            </a:r>
            <a:r>
              <a:rPr b="1" i="1" lang="en-US" sz="2200">
                <a:solidFill>
                  <a:srgbClr val="E8EEF1"/>
                </a:solidFill>
                <a:latin typeface="Raleway"/>
                <a:ea typeface="Raleway"/>
                <a:cs typeface="Raleway"/>
                <a:sym typeface="Raleway"/>
              </a:rPr>
              <a:t>, </a:t>
            </a:r>
            <a:r>
              <a:rPr i="1" lang="en-US" sz="2200">
                <a:solidFill>
                  <a:srgbClr val="E8EEF1"/>
                </a:solidFill>
                <a:latin typeface="Raleway"/>
                <a:ea typeface="Raleway"/>
                <a:cs typeface="Raleway"/>
                <a:sym typeface="Raleway"/>
              </a:rPr>
              <a:t>Affiliation</a:t>
            </a:r>
            <a:endParaRPr i="1" sz="2200">
              <a:solidFill>
                <a:srgbClr val="E8EEF1"/>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6"/>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275" name="Google Shape;275;p36"/>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6"/>
          <p:cNvSpPr/>
          <p:nvPr/>
        </p:nvSpPr>
        <p:spPr>
          <a:xfrm rot="10800000">
            <a:off x="16204030"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6"/>
          <p:cNvSpPr txBox="1"/>
          <p:nvPr/>
        </p:nvSpPr>
        <p:spPr>
          <a:xfrm>
            <a:off x="718050" y="1300900"/>
            <a:ext cx="17277000" cy="8772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Organizational Climate &amp; Image</a:t>
            </a:r>
            <a:endParaRPr i="1" sz="3600"/>
          </a:p>
        </p:txBody>
      </p:sp>
      <p:sp>
        <p:nvSpPr>
          <p:cNvPr id="278" name="Google Shape;278;p36"/>
          <p:cNvSpPr txBox="1"/>
          <p:nvPr/>
        </p:nvSpPr>
        <p:spPr>
          <a:xfrm>
            <a:off x="1333475" y="2455100"/>
            <a:ext cx="14870700" cy="6290400"/>
          </a:xfrm>
          <a:prstGeom prst="rect">
            <a:avLst/>
          </a:prstGeom>
          <a:noFill/>
          <a:ln>
            <a:noFill/>
          </a:ln>
        </p:spPr>
        <p:txBody>
          <a:bodyPr anchorCtr="0" anchor="t" bIns="91425" lIns="91425" spcFirstLastPara="1" rIns="91425" wrap="square" tIns="91425">
            <a:spAutoFit/>
          </a:bodyPr>
          <a:lstStyle/>
          <a:p>
            <a:pPr indent="-469900" lvl="0" marL="457200" rtl="0" algn="l">
              <a:spcBef>
                <a:spcPts val="1000"/>
              </a:spcBef>
              <a:spcAft>
                <a:spcPts val="0"/>
              </a:spcAft>
              <a:buSzPts val="3800"/>
              <a:buFont typeface="Raleway"/>
              <a:buChar char="●"/>
            </a:pPr>
            <a:r>
              <a:rPr lang="en-US" sz="3800">
                <a:latin typeface="Raleway"/>
                <a:ea typeface="Raleway"/>
                <a:cs typeface="Raleway"/>
                <a:sym typeface="Raleway"/>
              </a:rPr>
              <a:t>Recruitment activities have the potential and power to signal to candidates that your department is a space that will be affirming of their social identities (race, gender, etc.)</a:t>
            </a:r>
            <a:endParaRPr sz="3800">
              <a:latin typeface="Raleway"/>
              <a:ea typeface="Raleway"/>
              <a:cs typeface="Raleway"/>
              <a:sym typeface="Raleway"/>
            </a:endParaRPr>
          </a:p>
          <a:p>
            <a:pPr indent="-469900" lvl="0" marL="457200" rtl="0" algn="l">
              <a:spcBef>
                <a:spcPts val="1000"/>
              </a:spcBef>
              <a:spcAft>
                <a:spcPts val="0"/>
              </a:spcAft>
              <a:buSzPts val="3800"/>
              <a:buFont typeface="Raleway"/>
              <a:buChar char="●"/>
            </a:pPr>
            <a:r>
              <a:rPr lang="en-US" sz="3800">
                <a:latin typeface="Raleway"/>
                <a:ea typeface="Raleway"/>
                <a:cs typeface="Raleway"/>
                <a:sym typeface="Raleway"/>
              </a:rPr>
              <a:t>In studies in both hiring and admissions candidates from marginalized communities rated organizations that had strong statements that </a:t>
            </a:r>
            <a:r>
              <a:rPr lang="en-US" sz="3800">
                <a:latin typeface="Raleway"/>
                <a:ea typeface="Raleway"/>
                <a:cs typeface="Raleway"/>
                <a:sym typeface="Raleway"/>
              </a:rPr>
              <a:t>expressed the importance of diversity as more favorable (Purdie-Vaughns et al., 2008; Starck et al., 2021)</a:t>
            </a:r>
            <a:endParaRPr sz="3800">
              <a:latin typeface="Raleway"/>
              <a:ea typeface="Raleway"/>
              <a:cs typeface="Raleway"/>
              <a:sym typeface="Raleway"/>
            </a:endParaRPr>
          </a:p>
          <a:p>
            <a:pPr indent="-469900" lvl="0" marL="457200" rtl="0" algn="l">
              <a:spcBef>
                <a:spcPts val="1000"/>
              </a:spcBef>
              <a:spcAft>
                <a:spcPts val="0"/>
              </a:spcAft>
              <a:buSzPts val="3800"/>
              <a:buFont typeface="Raleway"/>
              <a:buChar char="●"/>
            </a:pPr>
            <a:r>
              <a:rPr lang="en-US" sz="3800">
                <a:latin typeface="Raleway"/>
                <a:ea typeface="Raleway"/>
                <a:cs typeface="Raleway"/>
                <a:sym typeface="Raleway"/>
              </a:rPr>
              <a:t>Organizational climate is critical in decision-making for individuals from marginalized backgrounds (Avery et al, 2013; Wofford &amp; Blaney, 2021)</a:t>
            </a:r>
            <a:endParaRPr sz="38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7"/>
          <p:cNvPicPr preferRelativeResize="0"/>
          <p:nvPr/>
        </p:nvPicPr>
        <p:blipFill rotWithShape="1">
          <a:blip r:embed="rId3">
            <a:alphaModFix/>
          </a:blip>
          <a:srcRect b="0" l="27814" r="50566" t="32427"/>
          <a:stretch/>
        </p:blipFill>
        <p:spPr>
          <a:xfrm>
            <a:off x="3644875" y="-325550"/>
            <a:ext cx="2466624" cy="10938103"/>
          </a:xfrm>
          <a:prstGeom prst="rect">
            <a:avLst/>
          </a:prstGeom>
          <a:noFill/>
          <a:ln>
            <a:noFill/>
          </a:ln>
        </p:spPr>
      </p:pic>
      <p:pic>
        <p:nvPicPr>
          <p:cNvPr id="284" name="Google Shape;284;p37"/>
          <p:cNvPicPr preferRelativeResize="0"/>
          <p:nvPr/>
        </p:nvPicPr>
        <p:blipFill rotWithShape="1">
          <a:blip r:embed="rId4">
            <a:alphaModFix/>
          </a:blip>
          <a:srcRect b="0" l="40532" r="21724" t="0"/>
          <a:stretch/>
        </p:blipFill>
        <p:spPr>
          <a:xfrm>
            <a:off x="-225900" y="0"/>
            <a:ext cx="5532189" cy="10287000"/>
          </a:xfrm>
          <a:prstGeom prst="rect">
            <a:avLst/>
          </a:prstGeom>
          <a:noFill/>
          <a:ln>
            <a:noFill/>
          </a:ln>
        </p:spPr>
      </p:pic>
      <p:sp>
        <p:nvSpPr>
          <p:cNvPr id="285" name="Google Shape;285;p37"/>
          <p:cNvSpPr txBox="1"/>
          <p:nvPr/>
        </p:nvSpPr>
        <p:spPr>
          <a:xfrm>
            <a:off x="6729051" y="521000"/>
            <a:ext cx="9786000" cy="10158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600">
                <a:solidFill>
                  <a:srgbClr val="1E3D58"/>
                </a:solidFill>
                <a:latin typeface="Raleway"/>
                <a:ea typeface="Raleway"/>
                <a:cs typeface="Raleway"/>
                <a:sym typeface="Raleway"/>
              </a:rPr>
              <a:t>Biases in Recruitment</a:t>
            </a:r>
            <a:endParaRPr>
              <a:latin typeface="Raleway"/>
              <a:ea typeface="Raleway"/>
              <a:cs typeface="Raleway"/>
              <a:sym typeface="Raleway"/>
            </a:endParaRPr>
          </a:p>
        </p:txBody>
      </p:sp>
      <p:sp>
        <p:nvSpPr>
          <p:cNvPr id="286" name="Google Shape;286;p37"/>
          <p:cNvSpPr txBox="1"/>
          <p:nvPr/>
        </p:nvSpPr>
        <p:spPr>
          <a:xfrm>
            <a:off x="6795801" y="1983925"/>
            <a:ext cx="9652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600">
                <a:solidFill>
                  <a:srgbClr val="43B0F1"/>
                </a:solidFill>
                <a:latin typeface="Raleway"/>
                <a:ea typeface="Raleway"/>
                <a:cs typeface="Raleway"/>
                <a:sym typeface="Raleway"/>
              </a:rPr>
              <a:t>Faculty Interaction</a:t>
            </a:r>
            <a:endParaRPr b="1" sz="3600">
              <a:solidFill>
                <a:srgbClr val="43B0F1"/>
              </a:solidFill>
              <a:latin typeface="Raleway"/>
              <a:ea typeface="Raleway"/>
              <a:cs typeface="Raleway"/>
              <a:sym typeface="Raleway"/>
            </a:endParaRPr>
          </a:p>
        </p:txBody>
      </p:sp>
      <p:sp>
        <p:nvSpPr>
          <p:cNvPr id="287" name="Google Shape;287;p37"/>
          <p:cNvSpPr txBox="1"/>
          <p:nvPr/>
        </p:nvSpPr>
        <p:spPr>
          <a:xfrm>
            <a:off x="7095775" y="2985150"/>
            <a:ext cx="10752000" cy="2586000"/>
          </a:xfrm>
          <a:prstGeom prst="rect">
            <a:avLst/>
          </a:prstGeom>
          <a:noFill/>
          <a:ln>
            <a:noFill/>
          </a:ln>
        </p:spPr>
        <p:txBody>
          <a:bodyPr anchorCtr="0" anchor="t" bIns="0" lIns="0" spcFirstLastPara="1" rIns="0" wrap="square" tIns="0">
            <a:spAutoFit/>
          </a:bodyPr>
          <a:lstStyle/>
          <a:p>
            <a:pPr indent="-381000" lvl="0" marL="457200" marR="0" rtl="0" algn="l">
              <a:lnSpc>
                <a:spcPct val="150000"/>
              </a:lnSpc>
              <a:spcBef>
                <a:spcPts val="0"/>
              </a:spcBef>
              <a:spcAft>
                <a:spcPts val="0"/>
              </a:spcAft>
              <a:buClr>
                <a:srgbClr val="1E3D58"/>
              </a:buClr>
              <a:buSzPts val="2400"/>
              <a:buFont typeface="Raleway"/>
              <a:buChar char="●"/>
            </a:pPr>
            <a:r>
              <a:rPr lang="en-US" sz="2400">
                <a:solidFill>
                  <a:srgbClr val="1E3D58"/>
                </a:solidFill>
                <a:latin typeface="Raleway"/>
                <a:ea typeface="Raleway"/>
                <a:cs typeface="Raleway"/>
                <a:sym typeface="Raleway"/>
              </a:rPr>
              <a:t>In an audit study of 6,500 emails from prospective graduate students researchers found that women and students from minoritized </a:t>
            </a:r>
            <a:r>
              <a:rPr lang="en-US" sz="2400">
                <a:solidFill>
                  <a:srgbClr val="1E3D58"/>
                </a:solidFill>
                <a:latin typeface="Raleway"/>
                <a:ea typeface="Raleway"/>
                <a:cs typeface="Raleway"/>
                <a:sym typeface="Raleway"/>
              </a:rPr>
              <a:t>backgrounds</a:t>
            </a:r>
            <a:r>
              <a:rPr lang="en-US" sz="2400">
                <a:solidFill>
                  <a:srgbClr val="1E3D58"/>
                </a:solidFill>
                <a:latin typeface="Raleway"/>
                <a:ea typeface="Raleway"/>
                <a:cs typeface="Raleway"/>
                <a:sym typeface="Raleway"/>
              </a:rPr>
              <a:t> seeking information from prospective faculty advisors were  collectively  ignored  at  2.2  times  the  rate  of white male applicants (Milkman et al., 2015).</a:t>
            </a:r>
            <a:endParaRPr sz="2400">
              <a:solidFill>
                <a:srgbClr val="1E3D58"/>
              </a:solidFill>
              <a:latin typeface="Raleway"/>
              <a:ea typeface="Raleway"/>
              <a:cs typeface="Raleway"/>
              <a:sym typeface="Raleway"/>
            </a:endParaRPr>
          </a:p>
        </p:txBody>
      </p:sp>
      <p:sp>
        <p:nvSpPr>
          <p:cNvPr id="288" name="Google Shape;288;p37"/>
          <p:cNvSpPr/>
          <p:nvPr/>
        </p:nvSpPr>
        <p:spPr>
          <a:xfrm rot="10800000">
            <a:off x="16168619"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7"/>
          <p:cNvSpPr txBox="1"/>
          <p:nvPr/>
        </p:nvSpPr>
        <p:spPr>
          <a:xfrm>
            <a:off x="6960226" y="5924275"/>
            <a:ext cx="9652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600">
                <a:solidFill>
                  <a:srgbClr val="43B0F1"/>
                </a:solidFill>
                <a:latin typeface="Raleway"/>
                <a:ea typeface="Raleway"/>
                <a:cs typeface="Raleway"/>
                <a:sym typeface="Raleway"/>
              </a:rPr>
              <a:t>Selective Inclusion</a:t>
            </a:r>
            <a:endParaRPr b="1" sz="3600">
              <a:solidFill>
                <a:srgbClr val="43B0F1"/>
              </a:solidFill>
              <a:latin typeface="Raleway"/>
              <a:ea typeface="Raleway"/>
              <a:cs typeface="Raleway"/>
              <a:sym typeface="Raleway"/>
            </a:endParaRPr>
          </a:p>
        </p:txBody>
      </p:sp>
      <p:sp>
        <p:nvSpPr>
          <p:cNvPr id="290" name="Google Shape;290;p37"/>
          <p:cNvSpPr txBox="1"/>
          <p:nvPr/>
        </p:nvSpPr>
        <p:spPr>
          <a:xfrm>
            <a:off x="7231650" y="6688075"/>
            <a:ext cx="10540800" cy="2770500"/>
          </a:xfrm>
          <a:prstGeom prst="rect">
            <a:avLst/>
          </a:prstGeom>
          <a:noFill/>
          <a:ln>
            <a:noFill/>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rgbClr val="1E3D58"/>
              </a:buClr>
              <a:buSzPts val="2400"/>
              <a:buFont typeface="Raleway"/>
              <a:buChar char="●"/>
            </a:pPr>
            <a:r>
              <a:rPr lang="en-US" sz="2400">
                <a:solidFill>
                  <a:srgbClr val="1E3D58"/>
                </a:solidFill>
                <a:latin typeface="Raleway"/>
                <a:ea typeface="Raleway"/>
                <a:cs typeface="Raleway"/>
                <a:sym typeface="Raleway"/>
              </a:rPr>
              <a:t>A recent study of 517 student e-mail inquiries to admission decision makers found that emails from Black prospective students who expressed a commitment to antiracism was responded to less frequently than a group of Black students who reveal no interest in racial justice issues (Thornhill, 2019).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294" name="Shape 294"/>
        <p:cNvGrpSpPr/>
        <p:nvPr/>
      </p:nvGrpSpPr>
      <p:grpSpPr>
        <a:xfrm>
          <a:off x="0" y="0"/>
          <a:ext cx="0" cy="0"/>
          <a:chOff x="0" y="0"/>
          <a:chExt cx="0" cy="0"/>
        </a:xfrm>
      </p:grpSpPr>
      <p:pic>
        <p:nvPicPr>
          <p:cNvPr id="295" name="Google Shape;295;p38"/>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296" name="Google Shape;296;p38"/>
          <p:cNvSpPr txBox="1"/>
          <p:nvPr/>
        </p:nvSpPr>
        <p:spPr>
          <a:xfrm>
            <a:off x="3769762" y="2271097"/>
            <a:ext cx="11381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a:solidFill>
                  <a:srgbClr val="43B0F1"/>
                </a:solidFill>
                <a:latin typeface="Raleway"/>
                <a:ea typeface="Raleway"/>
                <a:cs typeface="Raleway"/>
                <a:sym typeface="Raleway"/>
              </a:rPr>
              <a:t>POLL</a:t>
            </a:r>
            <a:endParaRPr sz="8000">
              <a:latin typeface="Raleway"/>
              <a:ea typeface="Raleway"/>
              <a:cs typeface="Raleway"/>
              <a:sym typeface="Raleway"/>
            </a:endParaRPr>
          </a:p>
        </p:txBody>
      </p:sp>
      <p:sp>
        <p:nvSpPr>
          <p:cNvPr id="297" name="Google Shape;297;p38"/>
          <p:cNvSpPr txBox="1"/>
          <p:nvPr/>
        </p:nvSpPr>
        <p:spPr>
          <a:xfrm>
            <a:off x="1656750" y="4402675"/>
            <a:ext cx="15378000" cy="41736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5500">
                <a:solidFill>
                  <a:srgbClr val="E8EEF1"/>
                </a:solidFill>
                <a:latin typeface="Raleway"/>
                <a:ea typeface="Raleway"/>
                <a:cs typeface="Raleway"/>
                <a:sym typeface="Raleway"/>
              </a:rPr>
              <a:t>What has your department done to signal to prospective racially/ethnically minoritized students that your program is a welcoming place to pursue </a:t>
            </a:r>
            <a:r>
              <a:rPr b="1" lang="en-US" sz="5500">
                <a:solidFill>
                  <a:srgbClr val="E8EEF1"/>
                </a:solidFill>
                <a:latin typeface="Raleway"/>
                <a:ea typeface="Raleway"/>
                <a:cs typeface="Raleway"/>
                <a:sym typeface="Raleway"/>
              </a:rPr>
              <a:t>graduate study</a:t>
            </a:r>
            <a:r>
              <a:rPr b="1" lang="en-US" sz="5500">
                <a:solidFill>
                  <a:srgbClr val="E8EEF1"/>
                </a:solidFill>
                <a:latin typeface="Raleway"/>
                <a:ea typeface="Raleway"/>
                <a:cs typeface="Raleway"/>
                <a:sym typeface="Raleway"/>
              </a:rPr>
              <a:t>?</a:t>
            </a:r>
            <a:endParaRPr>
              <a:latin typeface="Raleway"/>
              <a:ea typeface="Raleway"/>
              <a:cs typeface="Raleway"/>
              <a:sym typeface="Raleway"/>
            </a:endParaRPr>
          </a:p>
        </p:txBody>
      </p:sp>
      <p:sp>
        <p:nvSpPr>
          <p:cNvPr id="298" name="Google Shape;298;p38"/>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8"/>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38"/>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301" name="Google Shape;301;p38"/>
          <p:cNvPicPr preferRelativeResize="0"/>
          <p:nvPr/>
        </p:nvPicPr>
        <p:blipFill>
          <a:blip r:embed="rId4">
            <a:alphaModFix/>
          </a:blip>
          <a:stretch>
            <a:fillRect/>
          </a:stretch>
        </p:blipFill>
        <p:spPr>
          <a:xfrm>
            <a:off x="5980475" y="1908226"/>
            <a:ext cx="1863525" cy="2358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305" name="Shape 305"/>
        <p:cNvGrpSpPr/>
        <p:nvPr/>
      </p:nvGrpSpPr>
      <p:grpSpPr>
        <a:xfrm>
          <a:off x="0" y="0"/>
          <a:ext cx="0" cy="0"/>
          <a:chOff x="0" y="0"/>
          <a:chExt cx="0" cy="0"/>
        </a:xfrm>
      </p:grpSpPr>
      <p:pic>
        <p:nvPicPr>
          <p:cNvPr id="306" name="Google Shape;306;p39"/>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307" name="Google Shape;307;p39"/>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QUESTIONS</a:t>
            </a:r>
            <a:endParaRPr sz="3000"/>
          </a:p>
        </p:txBody>
      </p:sp>
      <p:sp>
        <p:nvSpPr>
          <p:cNvPr id="308" name="Google Shape;308;p39"/>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9"/>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9"/>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311" name="Google Shape;311;p39"/>
          <p:cNvPicPr preferRelativeResize="0"/>
          <p:nvPr/>
        </p:nvPicPr>
        <p:blipFill>
          <a:blip r:embed="rId4">
            <a:alphaModFix/>
          </a:blip>
          <a:stretch>
            <a:fillRect/>
          </a:stretch>
        </p:blipFill>
        <p:spPr>
          <a:xfrm>
            <a:off x="7207975" y="3920047"/>
            <a:ext cx="4996450" cy="3460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15" name="Shape 315"/>
        <p:cNvGrpSpPr/>
        <p:nvPr/>
      </p:nvGrpSpPr>
      <p:grpSpPr>
        <a:xfrm>
          <a:off x="0" y="0"/>
          <a:ext cx="0" cy="0"/>
          <a:chOff x="0" y="0"/>
          <a:chExt cx="0" cy="0"/>
        </a:xfrm>
      </p:grpSpPr>
      <p:sp>
        <p:nvSpPr>
          <p:cNvPr id="316" name="Google Shape;316;p40"/>
          <p:cNvSpPr txBox="1"/>
          <p:nvPr/>
        </p:nvSpPr>
        <p:spPr>
          <a:xfrm>
            <a:off x="2989400" y="4039600"/>
            <a:ext cx="13584000" cy="30222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Equity-minded </a:t>
            </a:r>
            <a:endParaRPr b="1" sz="8500">
              <a:solidFill>
                <a:srgbClr val="1E3D58"/>
              </a:solidFill>
              <a:latin typeface="Raleway"/>
              <a:ea typeface="Raleway"/>
              <a:cs typeface="Raleway"/>
              <a:sym typeface="Raleway"/>
            </a:endParaRPr>
          </a:p>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Recruitment Practices</a:t>
            </a:r>
            <a:r>
              <a:rPr b="1" lang="en-US" sz="4300">
                <a:solidFill>
                  <a:srgbClr val="1E3D58"/>
                </a:solidFill>
                <a:latin typeface="Raleway"/>
                <a:ea typeface="Raleway"/>
                <a:cs typeface="Raleway"/>
                <a:sym typeface="Raleway"/>
              </a:rPr>
              <a:t> </a:t>
            </a:r>
            <a:endParaRPr sz="1700"/>
          </a:p>
        </p:txBody>
      </p:sp>
      <p:sp>
        <p:nvSpPr>
          <p:cNvPr id="317" name="Google Shape;317;p40"/>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0"/>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0"/>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1"/>
          <p:cNvSpPr/>
          <p:nvPr/>
        </p:nvSpPr>
        <p:spPr>
          <a:xfrm>
            <a:off x="6977841" y="155700"/>
            <a:ext cx="5323800" cy="46353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1"/>
          <p:cNvSpPr txBox="1"/>
          <p:nvPr/>
        </p:nvSpPr>
        <p:spPr>
          <a:xfrm>
            <a:off x="1114800" y="274400"/>
            <a:ext cx="5610300" cy="34908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4600">
                <a:solidFill>
                  <a:srgbClr val="1E3D58"/>
                </a:solidFill>
                <a:latin typeface="Raleway"/>
                <a:ea typeface="Raleway"/>
                <a:cs typeface="Raleway"/>
                <a:sym typeface="Raleway"/>
              </a:rPr>
              <a:t>ELEMENTS OF EQUITY</a:t>
            </a:r>
            <a:r>
              <a:rPr b="1" i="0" lang="en-US" sz="4600" u="none" cap="none" strike="noStrike">
                <a:solidFill>
                  <a:srgbClr val="1E3D58"/>
                </a:solidFill>
                <a:latin typeface="Raleway"/>
                <a:ea typeface="Raleway"/>
                <a:cs typeface="Raleway"/>
                <a:sym typeface="Raleway"/>
              </a:rPr>
              <a:t>-</a:t>
            </a:r>
            <a:r>
              <a:rPr b="1" lang="en-US" sz="4600">
                <a:solidFill>
                  <a:srgbClr val="1E3D58"/>
                </a:solidFill>
                <a:latin typeface="Raleway"/>
                <a:ea typeface="Raleway"/>
                <a:cs typeface="Raleway"/>
                <a:sym typeface="Raleway"/>
              </a:rPr>
              <a:t>MINDED RECRUITMENT PRACTICE</a:t>
            </a:r>
            <a:endParaRPr b="1">
              <a:latin typeface="Raleway"/>
              <a:ea typeface="Raleway"/>
              <a:cs typeface="Raleway"/>
              <a:sym typeface="Raleway"/>
            </a:endParaRPr>
          </a:p>
        </p:txBody>
      </p:sp>
      <p:sp>
        <p:nvSpPr>
          <p:cNvPr id="326" name="Google Shape;326;p41"/>
          <p:cNvSpPr txBox="1"/>
          <p:nvPr/>
        </p:nvSpPr>
        <p:spPr>
          <a:xfrm>
            <a:off x="7397421" y="1003179"/>
            <a:ext cx="4482300" cy="492600"/>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1" lang="en-US" sz="3200" u="sng">
                <a:solidFill>
                  <a:srgbClr val="43B0F1"/>
                </a:solidFill>
                <a:latin typeface="Montserrat"/>
                <a:ea typeface="Montserrat"/>
                <a:cs typeface="Montserrat"/>
                <a:sym typeface="Montserrat"/>
              </a:rPr>
              <a:t>DEMYSTIFY</a:t>
            </a:r>
            <a:endParaRPr b="1" u="sng"/>
          </a:p>
        </p:txBody>
      </p:sp>
      <p:sp>
        <p:nvSpPr>
          <p:cNvPr id="327" name="Google Shape;327;p41"/>
          <p:cNvSpPr txBox="1"/>
          <p:nvPr/>
        </p:nvSpPr>
        <p:spPr>
          <a:xfrm>
            <a:off x="7294863" y="1932550"/>
            <a:ext cx="4757100" cy="264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E8EEF1"/>
                </a:solidFill>
                <a:latin typeface="Montserrat"/>
                <a:ea typeface="Montserrat"/>
                <a:cs typeface="Montserrat"/>
                <a:sym typeface="Montserrat"/>
              </a:rPr>
              <a:t>I</a:t>
            </a:r>
            <a:r>
              <a:rPr lang="en-US" sz="2600">
                <a:solidFill>
                  <a:srgbClr val="E8EEF1"/>
                </a:solidFill>
                <a:latin typeface="Montserrat"/>
                <a:ea typeface="Montserrat"/>
                <a:cs typeface="Montserrat"/>
                <a:sym typeface="Montserrat"/>
              </a:rPr>
              <a:t>mplicit norms and expectations for how successful applicants present themselves in the admission process.</a:t>
            </a:r>
            <a:endParaRPr/>
          </a:p>
        </p:txBody>
      </p:sp>
      <p:sp>
        <p:nvSpPr>
          <p:cNvPr id="328" name="Google Shape;328;p41"/>
          <p:cNvSpPr/>
          <p:nvPr/>
        </p:nvSpPr>
        <p:spPr>
          <a:xfrm>
            <a:off x="6977841" y="5144274"/>
            <a:ext cx="5323800" cy="46353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1"/>
          <p:cNvSpPr txBox="1"/>
          <p:nvPr/>
        </p:nvSpPr>
        <p:spPr>
          <a:xfrm>
            <a:off x="7397421" y="5991755"/>
            <a:ext cx="4482300" cy="492600"/>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1" lang="en-US" sz="3200" u="sng">
                <a:solidFill>
                  <a:srgbClr val="43B0F1"/>
                </a:solidFill>
                <a:latin typeface="Montserrat"/>
                <a:ea typeface="Montserrat"/>
                <a:cs typeface="Montserrat"/>
                <a:sym typeface="Montserrat"/>
              </a:rPr>
              <a:t>PARTNERSHIP</a:t>
            </a:r>
            <a:endParaRPr b="1" sz="3200" u="sng">
              <a:solidFill>
                <a:srgbClr val="43B0F1"/>
              </a:solidFill>
              <a:latin typeface="Montserrat"/>
              <a:ea typeface="Montserrat"/>
              <a:cs typeface="Montserrat"/>
              <a:sym typeface="Montserrat"/>
            </a:endParaRPr>
          </a:p>
        </p:txBody>
      </p:sp>
      <p:sp>
        <p:nvSpPr>
          <p:cNvPr id="330" name="Google Shape;330;p41"/>
          <p:cNvSpPr txBox="1"/>
          <p:nvPr/>
        </p:nvSpPr>
        <p:spPr>
          <a:xfrm>
            <a:off x="7158650" y="6786725"/>
            <a:ext cx="5002200" cy="264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E8EEF1"/>
                </a:solidFill>
                <a:latin typeface="Montserrat"/>
                <a:ea typeface="Montserrat"/>
                <a:cs typeface="Montserrat"/>
                <a:sym typeface="Montserrat"/>
              </a:rPr>
              <a:t>Program faculty &amp; staff take responsibility for supporting and establishing relationships with institutions that serve minoritized racial  groups.</a:t>
            </a:r>
            <a:endParaRPr/>
          </a:p>
        </p:txBody>
      </p:sp>
      <p:sp>
        <p:nvSpPr>
          <p:cNvPr id="331" name="Google Shape;331;p41"/>
          <p:cNvSpPr/>
          <p:nvPr/>
        </p:nvSpPr>
        <p:spPr>
          <a:xfrm>
            <a:off x="12621722" y="155700"/>
            <a:ext cx="5323800" cy="46353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1"/>
          <p:cNvSpPr txBox="1"/>
          <p:nvPr/>
        </p:nvSpPr>
        <p:spPr>
          <a:xfrm>
            <a:off x="13041302" y="1003179"/>
            <a:ext cx="4482300" cy="492600"/>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1" lang="en-US" sz="3200" u="sng">
                <a:solidFill>
                  <a:srgbClr val="43B0F1"/>
                </a:solidFill>
                <a:latin typeface="Montserrat"/>
                <a:ea typeface="Montserrat"/>
                <a:cs typeface="Montserrat"/>
                <a:sym typeface="Montserrat"/>
              </a:rPr>
              <a:t>WELCOME</a:t>
            </a:r>
            <a:endParaRPr b="1" u="sng"/>
          </a:p>
        </p:txBody>
      </p:sp>
      <p:sp>
        <p:nvSpPr>
          <p:cNvPr id="333" name="Google Shape;333;p41"/>
          <p:cNvSpPr txBox="1"/>
          <p:nvPr/>
        </p:nvSpPr>
        <p:spPr>
          <a:xfrm>
            <a:off x="13040065" y="1932542"/>
            <a:ext cx="4484700" cy="264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E8EEF1"/>
                </a:solidFill>
                <a:latin typeface="Montserrat"/>
                <a:ea typeface="Montserrat"/>
                <a:cs typeface="Montserrat"/>
                <a:sym typeface="Montserrat"/>
              </a:rPr>
              <a:t>Prospective students by creating  a climate where they will be cared for and provided the tools to be successful.</a:t>
            </a:r>
            <a:endParaRPr/>
          </a:p>
        </p:txBody>
      </p:sp>
      <p:sp>
        <p:nvSpPr>
          <p:cNvPr id="334" name="Google Shape;334;p41"/>
          <p:cNvSpPr/>
          <p:nvPr/>
        </p:nvSpPr>
        <p:spPr>
          <a:xfrm>
            <a:off x="12621722" y="5144274"/>
            <a:ext cx="5323800" cy="46353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txBox="1"/>
          <p:nvPr/>
        </p:nvSpPr>
        <p:spPr>
          <a:xfrm>
            <a:off x="13041302" y="5991755"/>
            <a:ext cx="4482300" cy="492600"/>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1" lang="en-US" sz="3200" u="sng">
                <a:solidFill>
                  <a:srgbClr val="43B0F1"/>
                </a:solidFill>
                <a:latin typeface="Montserrat"/>
                <a:ea typeface="Montserrat"/>
                <a:cs typeface="Montserrat"/>
                <a:sym typeface="Montserrat"/>
              </a:rPr>
              <a:t>DECONSTRUCT</a:t>
            </a:r>
            <a:endParaRPr b="1" u="sng"/>
          </a:p>
        </p:txBody>
      </p:sp>
      <p:sp>
        <p:nvSpPr>
          <p:cNvPr id="336" name="Google Shape;336;p41"/>
          <p:cNvSpPr txBox="1"/>
          <p:nvPr/>
        </p:nvSpPr>
        <p:spPr>
          <a:xfrm>
            <a:off x="13041277" y="6898754"/>
            <a:ext cx="4484700" cy="208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E8EEF1"/>
                </a:solidFill>
                <a:latin typeface="Montserrat"/>
                <a:ea typeface="Montserrat"/>
                <a:cs typeface="Montserrat"/>
                <a:sym typeface="Montserrat"/>
              </a:rPr>
              <a:t>The information that is presented as the norm for students who successfully apply and enroll.</a:t>
            </a:r>
            <a:endParaRPr/>
          </a:p>
        </p:txBody>
      </p:sp>
      <p:pic>
        <p:nvPicPr>
          <p:cNvPr id="337" name="Google Shape;337;p41"/>
          <p:cNvPicPr preferRelativeResize="0"/>
          <p:nvPr/>
        </p:nvPicPr>
        <p:blipFill rotWithShape="1">
          <a:blip r:embed="rId3">
            <a:alphaModFix/>
          </a:blip>
          <a:srcRect b="0" l="27814" r="50566" t="32427"/>
          <a:stretch/>
        </p:blipFill>
        <p:spPr>
          <a:xfrm>
            <a:off x="-1343399" y="-651119"/>
            <a:ext cx="2458196" cy="10938121"/>
          </a:xfrm>
          <a:prstGeom prst="rect">
            <a:avLst/>
          </a:prstGeom>
          <a:noFill/>
          <a:ln>
            <a:noFill/>
          </a:ln>
        </p:spPr>
      </p:pic>
      <p:sp>
        <p:nvSpPr>
          <p:cNvPr id="338" name="Google Shape;338;p41"/>
          <p:cNvSpPr/>
          <p:nvPr/>
        </p:nvSpPr>
        <p:spPr>
          <a:xfrm>
            <a:off x="-535582" y="-533400"/>
            <a:ext cx="1165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p:nvPr/>
        </p:nvSpPr>
        <p:spPr>
          <a:xfrm>
            <a:off x="-661296" y="3888776"/>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p:nvPr/>
        </p:nvSpPr>
        <p:spPr>
          <a:xfrm>
            <a:off x="1384416" y="5144274"/>
            <a:ext cx="5323800" cy="46353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1"/>
          <p:cNvSpPr txBox="1"/>
          <p:nvPr/>
        </p:nvSpPr>
        <p:spPr>
          <a:xfrm>
            <a:off x="1803996" y="5991755"/>
            <a:ext cx="4482300" cy="492600"/>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1" lang="en-US" sz="3200" u="sng">
                <a:solidFill>
                  <a:srgbClr val="43B0F1"/>
                </a:solidFill>
                <a:latin typeface="Montserrat"/>
                <a:ea typeface="Montserrat"/>
                <a:cs typeface="Montserrat"/>
                <a:sym typeface="Montserrat"/>
              </a:rPr>
              <a:t>REPRESENTING</a:t>
            </a:r>
            <a:endParaRPr b="1" u="sng"/>
          </a:p>
        </p:txBody>
      </p:sp>
      <p:sp>
        <p:nvSpPr>
          <p:cNvPr id="342" name="Google Shape;342;p41"/>
          <p:cNvSpPr txBox="1"/>
          <p:nvPr/>
        </p:nvSpPr>
        <p:spPr>
          <a:xfrm>
            <a:off x="1509925" y="6898750"/>
            <a:ext cx="5039100" cy="264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E8EEF1"/>
                </a:solidFill>
                <a:latin typeface="Montserrat"/>
                <a:ea typeface="Montserrat"/>
                <a:cs typeface="Montserrat"/>
                <a:sym typeface="Montserrat"/>
              </a:rPr>
              <a:t>Affirm the belonging of racially/ethnically minoritized groups by representing </a:t>
            </a:r>
            <a:r>
              <a:rPr lang="en-US" sz="2600">
                <a:solidFill>
                  <a:srgbClr val="E8EEF1"/>
                </a:solidFill>
                <a:latin typeface="Montserrat"/>
                <a:ea typeface="Montserrat"/>
                <a:cs typeface="Montserrat"/>
                <a:sym typeface="Montserrat"/>
              </a:rPr>
              <a:t>their experiences &amp; support for their research interest.</a:t>
            </a:r>
            <a:endParaRPr/>
          </a:p>
        </p:txBody>
      </p:sp>
      <p:sp>
        <p:nvSpPr>
          <p:cNvPr id="343" name="Google Shape;343;p41"/>
          <p:cNvSpPr txBox="1"/>
          <p:nvPr/>
        </p:nvSpPr>
        <p:spPr>
          <a:xfrm>
            <a:off x="7555925" y="9871500"/>
            <a:ext cx="10389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500">
                <a:solidFill>
                  <a:schemeClr val="dk2"/>
                </a:solidFill>
                <a:latin typeface="Raleway"/>
                <a:ea typeface="Raleway"/>
                <a:cs typeface="Raleway"/>
                <a:sym typeface="Raleway"/>
              </a:rPr>
              <a:t>Adapted from the the Center for Urban Education </a:t>
            </a:r>
            <a:r>
              <a:rPr lang="en-US" sz="1500">
                <a:solidFill>
                  <a:schemeClr val="dk2"/>
                </a:solidFill>
                <a:latin typeface="Raleway"/>
                <a:ea typeface="Raleway"/>
                <a:cs typeface="Raleway"/>
                <a:sym typeface="Raleway"/>
              </a:rPr>
              <a:t>(Center for Urban Education,. 2017)</a:t>
            </a:r>
            <a:endParaRPr sz="1500">
              <a:solidFill>
                <a:schemeClr val="dk2"/>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txBox="1"/>
          <p:nvPr/>
        </p:nvSpPr>
        <p:spPr>
          <a:xfrm>
            <a:off x="1816192" y="348387"/>
            <a:ext cx="12338700" cy="8772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Demystifying the Process </a:t>
            </a:r>
            <a:r>
              <a:rPr b="1" i="1" lang="en-US" sz="3600">
                <a:solidFill>
                  <a:srgbClr val="1E3D58"/>
                </a:solidFill>
                <a:latin typeface="Raleway"/>
                <a:ea typeface="Raleway"/>
                <a:cs typeface="Raleway"/>
                <a:sym typeface="Raleway"/>
              </a:rPr>
              <a:t>(Program)</a:t>
            </a:r>
            <a:endParaRPr i="1" sz="3600"/>
          </a:p>
        </p:txBody>
      </p:sp>
      <p:pic>
        <p:nvPicPr>
          <p:cNvPr id="349" name="Google Shape;349;p42"/>
          <p:cNvPicPr preferRelativeResize="0"/>
          <p:nvPr/>
        </p:nvPicPr>
        <p:blipFill rotWithShape="1">
          <a:blip r:embed="rId3">
            <a:alphaModFix/>
          </a:blip>
          <a:srcRect b="0" l="27814" r="50566" t="32427"/>
          <a:stretch/>
        </p:blipFill>
        <p:spPr>
          <a:xfrm>
            <a:off x="-1082212" y="-325560"/>
            <a:ext cx="2458196" cy="10938121"/>
          </a:xfrm>
          <a:prstGeom prst="rect">
            <a:avLst/>
          </a:prstGeom>
          <a:noFill/>
          <a:ln>
            <a:noFill/>
          </a:ln>
        </p:spPr>
      </p:pic>
      <p:sp>
        <p:nvSpPr>
          <p:cNvPr id="350" name="Google Shape;350;p42"/>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2"/>
          <p:cNvSpPr/>
          <p:nvPr/>
        </p:nvSpPr>
        <p:spPr>
          <a:xfrm rot="10800000">
            <a:off x="16437225" y="54060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42"/>
          <p:cNvPicPr preferRelativeResize="0"/>
          <p:nvPr/>
        </p:nvPicPr>
        <p:blipFill>
          <a:blip r:embed="rId4">
            <a:alphaModFix/>
          </a:blip>
          <a:stretch>
            <a:fillRect/>
          </a:stretch>
        </p:blipFill>
        <p:spPr>
          <a:xfrm>
            <a:off x="1543025" y="1436574"/>
            <a:ext cx="14894201" cy="86155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3"/>
          <p:cNvSpPr txBox="1"/>
          <p:nvPr/>
        </p:nvSpPr>
        <p:spPr>
          <a:xfrm>
            <a:off x="1816201" y="348375"/>
            <a:ext cx="14198100" cy="8772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Demystifying the Process</a:t>
            </a:r>
            <a:r>
              <a:rPr b="1" i="1" lang="en-US" sz="3200">
                <a:solidFill>
                  <a:srgbClr val="1E3D58"/>
                </a:solidFill>
                <a:latin typeface="Raleway"/>
                <a:ea typeface="Raleway"/>
                <a:cs typeface="Raleway"/>
                <a:sym typeface="Raleway"/>
              </a:rPr>
              <a:t> </a:t>
            </a:r>
            <a:r>
              <a:rPr b="1" i="1" lang="en-US" sz="3600">
                <a:solidFill>
                  <a:srgbClr val="1E3D58"/>
                </a:solidFill>
                <a:latin typeface="Raleway"/>
                <a:ea typeface="Raleway"/>
                <a:cs typeface="Raleway"/>
                <a:sym typeface="Raleway"/>
              </a:rPr>
              <a:t>(faculty)</a:t>
            </a:r>
            <a:endParaRPr i="1" sz="3600"/>
          </a:p>
        </p:txBody>
      </p:sp>
      <p:pic>
        <p:nvPicPr>
          <p:cNvPr id="358" name="Google Shape;358;p43"/>
          <p:cNvPicPr preferRelativeResize="0"/>
          <p:nvPr/>
        </p:nvPicPr>
        <p:blipFill rotWithShape="1">
          <a:blip r:embed="rId3">
            <a:alphaModFix/>
          </a:blip>
          <a:srcRect b="0" l="27814" r="50566" t="32427"/>
          <a:stretch/>
        </p:blipFill>
        <p:spPr>
          <a:xfrm>
            <a:off x="-1082212" y="-325560"/>
            <a:ext cx="2458196" cy="10938121"/>
          </a:xfrm>
          <a:prstGeom prst="rect">
            <a:avLst/>
          </a:prstGeom>
          <a:noFill/>
          <a:ln>
            <a:noFill/>
          </a:ln>
        </p:spPr>
      </p:pic>
      <p:sp>
        <p:nvSpPr>
          <p:cNvPr id="359" name="Google Shape;359;p43"/>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3"/>
          <p:cNvSpPr/>
          <p:nvPr/>
        </p:nvSpPr>
        <p:spPr>
          <a:xfrm rot="10800000">
            <a:off x="16437225" y="54060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43"/>
          <p:cNvPicPr preferRelativeResize="0"/>
          <p:nvPr/>
        </p:nvPicPr>
        <p:blipFill rotWithShape="1">
          <a:blip r:embed="rId4">
            <a:alphaModFix/>
          </a:blip>
          <a:srcRect b="1605" l="0" r="1273" t="2838"/>
          <a:stretch/>
        </p:blipFill>
        <p:spPr>
          <a:xfrm>
            <a:off x="1616275" y="1392125"/>
            <a:ext cx="14608349" cy="8557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4"/>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367" name="Google Shape;367;p44"/>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txBox="1"/>
          <p:nvPr/>
        </p:nvSpPr>
        <p:spPr>
          <a:xfrm>
            <a:off x="3080250" y="520625"/>
            <a:ext cx="13449300" cy="22263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400">
                <a:solidFill>
                  <a:srgbClr val="1E3D58"/>
                </a:solidFill>
                <a:latin typeface="Raleway"/>
                <a:ea typeface="Raleway"/>
                <a:cs typeface="Raleway"/>
                <a:sym typeface="Raleway"/>
              </a:rPr>
              <a:t>Welcoming &amp; Representing </a:t>
            </a:r>
            <a:r>
              <a:rPr b="1" lang="en-US" sz="6400">
                <a:solidFill>
                  <a:srgbClr val="43B0F1"/>
                </a:solidFill>
                <a:latin typeface="Raleway"/>
                <a:ea typeface="Raleway"/>
                <a:cs typeface="Raleway"/>
                <a:sym typeface="Raleway"/>
              </a:rPr>
              <a:t>Department and Program Climate</a:t>
            </a:r>
            <a:endParaRPr sz="1200">
              <a:solidFill>
                <a:srgbClr val="43B0F1"/>
              </a:solidFill>
            </a:endParaRPr>
          </a:p>
        </p:txBody>
      </p:sp>
      <p:sp>
        <p:nvSpPr>
          <p:cNvPr id="369" name="Google Shape;369;p44"/>
          <p:cNvSpPr txBox="1"/>
          <p:nvPr/>
        </p:nvSpPr>
        <p:spPr>
          <a:xfrm>
            <a:off x="3080250" y="3221188"/>
            <a:ext cx="7749000" cy="4926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i="1" lang="en-US" sz="3200" u="sng">
                <a:solidFill>
                  <a:srgbClr val="1E3D58"/>
                </a:solidFill>
                <a:latin typeface="Raleway"/>
                <a:ea typeface="Raleway"/>
                <a:cs typeface="Raleway"/>
                <a:sym typeface="Raleway"/>
              </a:rPr>
              <a:t>A Student Example from the research</a:t>
            </a:r>
            <a:endParaRPr i="1" u="sng">
              <a:solidFill>
                <a:srgbClr val="1E3D58"/>
              </a:solidFill>
            </a:endParaRPr>
          </a:p>
        </p:txBody>
      </p:sp>
      <p:sp>
        <p:nvSpPr>
          <p:cNvPr id="370" name="Google Shape;370;p44"/>
          <p:cNvSpPr txBox="1"/>
          <p:nvPr/>
        </p:nvSpPr>
        <p:spPr>
          <a:xfrm>
            <a:off x="3080250" y="4074525"/>
            <a:ext cx="13141500" cy="5477400"/>
          </a:xfrm>
          <a:prstGeom prst="rect">
            <a:avLst/>
          </a:prstGeom>
          <a:noFill/>
          <a:ln>
            <a:noFill/>
          </a:ln>
        </p:spPr>
        <p:txBody>
          <a:bodyPr anchorCtr="0" anchor="t" bIns="0" lIns="0" spcFirstLastPara="1" rIns="0" wrap="square" tIns="0">
            <a:spAutoFit/>
          </a:bodyPr>
          <a:lstStyle/>
          <a:p>
            <a:pPr indent="0" lvl="0" marL="0" rtl="0" algn="l">
              <a:spcBef>
                <a:spcPts val="100"/>
              </a:spcBef>
              <a:spcAft>
                <a:spcPts val="0"/>
              </a:spcAft>
              <a:buClr>
                <a:schemeClr val="dk1"/>
              </a:buClr>
              <a:buSzPts val="1100"/>
              <a:buFont typeface="Arial"/>
              <a:buNone/>
            </a:pPr>
            <a:r>
              <a:rPr lang="en-US" sz="4448">
                <a:solidFill>
                  <a:schemeClr val="dk1"/>
                </a:solidFill>
                <a:highlight>
                  <a:schemeClr val="lt1"/>
                </a:highlight>
                <a:latin typeface="Raleway"/>
                <a:ea typeface="Raleway"/>
                <a:cs typeface="Raleway"/>
                <a:sym typeface="Raleway"/>
              </a:rPr>
              <a:t>“</a:t>
            </a:r>
            <a:r>
              <a:rPr b="1" lang="en-US" sz="4448">
                <a:solidFill>
                  <a:schemeClr val="dk1"/>
                </a:solidFill>
                <a:highlight>
                  <a:schemeClr val="lt1"/>
                </a:highlight>
                <a:latin typeface="Raleway"/>
                <a:ea typeface="Raleway"/>
                <a:cs typeface="Raleway"/>
                <a:sym typeface="Raleway"/>
              </a:rPr>
              <a:t>Diversity was a huge part of the application process</a:t>
            </a:r>
            <a:r>
              <a:rPr lang="en-US" sz="4448">
                <a:solidFill>
                  <a:schemeClr val="dk1"/>
                </a:solidFill>
                <a:highlight>
                  <a:schemeClr val="lt1"/>
                </a:highlight>
                <a:latin typeface="Raleway"/>
                <a:ea typeface="Raleway"/>
                <a:cs typeface="Raleway"/>
                <a:sym typeface="Raleway"/>
              </a:rPr>
              <a:t> from what I remember. I think </a:t>
            </a:r>
            <a:r>
              <a:rPr b="1" lang="en-US" sz="4448">
                <a:solidFill>
                  <a:schemeClr val="dk1"/>
                </a:solidFill>
                <a:highlight>
                  <a:schemeClr val="lt1"/>
                </a:highlight>
                <a:latin typeface="Raleway"/>
                <a:ea typeface="Raleway"/>
                <a:cs typeface="Raleway"/>
                <a:sym typeface="Raleway"/>
              </a:rPr>
              <a:t>they were starting the [curricular initiative] at the time</a:t>
            </a:r>
            <a:r>
              <a:rPr lang="en-US" sz="4448">
                <a:solidFill>
                  <a:schemeClr val="dk1"/>
                </a:solidFill>
                <a:highlight>
                  <a:schemeClr val="lt1"/>
                </a:highlight>
                <a:latin typeface="Raleway"/>
                <a:ea typeface="Raleway"/>
                <a:cs typeface="Raleway"/>
                <a:sym typeface="Raleway"/>
              </a:rPr>
              <a:t>. I feel one of the things we had to address in our essays . . . was diversity. </a:t>
            </a:r>
            <a:r>
              <a:rPr b="1" lang="en-US" sz="4448">
                <a:solidFill>
                  <a:schemeClr val="dk1"/>
                </a:solidFill>
                <a:highlight>
                  <a:schemeClr val="lt1"/>
                </a:highlight>
                <a:latin typeface="Raleway"/>
                <a:ea typeface="Raleway"/>
                <a:cs typeface="Raleway"/>
                <a:sym typeface="Raleway"/>
              </a:rPr>
              <a:t>There was a website . . .devoted to diversity</a:t>
            </a:r>
            <a:r>
              <a:rPr lang="en-US" sz="4448">
                <a:solidFill>
                  <a:schemeClr val="dk1"/>
                </a:solidFill>
                <a:highlight>
                  <a:schemeClr val="lt1"/>
                </a:highlight>
                <a:latin typeface="Raleway"/>
                <a:ea typeface="Raleway"/>
                <a:cs typeface="Raleway"/>
                <a:sym typeface="Raleway"/>
              </a:rPr>
              <a:t> . . . so it seemed, like I said, on paper to be something that was really important to the school.” </a:t>
            </a:r>
            <a:r>
              <a:rPr lang="en-US" sz="2450">
                <a:solidFill>
                  <a:schemeClr val="dk1"/>
                </a:solidFill>
                <a:highlight>
                  <a:schemeClr val="lt1"/>
                </a:highlight>
                <a:latin typeface="Raleway"/>
                <a:ea typeface="Raleway"/>
                <a:cs typeface="Raleway"/>
                <a:sym typeface="Raleway"/>
              </a:rPr>
              <a:t>(African American Doctoral Student)</a:t>
            </a:r>
            <a:endParaRPr sz="4200">
              <a:solidFill>
                <a:srgbClr val="1E3D58"/>
              </a:solidFill>
              <a:latin typeface="Raleway"/>
              <a:ea typeface="Raleway"/>
              <a:cs typeface="Raleway"/>
              <a:sym typeface="Raleway"/>
            </a:endParaRPr>
          </a:p>
        </p:txBody>
      </p:sp>
      <p:sp>
        <p:nvSpPr>
          <p:cNvPr id="371" name="Google Shape;371;p44"/>
          <p:cNvSpPr/>
          <p:nvPr/>
        </p:nvSpPr>
        <p:spPr>
          <a:xfrm>
            <a:off x="-444053" y="121356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4"/>
          <p:cNvSpPr txBox="1"/>
          <p:nvPr/>
        </p:nvSpPr>
        <p:spPr>
          <a:xfrm>
            <a:off x="12426450" y="9702550"/>
            <a:ext cx="4103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dk2"/>
                </a:solidFill>
                <a:latin typeface="Raleway"/>
                <a:ea typeface="Raleway"/>
                <a:cs typeface="Raleway"/>
                <a:sym typeface="Raleway"/>
              </a:rPr>
              <a:t>(Slay, Reyes, &amp; Posselt, 2019)</a:t>
            </a:r>
            <a:endParaRPr sz="1800">
              <a:solidFill>
                <a:schemeClr val="dk2"/>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376" name="Shape 376"/>
        <p:cNvGrpSpPr/>
        <p:nvPr/>
      </p:nvGrpSpPr>
      <p:grpSpPr>
        <a:xfrm>
          <a:off x="0" y="0"/>
          <a:ext cx="0" cy="0"/>
          <a:chOff x="0" y="0"/>
          <a:chExt cx="0" cy="0"/>
        </a:xfrm>
      </p:grpSpPr>
      <p:pic>
        <p:nvPicPr>
          <p:cNvPr id="377" name="Google Shape;377;p45"/>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378" name="Google Shape;378;p45"/>
          <p:cNvSpPr txBox="1"/>
          <p:nvPr/>
        </p:nvSpPr>
        <p:spPr>
          <a:xfrm>
            <a:off x="3653232" y="1870570"/>
            <a:ext cx="113811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43B0F1"/>
                </a:solidFill>
                <a:latin typeface="Raleway"/>
                <a:ea typeface="Raleway"/>
                <a:cs typeface="Raleway"/>
                <a:sym typeface="Raleway"/>
              </a:rPr>
              <a:t>Activity# </a:t>
            </a:r>
            <a:r>
              <a:rPr b="1" lang="en-US" sz="6399">
                <a:solidFill>
                  <a:srgbClr val="43B0F1"/>
                </a:solidFill>
                <a:latin typeface="Raleway"/>
                <a:ea typeface="Raleway"/>
                <a:cs typeface="Raleway"/>
                <a:sym typeface="Raleway"/>
              </a:rPr>
              <a:t>1</a:t>
            </a:r>
            <a:endParaRPr/>
          </a:p>
        </p:txBody>
      </p:sp>
      <p:sp>
        <p:nvSpPr>
          <p:cNvPr id="379" name="Google Shape;379;p45"/>
          <p:cNvSpPr txBox="1"/>
          <p:nvPr/>
        </p:nvSpPr>
        <p:spPr>
          <a:xfrm>
            <a:off x="3020637" y="33780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WEBSITE SCAN</a:t>
            </a:r>
            <a:endParaRPr sz="3000"/>
          </a:p>
        </p:txBody>
      </p:sp>
      <p:sp>
        <p:nvSpPr>
          <p:cNvPr id="380" name="Google Shape;380;p45"/>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5"/>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2" name="Google Shape;382;p45"/>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383" name="Google Shape;383;p45"/>
          <p:cNvPicPr preferRelativeResize="0"/>
          <p:nvPr/>
        </p:nvPicPr>
        <p:blipFill>
          <a:blip r:embed="rId4">
            <a:alphaModFix/>
          </a:blip>
          <a:stretch>
            <a:fillRect/>
          </a:stretch>
        </p:blipFill>
        <p:spPr>
          <a:xfrm>
            <a:off x="7596550" y="4891011"/>
            <a:ext cx="3810000" cy="3419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nvSpPr>
        <p:spPr>
          <a:xfrm>
            <a:off x="1088950" y="686431"/>
            <a:ext cx="11394300" cy="10158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600">
                <a:solidFill>
                  <a:srgbClr val="1E3D58"/>
                </a:solidFill>
                <a:latin typeface="Montserrat"/>
                <a:ea typeface="Montserrat"/>
                <a:cs typeface="Montserrat"/>
                <a:sym typeface="Montserrat"/>
              </a:rPr>
              <a:t>Session Objectives</a:t>
            </a:r>
            <a:endParaRPr/>
          </a:p>
        </p:txBody>
      </p:sp>
      <p:pic>
        <p:nvPicPr>
          <p:cNvPr id="188" name="Google Shape;188;p28"/>
          <p:cNvPicPr preferRelativeResize="0"/>
          <p:nvPr/>
        </p:nvPicPr>
        <p:blipFill rotWithShape="1">
          <a:blip r:embed="rId3">
            <a:alphaModFix/>
          </a:blip>
          <a:srcRect b="0" l="34850" r="50566" t="32427"/>
          <a:stretch/>
        </p:blipFill>
        <p:spPr>
          <a:xfrm>
            <a:off x="15439652" y="-325560"/>
            <a:ext cx="1658098" cy="10938121"/>
          </a:xfrm>
          <a:prstGeom prst="rect">
            <a:avLst/>
          </a:prstGeom>
          <a:noFill/>
          <a:ln>
            <a:noFill/>
          </a:ln>
        </p:spPr>
      </p:pic>
      <p:sp>
        <p:nvSpPr>
          <p:cNvPr id="189" name="Google Shape;189;p28"/>
          <p:cNvSpPr/>
          <p:nvPr/>
        </p:nvSpPr>
        <p:spPr>
          <a:xfrm>
            <a:off x="16268700" y="-323850"/>
            <a:ext cx="3390900" cy="109347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p:nvPr/>
        </p:nvSpPr>
        <p:spPr>
          <a:xfrm rot="10800000">
            <a:off x="14374071"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txBox="1"/>
          <p:nvPr/>
        </p:nvSpPr>
        <p:spPr>
          <a:xfrm>
            <a:off x="885150" y="2116325"/>
            <a:ext cx="15010200" cy="7301100"/>
          </a:xfrm>
          <a:prstGeom prst="rect">
            <a:avLst/>
          </a:prstGeom>
          <a:noFill/>
          <a:ln>
            <a:noFill/>
          </a:ln>
        </p:spPr>
        <p:txBody>
          <a:bodyPr anchorCtr="0" anchor="t" bIns="91425" lIns="91425" spcFirstLastPara="1" rIns="91425" wrap="square" tIns="91425">
            <a:spAutoFit/>
          </a:bodyPr>
          <a:lstStyle/>
          <a:p>
            <a:pPr indent="-476250" lvl="0" marL="457200" rtl="0" algn="l">
              <a:spcBef>
                <a:spcPts val="0"/>
              </a:spcBef>
              <a:spcAft>
                <a:spcPts val="0"/>
              </a:spcAft>
              <a:buSzPts val="3900"/>
              <a:buFont typeface="Raleway"/>
              <a:buChar char="●"/>
            </a:pPr>
            <a:r>
              <a:rPr lang="en-US" sz="3900">
                <a:latin typeface="Raleway"/>
                <a:ea typeface="Raleway"/>
                <a:cs typeface="Raleway"/>
                <a:sym typeface="Raleway"/>
              </a:rPr>
              <a:t>Identify recruitment practices that serve as common barriers to equity in graduate admissions, and elements of </a:t>
            </a:r>
            <a:r>
              <a:rPr lang="en-US" sz="3900">
                <a:latin typeface="Raleway"/>
                <a:ea typeface="Raleway"/>
                <a:cs typeface="Raleway"/>
                <a:sym typeface="Raleway"/>
              </a:rPr>
              <a:t>equity-minded recruitment practice.</a:t>
            </a:r>
            <a:endParaRPr sz="3900">
              <a:latin typeface="Raleway"/>
              <a:ea typeface="Raleway"/>
              <a:cs typeface="Raleway"/>
              <a:sym typeface="Raleway"/>
            </a:endParaRPr>
          </a:p>
          <a:p>
            <a:pPr indent="-476250" lvl="0" marL="457200" rtl="0" algn="l">
              <a:spcBef>
                <a:spcPts val="1000"/>
              </a:spcBef>
              <a:spcAft>
                <a:spcPts val="0"/>
              </a:spcAft>
              <a:buSzPts val="3900"/>
              <a:buFont typeface="Raleway"/>
              <a:buChar char="●"/>
            </a:pPr>
            <a:r>
              <a:rPr lang="en-US" sz="3900">
                <a:latin typeface="Raleway"/>
                <a:ea typeface="Raleway"/>
                <a:cs typeface="Raleway"/>
                <a:sym typeface="Raleway"/>
              </a:rPr>
              <a:t>Understand the role of faculty in broadening applicant pools</a:t>
            </a:r>
            <a:endParaRPr sz="3900">
              <a:latin typeface="Raleway"/>
              <a:ea typeface="Raleway"/>
              <a:cs typeface="Raleway"/>
              <a:sym typeface="Raleway"/>
            </a:endParaRPr>
          </a:p>
          <a:p>
            <a:pPr indent="-476250" lvl="0" marL="457200" rtl="0" algn="l">
              <a:spcBef>
                <a:spcPts val="1000"/>
              </a:spcBef>
              <a:spcAft>
                <a:spcPts val="0"/>
              </a:spcAft>
              <a:buSzPts val="3900"/>
              <a:buFont typeface="Raleway"/>
              <a:buChar char="●"/>
            </a:pPr>
            <a:r>
              <a:rPr lang="en-US" sz="3900">
                <a:latin typeface="Raleway"/>
                <a:ea typeface="Raleway"/>
                <a:cs typeface="Raleway"/>
                <a:sym typeface="Raleway"/>
              </a:rPr>
              <a:t>Begin to construct a department recruitment plan that is aligned with your admissions rubric</a:t>
            </a:r>
            <a:endParaRPr sz="3900">
              <a:latin typeface="Raleway"/>
              <a:ea typeface="Raleway"/>
              <a:cs typeface="Raleway"/>
              <a:sym typeface="Raleway"/>
            </a:endParaRPr>
          </a:p>
          <a:p>
            <a:pPr indent="-476250" lvl="0" marL="457200" rtl="0" algn="l">
              <a:spcBef>
                <a:spcPts val="1000"/>
              </a:spcBef>
              <a:spcAft>
                <a:spcPts val="0"/>
              </a:spcAft>
              <a:buSzPts val="3900"/>
              <a:buFont typeface="Raleway"/>
              <a:buChar char="●"/>
            </a:pPr>
            <a:r>
              <a:rPr lang="en-US" sz="3900">
                <a:latin typeface="Raleway"/>
                <a:ea typeface="Raleway"/>
                <a:cs typeface="Raleway"/>
                <a:sym typeface="Raleway"/>
              </a:rPr>
              <a:t>Identify ways that individual faculty can actively participate in the recruitment of students from racially minoritized groups in STEM </a:t>
            </a:r>
            <a:endParaRPr sz="3900">
              <a:latin typeface="Raleway"/>
              <a:ea typeface="Raleway"/>
              <a:cs typeface="Raleway"/>
              <a:sym typeface="Raleway"/>
            </a:endParaRPr>
          </a:p>
          <a:p>
            <a:pPr indent="-476250" lvl="0" marL="457200" rtl="0" algn="l">
              <a:spcBef>
                <a:spcPts val="1000"/>
              </a:spcBef>
              <a:spcAft>
                <a:spcPts val="1000"/>
              </a:spcAft>
              <a:buSzPts val="3900"/>
              <a:buFont typeface="Raleway"/>
              <a:buChar char="●"/>
            </a:pPr>
            <a:r>
              <a:rPr i="1" lang="en-US" sz="3900">
                <a:latin typeface="Raleway"/>
                <a:ea typeface="Raleway"/>
                <a:cs typeface="Raleway"/>
                <a:sym typeface="Raleway"/>
              </a:rPr>
              <a:t>Take-home:</a:t>
            </a:r>
            <a:r>
              <a:rPr lang="en-US" sz="3900">
                <a:latin typeface="Raleway"/>
                <a:ea typeface="Raleway"/>
                <a:cs typeface="Raleway"/>
                <a:sym typeface="Raleway"/>
              </a:rPr>
              <a:t> Develop campus visit programs that yield the students you would like to see enroll in your program</a:t>
            </a:r>
            <a:endParaRPr sz="3900">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46"/>
          <p:cNvPicPr preferRelativeResize="0"/>
          <p:nvPr/>
        </p:nvPicPr>
        <p:blipFill rotWithShape="1">
          <a:blip r:embed="rId3">
            <a:alphaModFix/>
          </a:blip>
          <a:srcRect b="0" l="27813" r="50567" t="32425"/>
          <a:stretch/>
        </p:blipFill>
        <p:spPr>
          <a:xfrm>
            <a:off x="11475791" y="-254504"/>
            <a:ext cx="2458198" cy="10938119"/>
          </a:xfrm>
          <a:prstGeom prst="rect">
            <a:avLst/>
          </a:prstGeom>
          <a:noFill/>
          <a:ln>
            <a:noFill/>
          </a:ln>
        </p:spPr>
      </p:pic>
      <p:pic>
        <p:nvPicPr>
          <p:cNvPr id="389" name="Google Shape;389;p46"/>
          <p:cNvPicPr preferRelativeResize="0"/>
          <p:nvPr/>
        </p:nvPicPr>
        <p:blipFill rotWithShape="1">
          <a:blip r:embed="rId4">
            <a:alphaModFix/>
          </a:blip>
          <a:srcRect b="2661" l="25834" r="38856" t="0"/>
          <a:stretch/>
        </p:blipFill>
        <p:spPr>
          <a:xfrm>
            <a:off x="12576094" y="-520556"/>
            <a:ext cx="6133069" cy="11328113"/>
          </a:xfrm>
          <a:prstGeom prst="rect">
            <a:avLst/>
          </a:prstGeom>
          <a:noFill/>
          <a:ln>
            <a:noFill/>
          </a:ln>
        </p:spPr>
      </p:pic>
      <p:sp>
        <p:nvSpPr>
          <p:cNvPr id="390" name="Google Shape;390;p46"/>
          <p:cNvSpPr/>
          <p:nvPr/>
        </p:nvSpPr>
        <p:spPr>
          <a:xfrm>
            <a:off x="12207075" y="-396616"/>
            <a:ext cx="738039" cy="11080231"/>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txBox="1"/>
          <p:nvPr/>
        </p:nvSpPr>
        <p:spPr>
          <a:xfrm>
            <a:off x="2467100" y="359763"/>
            <a:ext cx="9303600" cy="8775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5700">
                <a:solidFill>
                  <a:srgbClr val="1E3D58"/>
                </a:solidFill>
                <a:latin typeface="Raleway"/>
                <a:ea typeface="Raleway"/>
                <a:cs typeface="Raleway"/>
                <a:sym typeface="Raleway"/>
              </a:rPr>
              <a:t>Activity # 1 - Website Scan</a:t>
            </a:r>
            <a:endParaRPr sz="500"/>
          </a:p>
        </p:txBody>
      </p:sp>
      <p:sp>
        <p:nvSpPr>
          <p:cNvPr id="392" name="Google Shape;392;p46"/>
          <p:cNvSpPr txBox="1"/>
          <p:nvPr/>
        </p:nvSpPr>
        <p:spPr>
          <a:xfrm>
            <a:off x="786775" y="2233700"/>
            <a:ext cx="10538400" cy="8040000"/>
          </a:xfrm>
          <a:prstGeom prst="rect">
            <a:avLst/>
          </a:prstGeom>
          <a:noFill/>
          <a:ln>
            <a:noFill/>
          </a:ln>
        </p:spPr>
        <p:txBody>
          <a:bodyPr anchorCtr="0" anchor="t" bIns="0" lIns="0" spcFirstLastPara="1" rIns="0" wrap="square" tIns="0">
            <a:spAutoFit/>
          </a:bodyPr>
          <a:lstStyle/>
          <a:p>
            <a:pPr indent="-444500" lvl="0" marL="457200" marR="0" rtl="0" algn="l">
              <a:lnSpc>
                <a:spcPct val="150000"/>
              </a:lnSpc>
              <a:spcBef>
                <a:spcPts val="0"/>
              </a:spcBef>
              <a:spcAft>
                <a:spcPts val="0"/>
              </a:spcAft>
              <a:buClr>
                <a:srgbClr val="1E3D58"/>
              </a:buClr>
              <a:buSzPts val="3400"/>
              <a:buFont typeface="Raleway"/>
              <a:buChar char="●"/>
            </a:pPr>
            <a:r>
              <a:rPr b="1" lang="en-US" sz="3400">
                <a:solidFill>
                  <a:srgbClr val="1E3D58"/>
                </a:solidFill>
                <a:latin typeface="Raleway"/>
                <a:ea typeface="Raleway"/>
                <a:cs typeface="Raleway"/>
                <a:sym typeface="Raleway"/>
              </a:rPr>
              <a:t>Step 1:</a:t>
            </a:r>
            <a:r>
              <a:rPr lang="en-US" sz="3400">
                <a:solidFill>
                  <a:srgbClr val="1E3D58"/>
                </a:solidFill>
                <a:latin typeface="Raleway"/>
                <a:ea typeface="Raleway"/>
                <a:cs typeface="Raleway"/>
                <a:sym typeface="Raleway"/>
              </a:rPr>
              <a:t> </a:t>
            </a:r>
            <a:r>
              <a:rPr lang="en-US" sz="3400">
                <a:solidFill>
                  <a:srgbClr val="1E3D58"/>
                </a:solidFill>
                <a:latin typeface="Raleway"/>
                <a:ea typeface="Raleway"/>
                <a:cs typeface="Raleway"/>
                <a:sym typeface="Raleway"/>
              </a:rPr>
              <a:t>Select a graduate program website to review</a:t>
            </a:r>
            <a:endParaRPr sz="3400">
              <a:solidFill>
                <a:srgbClr val="1E3D58"/>
              </a:solidFill>
              <a:latin typeface="Raleway"/>
              <a:ea typeface="Raleway"/>
              <a:cs typeface="Raleway"/>
              <a:sym typeface="Raleway"/>
            </a:endParaRPr>
          </a:p>
          <a:p>
            <a:pPr indent="-444500" lvl="0" marL="457200" marR="0" rtl="0" algn="l">
              <a:lnSpc>
                <a:spcPct val="150000"/>
              </a:lnSpc>
              <a:spcBef>
                <a:spcPts val="1000"/>
              </a:spcBef>
              <a:spcAft>
                <a:spcPts val="0"/>
              </a:spcAft>
              <a:buClr>
                <a:srgbClr val="1E3D58"/>
              </a:buClr>
              <a:buSzPts val="3400"/>
              <a:buFont typeface="Raleway"/>
              <a:buChar char="●"/>
            </a:pPr>
            <a:r>
              <a:rPr b="1" lang="en-US" sz="3400">
                <a:solidFill>
                  <a:srgbClr val="1E3D58"/>
                </a:solidFill>
                <a:latin typeface="Raleway"/>
                <a:ea typeface="Raleway"/>
                <a:cs typeface="Raleway"/>
                <a:sym typeface="Raleway"/>
              </a:rPr>
              <a:t>Step 2:</a:t>
            </a:r>
            <a:r>
              <a:rPr lang="en-US" sz="3400">
                <a:solidFill>
                  <a:srgbClr val="1E3D58"/>
                </a:solidFill>
                <a:latin typeface="Raleway"/>
                <a:ea typeface="Raleway"/>
                <a:cs typeface="Raleway"/>
                <a:sym typeface="Raleway"/>
              </a:rPr>
              <a:t> Identify excerpts on the program website that identify </a:t>
            </a:r>
            <a:r>
              <a:rPr lang="en-US" sz="3400">
                <a:solidFill>
                  <a:srgbClr val="1E3D58"/>
                </a:solidFill>
                <a:latin typeface="Raleway"/>
                <a:ea typeface="Raleway"/>
                <a:cs typeface="Raleway"/>
                <a:sym typeface="Raleway"/>
              </a:rPr>
              <a:t>what prospective applicants must do to be successful in your admission process</a:t>
            </a:r>
            <a:endParaRPr sz="3400">
              <a:solidFill>
                <a:srgbClr val="1E3D58"/>
              </a:solidFill>
              <a:latin typeface="Raleway"/>
              <a:ea typeface="Raleway"/>
              <a:cs typeface="Raleway"/>
              <a:sym typeface="Raleway"/>
            </a:endParaRPr>
          </a:p>
          <a:p>
            <a:pPr indent="-444500" lvl="0" marL="457200" marR="0" rtl="0" algn="l">
              <a:lnSpc>
                <a:spcPct val="150000"/>
              </a:lnSpc>
              <a:spcBef>
                <a:spcPts val="1000"/>
              </a:spcBef>
              <a:spcAft>
                <a:spcPts val="0"/>
              </a:spcAft>
              <a:buClr>
                <a:srgbClr val="1E3D58"/>
              </a:buClr>
              <a:buSzPts val="3400"/>
              <a:buFont typeface="Raleway"/>
              <a:buChar char="●"/>
            </a:pPr>
            <a:r>
              <a:rPr b="1" lang="en-US" sz="3400">
                <a:solidFill>
                  <a:srgbClr val="1E3D58"/>
                </a:solidFill>
                <a:latin typeface="Raleway"/>
                <a:ea typeface="Raleway"/>
                <a:cs typeface="Raleway"/>
                <a:sym typeface="Raleway"/>
              </a:rPr>
              <a:t>Step 3:</a:t>
            </a:r>
            <a:r>
              <a:rPr lang="en-US" sz="3400">
                <a:solidFill>
                  <a:srgbClr val="1E3D58"/>
                </a:solidFill>
                <a:latin typeface="Raleway"/>
                <a:ea typeface="Raleway"/>
                <a:cs typeface="Raleway"/>
                <a:sym typeface="Raleway"/>
              </a:rPr>
              <a:t> Look for excerpts you have selected and using the following categories indicate how the website </a:t>
            </a:r>
            <a:r>
              <a:rPr i="1" lang="en-US" sz="3400">
                <a:solidFill>
                  <a:srgbClr val="1E3D58"/>
                </a:solidFill>
                <a:latin typeface="Raleway"/>
                <a:ea typeface="Raleway"/>
                <a:cs typeface="Raleway"/>
                <a:sym typeface="Raleway"/>
              </a:rPr>
              <a:t>Demystifies, Welcomes, or Represents</a:t>
            </a:r>
            <a:endParaRPr i="1" sz="3400">
              <a:solidFill>
                <a:srgbClr val="1E3D58"/>
              </a:solidFill>
              <a:latin typeface="Raleway"/>
              <a:ea typeface="Raleway"/>
              <a:cs typeface="Raleway"/>
              <a:sym typeface="Raleway"/>
            </a:endParaRPr>
          </a:p>
          <a:p>
            <a:pPr indent="-444500" lvl="0" marL="457200" marR="0" rtl="0" algn="l">
              <a:lnSpc>
                <a:spcPct val="150000"/>
              </a:lnSpc>
              <a:spcBef>
                <a:spcPts val="1000"/>
              </a:spcBef>
              <a:spcAft>
                <a:spcPts val="0"/>
              </a:spcAft>
              <a:buClr>
                <a:srgbClr val="1E3D58"/>
              </a:buClr>
              <a:buSzPts val="3400"/>
              <a:buFont typeface="Raleway"/>
              <a:buChar char="●"/>
            </a:pPr>
            <a:r>
              <a:rPr b="1" lang="en-US" sz="3400">
                <a:solidFill>
                  <a:srgbClr val="1E3D58"/>
                </a:solidFill>
                <a:latin typeface="Raleway"/>
                <a:ea typeface="Raleway"/>
                <a:cs typeface="Raleway"/>
                <a:sym typeface="Raleway"/>
              </a:rPr>
              <a:t>Step 4:</a:t>
            </a:r>
            <a:r>
              <a:rPr lang="en-US" sz="3400">
                <a:solidFill>
                  <a:srgbClr val="1E3D58"/>
                </a:solidFill>
                <a:latin typeface="Raleway"/>
                <a:ea typeface="Raleway"/>
                <a:cs typeface="Raleway"/>
                <a:sym typeface="Raleway"/>
              </a:rPr>
              <a:t> Share your findings with a partner</a:t>
            </a:r>
            <a:endParaRPr sz="3400">
              <a:solidFill>
                <a:srgbClr val="1E3D58"/>
              </a:solidFill>
              <a:latin typeface="Raleway"/>
              <a:ea typeface="Raleway"/>
              <a:cs typeface="Raleway"/>
              <a:sym typeface="Raleway"/>
            </a:endParaRPr>
          </a:p>
          <a:p>
            <a:pPr indent="0" lvl="0" marL="0" marR="0" rtl="0" algn="l">
              <a:lnSpc>
                <a:spcPct val="150000"/>
              </a:lnSpc>
              <a:spcBef>
                <a:spcPts val="1000"/>
              </a:spcBef>
              <a:spcAft>
                <a:spcPts val="0"/>
              </a:spcAft>
              <a:buNone/>
            </a:pPr>
            <a:r>
              <a:rPr lang="en-US" sz="3000">
                <a:solidFill>
                  <a:srgbClr val="1E3D58"/>
                </a:solidFill>
                <a:latin typeface="Raleway"/>
                <a:ea typeface="Raleway"/>
                <a:cs typeface="Raleway"/>
                <a:sym typeface="Raleway"/>
              </a:rPr>
              <a:t> </a:t>
            </a:r>
            <a:endParaRPr sz="3000">
              <a:solidFill>
                <a:srgbClr val="1E3D58"/>
              </a:solidFill>
              <a:latin typeface="Raleway"/>
              <a:ea typeface="Raleway"/>
              <a:cs typeface="Raleway"/>
              <a:sym typeface="Raleway"/>
            </a:endParaRPr>
          </a:p>
        </p:txBody>
      </p:sp>
      <p:sp>
        <p:nvSpPr>
          <p:cNvPr id="393" name="Google Shape;393;p46"/>
          <p:cNvSpPr/>
          <p:nvPr/>
        </p:nvSpPr>
        <p:spPr>
          <a:xfrm>
            <a:off x="-674172" y="525167"/>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397" name="Shape 397"/>
        <p:cNvGrpSpPr/>
        <p:nvPr/>
      </p:nvGrpSpPr>
      <p:grpSpPr>
        <a:xfrm>
          <a:off x="0" y="0"/>
          <a:ext cx="0" cy="0"/>
          <a:chOff x="0" y="0"/>
          <a:chExt cx="0" cy="0"/>
        </a:xfrm>
      </p:grpSpPr>
      <p:sp>
        <p:nvSpPr>
          <p:cNvPr id="398" name="Google Shape;398;p47"/>
          <p:cNvSpPr txBox="1"/>
          <p:nvPr/>
        </p:nvSpPr>
        <p:spPr>
          <a:xfrm>
            <a:off x="444928" y="906525"/>
            <a:ext cx="5611800" cy="7550700"/>
          </a:xfrm>
          <a:prstGeom prst="rect">
            <a:avLst/>
          </a:prstGeom>
          <a:noFill/>
          <a:ln>
            <a:noFill/>
          </a:ln>
        </p:spPr>
        <p:txBody>
          <a:bodyPr anchorCtr="0" anchor="t" bIns="0" lIns="0" spcFirstLastPara="1" rIns="0" wrap="square" tIns="0">
            <a:spAutoFit/>
          </a:bodyPr>
          <a:lstStyle/>
          <a:p>
            <a:pPr indent="0" lvl="0" marL="0" marR="0" rtl="0" algn="l">
              <a:lnSpc>
                <a:spcPct val="131015"/>
              </a:lnSpc>
              <a:spcBef>
                <a:spcPts val="0"/>
              </a:spcBef>
              <a:spcAft>
                <a:spcPts val="0"/>
              </a:spcAft>
              <a:buNone/>
            </a:pPr>
            <a:r>
              <a:rPr b="1" i="0" lang="en-US" sz="5536" u="none" cap="none" strike="noStrike">
                <a:solidFill>
                  <a:srgbClr val="E8EEF1"/>
                </a:solidFill>
                <a:latin typeface="Raleway"/>
                <a:ea typeface="Raleway"/>
                <a:cs typeface="Raleway"/>
                <a:sym typeface="Raleway"/>
              </a:rPr>
              <a:t>FUNDAMENTAL </a:t>
            </a:r>
            <a:r>
              <a:rPr b="1" lang="en-US" sz="5536">
                <a:solidFill>
                  <a:srgbClr val="E8EEF1"/>
                </a:solidFill>
                <a:latin typeface="Raleway"/>
                <a:ea typeface="Raleway"/>
                <a:cs typeface="Raleway"/>
                <a:sym typeface="Raleway"/>
              </a:rPr>
              <a:t>PRACTICES</a:t>
            </a:r>
            <a:endParaRPr/>
          </a:p>
          <a:p>
            <a:pPr indent="0" lvl="0" marL="0" marR="0" rtl="0" algn="l">
              <a:lnSpc>
                <a:spcPct val="131015"/>
              </a:lnSpc>
              <a:spcBef>
                <a:spcPts val="0"/>
              </a:spcBef>
              <a:spcAft>
                <a:spcPts val="0"/>
              </a:spcAft>
              <a:buNone/>
            </a:pPr>
            <a:r>
              <a:rPr b="1" i="0" lang="en-US" sz="5536" u="none" cap="none" strike="noStrike">
                <a:solidFill>
                  <a:srgbClr val="E8EEF1"/>
                </a:solidFill>
                <a:latin typeface="Raleway"/>
                <a:ea typeface="Raleway"/>
                <a:cs typeface="Raleway"/>
                <a:sym typeface="Raleway"/>
              </a:rPr>
              <a:t>FOR ADVANCING RACIAL EQUITY </a:t>
            </a:r>
            <a:r>
              <a:rPr b="1" lang="en-US" sz="5536">
                <a:solidFill>
                  <a:srgbClr val="E8EEF1"/>
                </a:solidFill>
                <a:latin typeface="Raleway"/>
                <a:ea typeface="Raleway"/>
                <a:cs typeface="Raleway"/>
                <a:sym typeface="Raleway"/>
              </a:rPr>
              <a:t>IN GRADUATE EDUCATION</a:t>
            </a:r>
            <a:endParaRPr/>
          </a:p>
        </p:txBody>
      </p:sp>
      <p:pic>
        <p:nvPicPr>
          <p:cNvPr id="399" name="Google Shape;399;p47"/>
          <p:cNvPicPr preferRelativeResize="0"/>
          <p:nvPr/>
        </p:nvPicPr>
        <p:blipFill rotWithShape="1">
          <a:blip r:embed="rId3">
            <a:alphaModFix/>
          </a:blip>
          <a:srcRect b="0" l="34850" r="50566" t="32427"/>
          <a:stretch/>
        </p:blipFill>
        <p:spPr>
          <a:xfrm>
            <a:off x="6423560" y="-325560"/>
            <a:ext cx="1658098" cy="10938121"/>
          </a:xfrm>
          <a:prstGeom prst="rect">
            <a:avLst/>
          </a:prstGeom>
          <a:noFill/>
          <a:ln>
            <a:noFill/>
          </a:ln>
        </p:spPr>
      </p:pic>
      <p:sp>
        <p:nvSpPr>
          <p:cNvPr id="400" name="Google Shape;400;p47"/>
          <p:cNvSpPr/>
          <p:nvPr/>
        </p:nvSpPr>
        <p:spPr>
          <a:xfrm>
            <a:off x="-675946"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47"/>
          <p:cNvPicPr preferRelativeResize="0"/>
          <p:nvPr/>
        </p:nvPicPr>
        <p:blipFill>
          <a:blip r:embed="rId4">
            <a:alphaModFix/>
          </a:blip>
          <a:stretch>
            <a:fillRect/>
          </a:stretch>
        </p:blipFill>
        <p:spPr>
          <a:xfrm>
            <a:off x="8234058" y="152400"/>
            <a:ext cx="9901543" cy="99015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05" name="Shape 405"/>
        <p:cNvGrpSpPr/>
        <p:nvPr/>
      </p:nvGrpSpPr>
      <p:grpSpPr>
        <a:xfrm>
          <a:off x="0" y="0"/>
          <a:ext cx="0" cy="0"/>
          <a:chOff x="0" y="0"/>
          <a:chExt cx="0" cy="0"/>
        </a:xfrm>
      </p:grpSpPr>
      <p:pic>
        <p:nvPicPr>
          <p:cNvPr id="406" name="Google Shape;406;p48"/>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407" name="Google Shape;407;p48"/>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8"/>
          <p:cNvSpPr/>
          <p:nvPr/>
        </p:nvSpPr>
        <p:spPr>
          <a:xfrm>
            <a:off x="-805623" y="1900252"/>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8"/>
          <p:cNvSpPr/>
          <p:nvPr/>
        </p:nvSpPr>
        <p:spPr>
          <a:xfrm rot="10800000">
            <a:off x="16284594" y="1900650"/>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8"/>
          <p:cNvSpPr/>
          <p:nvPr/>
        </p:nvSpPr>
        <p:spPr>
          <a:xfrm>
            <a:off x="3388988" y="4454214"/>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92C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8"/>
          <p:cNvSpPr/>
          <p:nvPr/>
        </p:nvSpPr>
        <p:spPr>
          <a:xfrm>
            <a:off x="3388988" y="7468910"/>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p:nvPr/>
        </p:nvSpPr>
        <p:spPr>
          <a:xfrm rot="10800000">
            <a:off x="4846525" y="5980238"/>
            <a:ext cx="1635125" cy="1416018"/>
          </a:xfrm>
          <a:custGeom>
            <a:rect b="b" l="l" r="r" t="t"/>
            <a:pathLst>
              <a:path extrusionOk="0" h="5499100" w="6350000">
                <a:moveTo>
                  <a:pt x="0" y="5499100"/>
                </a:moveTo>
                <a:lnTo>
                  <a:pt x="3175000" y="0"/>
                </a:lnTo>
                <a:lnTo>
                  <a:pt x="6350000" y="5499100"/>
                </a:lnTo>
                <a:lnTo>
                  <a:pt x="0" y="5499100"/>
                </a:lnTo>
                <a:close/>
              </a:path>
            </a:pathLst>
          </a:custGeom>
          <a:solidFill>
            <a:srgbClr val="92CCEF"/>
          </a:solidFill>
          <a:ln>
            <a:noFill/>
          </a:ln>
        </p:spPr>
      </p:sp>
      <p:sp>
        <p:nvSpPr>
          <p:cNvPr id="413" name="Google Shape;413;p48"/>
          <p:cNvSpPr txBox="1"/>
          <p:nvPr/>
        </p:nvSpPr>
        <p:spPr>
          <a:xfrm>
            <a:off x="2449751" y="1404802"/>
            <a:ext cx="13464600" cy="2822100"/>
          </a:xfrm>
          <a:prstGeom prst="rect">
            <a:avLst/>
          </a:prstGeom>
          <a:noFill/>
          <a:ln>
            <a:noFill/>
          </a:ln>
        </p:spPr>
        <p:txBody>
          <a:bodyPr anchorCtr="0" anchor="t" bIns="0" lIns="0" spcFirstLastPara="1" rIns="0" wrap="square" tIns="0">
            <a:spAutoFit/>
          </a:bodyPr>
          <a:lstStyle/>
          <a:p>
            <a:pPr indent="0" lvl="0" marL="0" marR="0" rtl="0" algn="ctr">
              <a:lnSpc>
                <a:spcPct val="130981"/>
              </a:lnSpc>
              <a:spcBef>
                <a:spcPts val="0"/>
              </a:spcBef>
              <a:spcAft>
                <a:spcPts val="0"/>
              </a:spcAft>
              <a:buNone/>
            </a:pPr>
            <a:r>
              <a:t/>
            </a:r>
            <a:endParaRPr/>
          </a:p>
          <a:p>
            <a:pPr indent="0" lvl="0" marL="0" marR="0" rtl="0" algn="ctr">
              <a:lnSpc>
                <a:spcPct val="100000"/>
              </a:lnSpc>
              <a:spcBef>
                <a:spcPts val="0"/>
              </a:spcBef>
              <a:spcAft>
                <a:spcPts val="0"/>
              </a:spcAft>
              <a:buNone/>
            </a:pPr>
            <a:r>
              <a:rPr lang="en-US" sz="5500" u="none" cap="none" strike="noStrike">
                <a:solidFill>
                  <a:srgbClr val="E8EEF1"/>
                </a:solidFill>
                <a:latin typeface="Montserrat"/>
                <a:ea typeface="Montserrat"/>
                <a:cs typeface="Montserrat"/>
                <a:sym typeface="Montserrat"/>
              </a:rPr>
              <a:t>CHALLENGES &amp; OPPORTUNITIES</a:t>
            </a:r>
            <a:endParaRPr sz="5500" u="none" cap="none" strike="noStrike">
              <a:solidFill>
                <a:srgbClr val="E8EEF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US" sz="5500">
                <a:solidFill>
                  <a:srgbClr val="E8EEF1"/>
                </a:solidFill>
                <a:latin typeface="Montserrat"/>
                <a:ea typeface="Montserrat"/>
                <a:cs typeface="Montserrat"/>
                <a:sym typeface="Montserrat"/>
              </a:rPr>
              <a:t>DENIAL of RESPONSIBILITY for OUTREACH</a:t>
            </a:r>
            <a:endParaRPr b="1" sz="5500">
              <a:solidFill>
                <a:srgbClr val="E8EEF1"/>
              </a:solidFill>
              <a:latin typeface="Montserrat"/>
              <a:ea typeface="Montserrat"/>
              <a:cs typeface="Montserrat"/>
              <a:sym typeface="Montserrat"/>
            </a:endParaRPr>
          </a:p>
        </p:txBody>
      </p:sp>
      <p:sp>
        <p:nvSpPr>
          <p:cNvPr id="414" name="Google Shape;414;p48"/>
          <p:cNvSpPr txBox="1"/>
          <p:nvPr/>
        </p:nvSpPr>
        <p:spPr>
          <a:xfrm>
            <a:off x="3692975" y="4880163"/>
            <a:ext cx="11431500" cy="16191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CHALLENGE: </a:t>
            </a:r>
            <a:r>
              <a:rPr lang="en-US" sz="2400">
                <a:solidFill>
                  <a:srgbClr val="1E3D58"/>
                </a:solidFill>
                <a:latin typeface="Raleway"/>
                <a:ea typeface="Raleway"/>
                <a:cs typeface="Raleway"/>
                <a:sym typeface="Raleway"/>
              </a:rPr>
              <a:t>Passive o</a:t>
            </a:r>
            <a:r>
              <a:rPr lang="en-US" sz="2400" u="none" cap="none" strike="noStrike">
                <a:solidFill>
                  <a:srgbClr val="1E3D58"/>
                </a:solidFill>
                <a:latin typeface="Raleway"/>
                <a:ea typeface="Raleway"/>
                <a:cs typeface="Raleway"/>
                <a:sym typeface="Raleway"/>
              </a:rPr>
              <a:t>utreach strategies often remove the responsibility for generating diverse applicant pools from departments/faculty (Griffin &amp; Muniz, 2015; Liera, 2020b; O’Meara et al., 2020)</a:t>
            </a:r>
            <a:endParaRPr sz="400"/>
          </a:p>
        </p:txBody>
      </p:sp>
      <p:sp>
        <p:nvSpPr>
          <p:cNvPr id="415" name="Google Shape;415;p48"/>
          <p:cNvSpPr txBox="1"/>
          <p:nvPr/>
        </p:nvSpPr>
        <p:spPr>
          <a:xfrm>
            <a:off x="3767650" y="7817375"/>
            <a:ext cx="11520900" cy="11019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OPPORTUNITY: </a:t>
            </a:r>
            <a:r>
              <a:rPr lang="en-US" sz="2400">
                <a:solidFill>
                  <a:srgbClr val="1E3D58"/>
                </a:solidFill>
                <a:latin typeface="Raleway"/>
                <a:ea typeface="Raleway"/>
                <a:cs typeface="Raleway"/>
                <a:sym typeface="Raleway"/>
              </a:rPr>
              <a:t>Faculty involvement can have significant impact on the strength and quality of the applicant pool.</a:t>
            </a:r>
            <a:endParaRPr sz="2400">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19" name="Shape 419"/>
        <p:cNvGrpSpPr/>
        <p:nvPr/>
      </p:nvGrpSpPr>
      <p:grpSpPr>
        <a:xfrm>
          <a:off x="0" y="0"/>
          <a:ext cx="0" cy="0"/>
          <a:chOff x="0" y="0"/>
          <a:chExt cx="0" cy="0"/>
        </a:xfrm>
      </p:grpSpPr>
      <p:pic>
        <p:nvPicPr>
          <p:cNvPr id="420" name="Google Shape;420;p49"/>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421" name="Google Shape;421;p49"/>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9"/>
          <p:cNvSpPr/>
          <p:nvPr/>
        </p:nvSpPr>
        <p:spPr>
          <a:xfrm>
            <a:off x="-805623" y="1900252"/>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9"/>
          <p:cNvSpPr/>
          <p:nvPr/>
        </p:nvSpPr>
        <p:spPr>
          <a:xfrm rot="10800000">
            <a:off x="16284594" y="1900650"/>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9"/>
          <p:cNvSpPr/>
          <p:nvPr/>
        </p:nvSpPr>
        <p:spPr>
          <a:xfrm>
            <a:off x="3388988" y="4073214"/>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92C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9"/>
          <p:cNvSpPr/>
          <p:nvPr/>
        </p:nvSpPr>
        <p:spPr>
          <a:xfrm>
            <a:off x="3388988" y="7087910"/>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p:nvPr/>
        </p:nvSpPr>
        <p:spPr>
          <a:xfrm rot="10800000">
            <a:off x="4846525" y="5980238"/>
            <a:ext cx="1635125" cy="1416018"/>
          </a:xfrm>
          <a:custGeom>
            <a:rect b="b" l="l" r="r" t="t"/>
            <a:pathLst>
              <a:path extrusionOk="0" h="5499100" w="6350000">
                <a:moveTo>
                  <a:pt x="0" y="5499100"/>
                </a:moveTo>
                <a:lnTo>
                  <a:pt x="3175000" y="0"/>
                </a:lnTo>
                <a:lnTo>
                  <a:pt x="6350000" y="5499100"/>
                </a:lnTo>
                <a:lnTo>
                  <a:pt x="0" y="5499100"/>
                </a:lnTo>
                <a:close/>
              </a:path>
            </a:pathLst>
          </a:custGeom>
          <a:solidFill>
            <a:srgbClr val="92CCEF"/>
          </a:solidFill>
          <a:ln>
            <a:noFill/>
          </a:ln>
        </p:spPr>
      </p:sp>
      <p:sp>
        <p:nvSpPr>
          <p:cNvPr id="427" name="Google Shape;427;p49"/>
          <p:cNvSpPr txBox="1"/>
          <p:nvPr/>
        </p:nvSpPr>
        <p:spPr>
          <a:xfrm>
            <a:off x="2329100" y="1404800"/>
            <a:ext cx="13735800" cy="241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500" u="none" cap="none" strike="noStrike">
                <a:solidFill>
                  <a:srgbClr val="E8EEF1"/>
                </a:solidFill>
                <a:latin typeface="Montserrat"/>
                <a:ea typeface="Montserrat"/>
                <a:cs typeface="Montserrat"/>
                <a:sym typeface="Montserrat"/>
              </a:rPr>
              <a:t> CHALLENGES &amp; OPPORTUNITIES</a:t>
            </a:r>
            <a:endParaRPr sz="5500" u="none" cap="none" strike="noStrike">
              <a:solidFill>
                <a:srgbClr val="E8EEF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US" sz="5100">
                <a:solidFill>
                  <a:srgbClr val="E8EEF1"/>
                </a:solidFill>
                <a:latin typeface="Montserrat"/>
                <a:ea typeface="Montserrat"/>
                <a:cs typeface="Montserrat"/>
                <a:sym typeface="Montserrat"/>
              </a:rPr>
              <a:t>INEQUITABLE ACCESS TO INFORMATION</a:t>
            </a:r>
            <a:endParaRPr b="1" sz="5100">
              <a:solidFill>
                <a:srgbClr val="E8EEF1"/>
              </a:solidFill>
              <a:latin typeface="Montserrat"/>
              <a:ea typeface="Montserrat"/>
              <a:cs typeface="Montserrat"/>
              <a:sym typeface="Montserrat"/>
            </a:endParaRPr>
          </a:p>
        </p:txBody>
      </p:sp>
      <p:sp>
        <p:nvSpPr>
          <p:cNvPr id="428" name="Google Shape;428;p49"/>
          <p:cNvSpPr txBox="1"/>
          <p:nvPr/>
        </p:nvSpPr>
        <p:spPr>
          <a:xfrm>
            <a:off x="3663125" y="4723113"/>
            <a:ext cx="11431500" cy="11019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CHALLENGE: </a:t>
            </a:r>
            <a:r>
              <a:rPr lang="en-US" sz="2400">
                <a:solidFill>
                  <a:srgbClr val="1E3D58"/>
                </a:solidFill>
                <a:latin typeface="Raleway"/>
                <a:ea typeface="Raleway"/>
                <a:cs typeface="Raleway"/>
                <a:sym typeface="Raleway"/>
              </a:rPr>
              <a:t>Students from marginalized groups often have differential access to critical information networks (Kachchaf et al., 2015)</a:t>
            </a:r>
            <a:endParaRPr sz="2400"/>
          </a:p>
        </p:txBody>
      </p:sp>
      <p:sp>
        <p:nvSpPr>
          <p:cNvPr id="429" name="Google Shape;429;p49"/>
          <p:cNvSpPr txBox="1"/>
          <p:nvPr/>
        </p:nvSpPr>
        <p:spPr>
          <a:xfrm>
            <a:off x="3728837" y="7660350"/>
            <a:ext cx="11520900" cy="16191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OPPORTUNITY: </a:t>
            </a:r>
            <a:r>
              <a:rPr lang="en-US" sz="2400">
                <a:solidFill>
                  <a:srgbClr val="1E3D58"/>
                </a:solidFill>
                <a:latin typeface="Raleway"/>
                <a:ea typeface="Raleway"/>
                <a:cs typeface="Raleway"/>
                <a:sym typeface="Raleway"/>
              </a:rPr>
              <a:t>Through strategic partnerships and intentional actions faculty and program staff can work to demystify the application process for students who are from minoritized communities.</a:t>
            </a:r>
            <a:endParaRPr sz="2400">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33" name="Shape 433"/>
        <p:cNvGrpSpPr/>
        <p:nvPr/>
      </p:nvGrpSpPr>
      <p:grpSpPr>
        <a:xfrm>
          <a:off x="0" y="0"/>
          <a:ext cx="0" cy="0"/>
          <a:chOff x="0" y="0"/>
          <a:chExt cx="0" cy="0"/>
        </a:xfrm>
      </p:grpSpPr>
      <p:pic>
        <p:nvPicPr>
          <p:cNvPr id="434" name="Google Shape;434;p50"/>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435" name="Google Shape;435;p50"/>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p:nvPr/>
        </p:nvSpPr>
        <p:spPr>
          <a:xfrm>
            <a:off x="-805623" y="1900252"/>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0"/>
          <p:cNvSpPr/>
          <p:nvPr/>
        </p:nvSpPr>
        <p:spPr>
          <a:xfrm rot="10800000">
            <a:off x="16284594" y="1900650"/>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0"/>
          <p:cNvSpPr/>
          <p:nvPr/>
        </p:nvSpPr>
        <p:spPr>
          <a:xfrm>
            <a:off x="3388988" y="4073214"/>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92C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0"/>
          <p:cNvSpPr/>
          <p:nvPr/>
        </p:nvSpPr>
        <p:spPr>
          <a:xfrm>
            <a:off x="3388988" y="7087910"/>
            <a:ext cx="12200595" cy="2611703"/>
          </a:xfrm>
          <a:custGeom>
            <a:rect b="b" l="l" r="r" t="t"/>
            <a:pathLst>
              <a:path extrusionOk="0" h="883825" w="4128797">
                <a:moveTo>
                  <a:pt x="4004337" y="883825"/>
                </a:moveTo>
                <a:lnTo>
                  <a:pt x="124460" y="883825"/>
                </a:lnTo>
                <a:cubicBezTo>
                  <a:pt x="55880" y="883825"/>
                  <a:pt x="0" y="827945"/>
                  <a:pt x="0" y="759365"/>
                </a:cubicBezTo>
                <a:lnTo>
                  <a:pt x="0" y="124460"/>
                </a:lnTo>
                <a:cubicBezTo>
                  <a:pt x="0" y="55880"/>
                  <a:pt x="55880" y="0"/>
                  <a:pt x="124460" y="0"/>
                </a:cubicBezTo>
                <a:lnTo>
                  <a:pt x="4004337" y="0"/>
                </a:lnTo>
                <a:cubicBezTo>
                  <a:pt x="4072917" y="0"/>
                  <a:pt x="4128797" y="55880"/>
                  <a:pt x="4128797" y="124460"/>
                </a:cubicBezTo>
                <a:lnTo>
                  <a:pt x="4128797" y="759365"/>
                </a:lnTo>
                <a:cubicBezTo>
                  <a:pt x="4128797" y="827945"/>
                  <a:pt x="4072917" y="883825"/>
                  <a:pt x="4004337" y="88382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0"/>
          <p:cNvSpPr/>
          <p:nvPr/>
        </p:nvSpPr>
        <p:spPr>
          <a:xfrm rot="10800000">
            <a:off x="4846525" y="5980238"/>
            <a:ext cx="1635125" cy="1416018"/>
          </a:xfrm>
          <a:custGeom>
            <a:rect b="b" l="l" r="r" t="t"/>
            <a:pathLst>
              <a:path extrusionOk="0" h="5499100" w="6350000">
                <a:moveTo>
                  <a:pt x="0" y="5499100"/>
                </a:moveTo>
                <a:lnTo>
                  <a:pt x="3175000" y="0"/>
                </a:lnTo>
                <a:lnTo>
                  <a:pt x="6350000" y="5499100"/>
                </a:lnTo>
                <a:lnTo>
                  <a:pt x="0" y="5499100"/>
                </a:lnTo>
                <a:close/>
              </a:path>
            </a:pathLst>
          </a:custGeom>
          <a:solidFill>
            <a:srgbClr val="92CCEF"/>
          </a:solidFill>
          <a:ln>
            <a:noFill/>
          </a:ln>
        </p:spPr>
      </p:sp>
      <p:sp>
        <p:nvSpPr>
          <p:cNvPr id="441" name="Google Shape;441;p50"/>
          <p:cNvSpPr txBox="1"/>
          <p:nvPr/>
        </p:nvSpPr>
        <p:spPr>
          <a:xfrm>
            <a:off x="2329100" y="1404800"/>
            <a:ext cx="13735800" cy="241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500" u="none" cap="none" strike="noStrike">
                <a:solidFill>
                  <a:srgbClr val="E8EEF1"/>
                </a:solidFill>
                <a:latin typeface="Montserrat"/>
                <a:ea typeface="Montserrat"/>
                <a:cs typeface="Montserrat"/>
                <a:sym typeface="Montserrat"/>
              </a:rPr>
              <a:t> CHALLENGES &amp; OPPORTUNITIES</a:t>
            </a:r>
            <a:endParaRPr sz="5500" u="none" cap="none" strike="noStrike">
              <a:solidFill>
                <a:srgbClr val="E8EEF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US" sz="5100">
                <a:solidFill>
                  <a:srgbClr val="E8EEF1"/>
                </a:solidFill>
                <a:latin typeface="Montserrat"/>
                <a:ea typeface="Montserrat"/>
                <a:cs typeface="Montserrat"/>
                <a:sym typeface="Montserrat"/>
              </a:rPr>
              <a:t>PROBLEM of the LEAKY PIPELINE METAPHOR</a:t>
            </a:r>
            <a:endParaRPr b="1" sz="5100">
              <a:solidFill>
                <a:srgbClr val="E8EEF1"/>
              </a:solidFill>
              <a:latin typeface="Montserrat"/>
              <a:ea typeface="Montserrat"/>
              <a:cs typeface="Montserrat"/>
              <a:sym typeface="Montserrat"/>
            </a:endParaRPr>
          </a:p>
        </p:txBody>
      </p:sp>
      <p:sp>
        <p:nvSpPr>
          <p:cNvPr id="442" name="Google Shape;442;p50"/>
          <p:cNvSpPr txBox="1"/>
          <p:nvPr/>
        </p:nvSpPr>
        <p:spPr>
          <a:xfrm>
            <a:off x="3773538" y="4294488"/>
            <a:ext cx="11431500" cy="21360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CHALLENGE: </a:t>
            </a:r>
            <a:r>
              <a:rPr lang="en-US" sz="2400">
                <a:solidFill>
                  <a:srgbClr val="1E3D58"/>
                </a:solidFill>
                <a:latin typeface="Raleway"/>
                <a:ea typeface="Raleway"/>
                <a:cs typeface="Raleway"/>
                <a:sym typeface="Raleway"/>
              </a:rPr>
              <a:t>In higher education faculty and administrators often point to leaky pipelines (Griffin, 2020; Smith et al., 1996; Turner et al., 1999) and small pools of qualified people of color (Ross &amp; Gatta, 2009) as a significant challenge to advancing racial equity.</a:t>
            </a:r>
            <a:endParaRPr sz="2400"/>
          </a:p>
        </p:txBody>
      </p:sp>
      <p:sp>
        <p:nvSpPr>
          <p:cNvPr id="443" name="Google Shape;443;p50"/>
          <p:cNvSpPr txBox="1"/>
          <p:nvPr/>
        </p:nvSpPr>
        <p:spPr>
          <a:xfrm>
            <a:off x="3728862" y="7584213"/>
            <a:ext cx="11520900" cy="1619100"/>
          </a:xfrm>
          <a:prstGeom prst="rect">
            <a:avLst/>
          </a:prstGeom>
          <a:noFill/>
          <a:ln>
            <a:noFill/>
          </a:ln>
        </p:spPr>
        <p:txBody>
          <a:bodyPr anchorCtr="0" anchor="t" bIns="0" lIns="0" spcFirstLastPara="1" rIns="0" wrap="square" tIns="0">
            <a:spAutoFit/>
          </a:bodyPr>
          <a:lstStyle/>
          <a:p>
            <a:pPr indent="0" lvl="0" marL="0" marR="0" rtl="0" algn="l">
              <a:lnSpc>
                <a:spcPct val="139970"/>
              </a:lnSpc>
              <a:spcBef>
                <a:spcPts val="0"/>
              </a:spcBef>
              <a:spcAft>
                <a:spcPts val="0"/>
              </a:spcAft>
              <a:buNone/>
            </a:pPr>
            <a:r>
              <a:rPr b="1" i="0" lang="en-US" sz="3400" u="none" cap="none" strike="noStrike">
                <a:solidFill>
                  <a:srgbClr val="1E3D58"/>
                </a:solidFill>
                <a:latin typeface="Raleway"/>
                <a:ea typeface="Raleway"/>
                <a:cs typeface="Raleway"/>
                <a:sym typeface="Raleway"/>
              </a:rPr>
              <a:t>OPPORTUNITY: </a:t>
            </a:r>
            <a:r>
              <a:rPr lang="en-US" sz="2400">
                <a:solidFill>
                  <a:srgbClr val="1E3D58"/>
                </a:solidFill>
                <a:latin typeface="Raleway"/>
                <a:ea typeface="Raleway"/>
                <a:cs typeface="Raleway"/>
                <a:sym typeface="Raleway"/>
              </a:rPr>
              <a:t>In many disciplines there is a gap between the percentage of students from minoritized groups enrolled in graduate school and those who have graduated with bachelors degrees. </a:t>
            </a:r>
            <a:endParaRPr sz="2400">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47" name="Shape 447"/>
        <p:cNvGrpSpPr/>
        <p:nvPr/>
      </p:nvGrpSpPr>
      <p:grpSpPr>
        <a:xfrm>
          <a:off x="0" y="0"/>
          <a:ext cx="0" cy="0"/>
          <a:chOff x="0" y="0"/>
          <a:chExt cx="0" cy="0"/>
        </a:xfrm>
      </p:grpSpPr>
      <p:pic>
        <p:nvPicPr>
          <p:cNvPr id="448" name="Google Shape;448;p51"/>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449" name="Google Shape;449;p51"/>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QUESTIONS</a:t>
            </a:r>
            <a:endParaRPr sz="3000"/>
          </a:p>
        </p:txBody>
      </p:sp>
      <p:sp>
        <p:nvSpPr>
          <p:cNvPr id="450" name="Google Shape;450;p51"/>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1"/>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51"/>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453" name="Google Shape;453;p51"/>
          <p:cNvPicPr preferRelativeResize="0"/>
          <p:nvPr/>
        </p:nvPicPr>
        <p:blipFill>
          <a:blip r:embed="rId4">
            <a:alphaModFix/>
          </a:blip>
          <a:stretch>
            <a:fillRect/>
          </a:stretch>
        </p:blipFill>
        <p:spPr>
          <a:xfrm>
            <a:off x="7207975" y="3920047"/>
            <a:ext cx="4996450" cy="3460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57" name="Shape 457"/>
        <p:cNvGrpSpPr/>
        <p:nvPr/>
      </p:nvGrpSpPr>
      <p:grpSpPr>
        <a:xfrm>
          <a:off x="0" y="0"/>
          <a:ext cx="0" cy="0"/>
          <a:chOff x="0" y="0"/>
          <a:chExt cx="0" cy="0"/>
        </a:xfrm>
      </p:grpSpPr>
      <p:sp>
        <p:nvSpPr>
          <p:cNvPr id="458" name="Google Shape;458;p52"/>
          <p:cNvSpPr txBox="1"/>
          <p:nvPr/>
        </p:nvSpPr>
        <p:spPr>
          <a:xfrm>
            <a:off x="2989400" y="4039600"/>
            <a:ext cx="13584000" cy="30222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Developing a</a:t>
            </a:r>
            <a:r>
              <a:rPr b="1" lang="en-US" sz="8500">
                <a:solidFill>
                  <a:srgbClr val="1E3D58"/>
                </a:solidFill>
                <a:latin typeface="Raleway"/>
                <a:ea typeface="Raleway"/>
                <a:cs typeface="Raleway"/>
                <a:sym typeface="Raleway"/>
              </a:rPr>
              <a:t> Recruitment Plan</a:t>
            </a:r>
            <a:endParaRPr sz="1700"/>
          </a:p>
        </p:txBody>
      </p:sp>
      <p:sp>
        <p:nvSpPr>
          <p:cNvPr id="459" name="Google Shape;459;p52"/>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2"/>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2"/>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65" name="Shape 465"/>
        <p:cNvGrpSpPr/>
        <p:nvPr/>
      </p:nvGrpSpPr>
      <p:grpSpPr>
        <a:xfrm>
          <a:off x="0" y="0"/>
          <a:ext cx="0" cy="0"/>
          <a:chOff x="0" y="0"/>
          <a:chExt cx="0" cy="0"/>
        </a:xfrm>
      </p:grpSpPr>
      <p:pic>
        <p:nvPicPr>
          <p:cNvPr id="466" name="Google Shape;466;p53"/>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467" name="Google Shape;467;p53"/>
          <p:cNvSpPr txBox="1"/>
          <p:nvPr/>
        </p:nvSpPr>
        <p:spPr>
          <a:xfrm>
            <a:off x="3653232" y="1870570"/>
            <a:ext cx="113811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43B0F1"/>
                </a:solidFill>
                <a:latin typeface="Raleway"/>
                <a:ea typeface="Raleway"/>
                <a:cs typeface="Raleway"/>
                <a:sym typeface="Raleway"/>
              </a:rPr>
              <a:t>Activity# 2</a:t>
            </a:r>
            <a:endParaRPr/>
          </a:p>
        </p:txBody>
      </p:sp>
      <p:sp>
        <p:nvSpPr>
          <p:cNvPr id="468" name="Google Shape;468;p53"/>
          <p:cNvSpPr txBox="1"/>
          <p:nvPr/>
        </p:nvSpPr>
        <p:spPr>
          <a:xfrm>
            <a:off x="3020637" y="33780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7100" u="none" cap="none" strike="noStrike">
                <a:solidFill>
                  <a:srgbClr val="E8EEF1"/>
                </a:solidFill>
                <a:latin typeface="Montserrat"/>
                <a:ea typeface="Montserrat"/>
                <a:cs typeface="Montserrat"/>
                <a:sym typeface="Montserrat"/>
              </a:rPr>
              <a:t>RECRUITMENT PLAN</a:t>
            </a:r>
            <a:endParaRPr sz="3000"/>
          </a:p>
        </p:txBody>
      </p:sp>
      <p:sp>
        <p:nvSpPr>
          <p:cNvPr id="469" name="Google Shape;469;p53"/>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3"/>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53"/>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472" name="Google Shape;472;p53"/>
          <p:cNvPicPr preferRelativeResize="0"/>
          <p:nvPr/>
        </p:nvPicPr>
        <p:blipFill>
          <a:blip r:embed="rId4">
            <a:alphaModFix/>
          </a:blip>
          <a:stretch>
            <a:fillRect/>
          </a:stretch>
        </p:blipFill>
        <p:spPr>
          <a:xfrm>
            <a:off x="7916425" y="4747275"/>
            <a:ext cx="2946936" cy="3968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4"/>
          <p:cNvSpPr txBox="1"/>
          <p:nvPr/>
        </p:nvSpPr>
        <p:spPr>
          <a:xfrm>
            <a:off x="2043350" y="892300"/>
            <a:ext cx="6854100" cy="19482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5600">
                <a:solidFill>
                  <a:srgbClr val="1E3D58"/>
                </a:solidFill>
                <a:latin typeface="Raleway"/>
                <a:ea typeface="Raleway"/>
                <a:cs typeface="Raleway"/>
                <a:sym typeface="Raleway"/>
              </a:rPr>
              <a:t>Recruitment Planning</a:t>
            </a:r>
            <a:endParaRPr sz="400">
              <a:latin typeface="Raleway"/>
              <a:ea typeface="Raleway"/>
              <a:cs typeface="Raleway"/>
              <a:sym typeface="Raleway"/>
            </a:endParaRPr>
          </a:p>
        </p:txBody>
      </p:sp>
      <p:pic>
        <p:nvPicPr>
          <p:cNvPr id="478" name="Google Shape;478;p54"/>
          <p:cNvPicPr preferRelativeResize="0"/>
          <p:nvPr/>
        </p:nvPicPr>
        <p:blipFill rotWithShape="1">
          <a:blip r:embed="rId3">
            <a:alphaModFix/>
          </a:blip>
          <a:srcRect b="0" l="27814" r="50566" t="32427"/>
          <a:stretch/>
        </p:blipFill>
        <p:spPr>
          <a:xfrm>
            <a:off x="-1429498" y="-419729"/>
            <a:ext cx="2458196" cy="10938121"/>
          </a:xfrm>
          <a:prstGeom prst="rect">
            <a:avLst/>
          </a:prstGeom>
          <a:noFill/>
          <a:ln>
            <a:noFill/>
          </a:ln>
        </p:spPr>
      </p:pic>
      <p:sp>
        <p:nvSpPr>
          <p:cNvPr id="479" name="Google Shape;479;p54"/>
          <p:cNvSpPr/>
          <p:nvPr/>
        </p:nvSpPr>
        <p:spPr>
          <a:xfrm>
            <a:off x="-957471" y="142038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0" name="Google Shape;480;p54"/>
          <p:cNvGrpSpPr/>
          <p:nvPr/>
        </p:nvGrpSpPr>
        <p:grpSpPr>
          <a:xfrm>
            <a:off x="9506650" y="-800100"/>
            <a:ext cx="8418720" cy="12001500"/>
            <a:chOff x="8801100" y="-800100"/>
            <a:chExt cx="8418720" cy="12001500"/>
          </a:xfrm>
        </p:grpSpPr>
        <p:grpSp>
          <p:nvGrpSpPr>
            <p:cNvPr id="481" name="Google Shape;481;p54"/>
            <p:cNvGrpSpPr/>
            <p:nvPr/>
          </p:nvGrpSpPr>
          <p:grpSpPr>
            <a:xfrm>
              <a:off x="8801100" y="-800100"/>
              <a:ext cx="815800" cy="12001500"/>
              <a:chOff x="8801100" y="-800100"/>
              <a:chExt cx="815800" cy="12001500"/>
            </a:xfrm>
          </p:grpSpPr>
          <p:sp>
            <p:nvSpPr>
              <p:cNvPr id="482" name="Google Shape;482;p54"/>
              <p:cNvSpPr/>
              <p:nvPr/>
            </p:nvSpPr>
            <p:spPr>
              <a:xfrm>
                <a:off x="8801100" y="-800100"/>
                <a:ext cx="79200" cy="120015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4"/>
              <p:cNvSpPr/>
              <p:nvPr/>
            </p:nvSpPr>
            <p:spPr>
              <a:xfrm>
                <a:off x="8801100" y="568818"/>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4"/>
              <p:cNvSpPr/>
              <p:nvPr/>
            </p:nvSpPr>
            <p:spPr>
              <a:xfrm>
                <a:off x="8880300" y="3906437"/>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4"/>
              <p:cNvSpPr/>
              <p:nvPr/>
            </p:nvSpPr>
            <p:spPr>
              <a:xfrm>
                <a:off x="8801100" y="7926245"/>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54"/>
            <p:cNvGrpSpPr/>
            <p:nvPr/>
          </p:nvGrpSpPr>
          <p:grpSpPr>
            <a:xfrm>
              <a:off x="10033170" y="461504"/>
              <a:ext cx="7186650" cy="9541405"/>
              <a:chOff x="-97700" y="-95250"/>
              <a:chExt cx="9582200" cy="12721874"/>
            </a:xfrm>
          </p:grpSpPr>
          <p:sp>
            <p:nvSpPr>
              <p:cNvPr id="487" name="Google Shape;487;p54"/>
              <p:cNvSpPr txBox="1"/>
              <p:nvPr/>
            </p:nvSpPr>
            <p:spPr>
              <a:xfrm>
                <a:off x="0" y="-95250"/>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Montserrat"/>
                    <a:ea typeface="Montserrat"/>
                    <a:cs typeface="Montserrat"/>
                    <a:sym typeface="Montserrat"/>
                  </a:rPr>
                  <a:t>PREDISPOSITION</a:t>
                </a:r>
                <a:endParaRPr b="1"/>
              </a:p>
            </p:txBody>
          </p:sp>
          <p:sp>
            <p:nvSpPr>
              <p:cNvPr id="488" name="Google Shape;488;p54"/>
              <p:cNvSpPr txBox="1"/>
              <p:nvPr/>
            </p:nvSpPr>
            <p:spPr>
              <a:xfrm>
                <a:off x="0" y="777021"/>
                <a:ext cx="9484500" cy="2774700"/>
              </a:xfrm>
              <a:prstGeom prst="rect">
                <a:avLst/>
              </a:prstGeom>
              <a:noFill/>
              <a:ln>
                <a:noFill/>
              </a:ln>
            </p:spPr>
            <p:txBody>
              <a:bodyPr anchorCtr="0" anchor="t" bIns="0" lIns="0" spcFirstLastPara="1" rIns="0" wrap="square" tIns="0">
                <a:spAutoFit/>
              </a:bodyPr>
              <a:lstStyle/>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Faculty/department outreach to students (internal)</a:t>
                </a:r>
                <a:endParaRPr sz="2600">
                  <a:solidFill>
                    <a:srgbClr val="1E3D58"/>
                  </a:solidFill>
                  <a:latin typeface="Montserrat"/>
                  <a:ea typeface="Montserrat"/>
                  <a:cs typeface="Montserrat"/>
                  <a:sym typeface="Montserrat"/>
                </a:endParaRPr>
              </a:p>
              <a:p>
                <a:pPr indent="-393700" lvl="1" marL="9144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research opportunities</a:t>
                </a:r>
                <a:endParaRPr sz="2600">
                  <a:solidFill>
                    <a:srgbClr val="1E3D58"/>
                  </a:solidFill>
                  <a:latin typeface="Montserrat"/>
                  <a:ea typeface="Montserrat"/>
                  <a:cs typeface="Montserrat"/>
                  <a:sym typeface="Montserrat"/>
                </a:endParaRPr>
              </a:p>
              <a:p>
                <a:pPr indent="-393700" lvl="1" marL="9144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considering graduate studies</a:t>
                </a:r>
                <a:endParaRPr sz="2600">
                  <a:solidFill>
                    <a:srgbClr val="1E3D58"/>
                  </a:solidFill>
                  <a:latin typeface="Montserrat"/>
                  <a:ea typeface="Montserrat"/>
                  <a:cs typeface="Montserrat"/>
                  <a:sym typeface="Montserrat"/>
                </a:endParaRPr>
              </a:p>
            </p:txBody>
          </p:sp>
          <p:sp>
            <p:nvSpPr>
              <p:cNvPr id="489" name="Google Shape;489;p54"/>
              <p:cNvSpPr txBox="1"/>
              <p:nvPr/>
            </p:nvSpPr>
            <p:spPr>
              <a:xfrm>
                <a:off x="-97700" y="4412776"/>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Montserrat"/>
                    <a:ea typeface="Montserrat"/>
                    <a:cs typeface="Montserrat"/>
                    <a:sym typeface="Montserrat"/>
                  </a:rPr>
                  <a:t>SEARCH</a:t>
                </a:r>
                <a:endParaRPr b="1"/>
              </a:p>
            </p:txBody>
          </p:sp>
          <p:sp>
            <p:nvSpPr>
              <p:cNvPr id="490" name="Google Shape;490;p54"/>
              <p:cNvSpPr txBox="1"/>
              <p:nvPr/>
            </p:nvSpPr>
            <p:spPr>
              <a:xfrm>
                <a:off x="0" y="5404029"/>
                <a:ext cx="9484500" cy="3521700"/>
              </a:xfrm>
              <a:prstGeom prst="rect">
                <a:avLst/>
              </a:prstGeom>
              <a:noFill/>
              <a:ln>
                <a:noFill/>
              </a:ln>
            </p:spPr>
            <p:txBody>
              <a:bodyPr anchorCtr="0" anchor="t" bIns="0" lIns="0" spcFirstLastPara="1" rIns="0" wrap="square" tIns="0">
                <a:spAutoFit/>
              </a:bodyPr>
              <a:lstStyle/>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Update department website</a:t>
                </a:r>
                <a:endParaRPr sz="2600">
                  <a:solidFill>
                    <a:srgbClr val="1E3D58"/>
                  </a:solidFill>
                  <a:latin typeface="Montserrat"/>
                  <a:ea typeface="Montserrat"/>
                  <a:cs typeface="Montserrat"/>
                  <a:sym typeface="Montserrat"/>
                </a:endParaRPr>
              </a:p>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Revise departmental recruitment webinar</a:t>
                </a:r>
                <a:endParaRPr sz="2600">
                  <a:solidFill>
                    <a:srgbClr val="1E3D58"/>
                  </a:solidFill>
                  <a:latin typeface="Montserrat"/>
                  <a:ea typeface="Montserrat"/>
                  <a:cs typeface="Montserrat"/>
                  <a:sym typeface="Montserrat"/>
                </a:endParaRPr>
              </a:p>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Host webinar in conjunction with MSI/HBCU</a:t>
                </a:r>
                <a:endParaRPr sz="2600">
                  <a:solidFill>
                    <a:srgbClr val="1E3D58"/>
                  </a:solidFill>
                  <a:latin typeface="Montserrat"/>
                  <a:ea typeface="Montserrat"/>
                  <a:cs typeface="Montserrat"/>
                  <a:sym typeface="Montserrat"/>
                </a:endParaRPr>
              </a:p>
            </p:txBody>
          </p:sp>
          <p:sp>
            <p:nvSpPr>
              <p:cNvPr id="491" name="Google Shape;491;p54"/>
              <p:cNvSpPr txBox="1"/>
              <p:nvPr/>
            </p:nvSpPr>
            <p:spPr>
              <a:xfrm>
                <a:off x="-97700" y="9727053"/>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Montserrat"/>
                    <a:ea typeface="Montserrat"/>
                    <a:cs typeface="Montserrat"/>
                    <a:sym typeface="Montserrat"/>
                  </a:rPr>
                  <a:t>CHOICE</a:t>
                </a:r>
                <a:endParaRPr b="1"/>
              </a:p>
            </p:txBody>
          </p:sp>
          <p:sp>
            <p:nvSpPr>
              <p:cNvPr id="492" name="Google Shape;492;p54"/>
              <p:cNvSpPr txBox="1"/>
              <p:nvPr/>
            </p:nvSpPr>
            <p:spPr>
              <a:xfrm>
                <a:off x="0" y="10598924"/>
                <a:ext cx="9484500" cy="2027700"/>
              </a:xfrm>
              <a:prstGeom prst="rect">
                <a:avLst/>
              </a:prstGeom>
              <a:noFill/>
              <a:ln>
                <a:noFill/>
              </a:ln>
            </p:spPr>
            <p:txBody>
              <a:bodyPr anchorCtr="0" anchor="t" bIns="0" lIns="0" spcFirstLastPara="1" rIns="0" wrap="square" tIns="0">
                <a:spAutoFit/>
              </a:bodyPr>
              <a:lstStyle/>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Revise campus visit schedules</a:t>
                </a:r>
                <a:endParaRPr sz="2600">
                  <a:solidFill>
                    <a:srgbClr val="1E3D58"/>
                  </a:solidFill>
                  <a:latin typeface="Montserrat"/>
                  <a:ea typeface="Montserrat"/>
                  <a:cs typeface="Montserrat"/>
                  <a:sym typeface="Montserrat"/>
                </a:endParaRPr>
              </a:p>
              <a:p>
                <a:pPr indent="-393700" lvl="0" marL="457200" marR="0" rtl="0" algn="l">
                  <a:lnSpc>
                    <a:spcPct val="140000"/>
                  </a:lnSpc>
                  <a:spcBef>
                    <a:spcPts val="0"/>
                  </a:spcBef>
                  <a:spcAft>
                    <a:spcPts val="0"/>
                  </a:spcAft>
                  <a:buClr>
                    <a:srgbClr val="1E3D58"/>
                  </a:buClr>
                  <a:buSzPts val="2600"/>
                  <a:buFont typeface="Montserrat"/>
                  <a:buChar char="●"/>
                </a:pPr>
                <a:r>
                  <a:rPr lang="en-US" sz="2600">
                    <a:solidFill>
                      <a:srgbClr val="1E3D58"/>
                    </a:solidFill>
                    <a:latin typeface="Montserrat"/>
                    <a:ea typeface="Montserrat"/>
                    <a:cs typeface="Montserrat"/>
                    <a:sym typeface="Montserrat"/>
                  </a:rPr>
                  <a:t>Conduct a data dive in conjunction with institutional research</a:t>
                </a:r>
                <a:endParaRPr sz="2600">
                  <a:solidFill>
                    <a:srgbClr val="1E3D58"/>
                  </a:solidFill>
                  <a:latin typeface="Montserrat"/>
                  <a:ea typeface="Montserrat"/>
                  <a:cs typeface="Montserrat"/>
                  <a:sym typeface="Montserrat"/>
                </a:endParaRPr>
              </a:p>
            </p:txBody>
          </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96" name="Shape 496"/>
        <p:cNvGrpSpPr/>
        <p:nvPr/>
      </p:nvGrpSpPr>
      <p:grpSpPr>
        <a:xfrm>
          <a:off x="0" y="0"/>
          <a:ext cx="0" cy="0"/>
          <a:chOff x="0" y="0"/>
          <a:chExt cx="0" cy="0"/>
        </a:xfrm>
      </p:grpSpPr>
      <p:pic>
        <p:nvPicPr>
          <p:cNvPr id="497" name="Google Shape;497;p55"/>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498" name="Google Shape;498;p55"/>
          <p:cNvSpPr txBox="1"/>
          <p:nvPr/>
        </p:nvSpPr>
        <p:spPr>
          <a:xfrm>
            <a:off x="3653232" y="1870570"/>
            <a:ext cx="113811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43B0F1"/>
                </a:solidFill>
                <a:latin typeface="Raleway"/>
                <a:ea typeface="Raleway"/>
                <a:cs typeface="Raleway"/>
                <a:sym typeface="Raleway"/>
              </a:rPr>
              <a:t>Activity# </a:t>
            </a:r>
            <a:r>
              <a:rPr b="1" lang="en-US" sz="6399">
                <a:solidFill>
                  <a:srgbClr val="43B0F1"/>
                </a:solidFill>
                <a:latin typeface="Raleway"/>
                <a:ea typeface="Raleway"/>
                <a:cs typeface="Raleway"/>
                <a:sym typeface="Raleway"/>
              </a:rPr>
              <a:t>3</a:t>
            </a:r>
            <a:endParaRPr/>
          </a:p>
        </p:txBody>
      </p:sp>
      <p:sp>
        <p:nvSpPr>
          <p:cNvPr id="499" name="Google Shape;499;p55"/>
          <p:cNvSpPr txBox="1"/>
          <p:nvPr/>
        </p:nvSpPr>
        <p:spPr>
          <a:xfrm>
            <a:off x="3020637" y="33780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CAMPUS VISIT</a:t>
            </a:r>
            <a:endParaRPr sz="3000"/>
          </a:p>
        </p:txBody>
      </p:sp>
      <p:sp>
        <p:nvSpPr>
          <p:cNvPr id="500" name="Google Shape;500;p55"/>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5"/>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55"/>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503" name="Google Shape;503;p55"/>
          <p:cNvPicPr preferRelativeResize="0"/>
          <p:nvPr/>
        </p:nvPicPr>
        <p:blipFill>
          <a:blip r:embed="rId4">
            <a:alphaModFix/>
          </a:blip>
          <a:stretch>
            <a:fillRect/>
          </a:stretch>
        </p:blipFill>
        <p:spPr>
          <a:xfrm>
            <a:off x="7438775" y="5075211"/>
            <a:ext cx="3810000" cy="300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195" name="Shape 195"/>
        <p:cNvGrpSpPr/>
        <p:nvPr/>
      </p:nvGrpSpPr>
      <p:grpSpPr>
        <a:xfrm>
          <a:off x="0" y="0"/>
          <a:ext cx="0" cy="0"/>
          <a:chOff x="0" y="0"/>
          <a:chExt cx="0" cy="0"/>
        </a:xfrm>
      </p:grpSpPr>
      <p:sp>
        <p:nvSpPr>
          <p:cNvPr id="196" name="Google Shape;196;p29"/>
          <p:cNvSpPr txBox="1"/>
          <p:nvPr/>
        </p:nvSpPr>
        <p:spPr>
          <a:xfrm>
            <a:off x="444928" y="906525"/>
            <a:ext cx="5611800" cy="7550700"/>
          </a:xfrm>
          <a:prstGeom prst="rect">
            <a:avLst/>
          </a:prstGeom>
          <a:noFill/>
          <a:ln>
            <a:noFill/>
          </a:ln>
        </p:spPr>
        <p:txBody>
          <a:bodyPr anchorCtr="0" anchor="t" bIns="0" lIns="0" spcFirstLastPara="1" rIns="0" wrap="square" tIns="0">
            <a:spAutoFit/>
          </a:bodyPr>
          <a:lstStyle/>
          <a:p>
            <a:pPr indent="0" lvl="0" marL="0" marR="0" rtl="0" algn="l">
              <a:lnSpc>
                <a:spcPct val="131015"/>
              </a:lnSpc>
              <a:spcBef>
                <a:spcPts val="0"/>
              </a:spcBef>
              <a:spcAft>
                <a:spcPts val="0"/>
              </a:spcAft>
              <a:buNone/>
            </a:pPr>
            <a:r>
              <a:rPr b="1" i="0" lang="en-US" sz="5536" u="none" cap="none" strike="noStrike">
                <a:solidFill>
                  <a:srgbClr val="E8EEF1"/>
                </a:solidFill>
                <a:latin typeface="Raleway"/>
                <a:ea typeface="Raleway"/>
                <a:cs typeface="Raleway"/>
                <a:sym typeface="Raleway"/>
              </a:rPr>
              <a:t>FUNDAMENTAL </a:t>
            </a:r>
            <a:r>
              <a:rPr b="1" lang="en-US" sz="5536">
                <a:solidFill>
                  <a:srgbClr val="E8EEF1"/>
                </a:solidFill>
                <a:latin typeface="Raleway"/>
                <a:ea typeface="Raleway"/>
                <a:cs typeface="Raleway"/>
                <a:sym typeface="Raleway"/>
              </a:rPr>
              <a:t>PRACTICES</a:t>
            </a:r>
            <a:endParaRPr/>
          </a:p>
          <a:p>
            <a:pPr indent="0" lvl="0" marL="0" marR="0" rtl="0" algn="l">
              <a:lnSpc>
                <a:spcPct val="131015"/>
              </a:lnSpc>
              <a:spcBef>
                <a:spcPts val="0"/>
              </a:spcBef>
              <a:spcAft>
                <a:spcPts val="0"/>
              </a:spcAft>
              <a:buNone/>
            </a:pPr>
            <a:r>
              <a:rPr b="1" i="0" lang="en-US" sz="5536" u="none" cap="none" strike="noStrike">
                <a:solidFill>
                  <a:srgbClr val="E8EEF1"/>
                </a:solidFill>
                <a:latin typeface="Raleway"/>
                <a:ea typeface="Raleway"/>
                <a:cs typeface="Raleway"/>
                <a:sym typeface="Raleway"/>
              </a:rPr>
              <a:t>FOR ADVANCING RACIAL EQUITY </a:t>
            </a:r>
            <a:r>
              <a:rPr b="1" lang="en-US" sz="5536">
                <a:solidFill>
                  <a:srgbClr val="E8EEF1"/>
                </a:solidFill>
                <a:latin typeface="Raleway"/>
                <a:ea typeface="Raleway"/>
                <a:cs typeface="Raleway"/>
                <a:sym typeface="Raleway"/>
              </a:rPr>
              <a:t>IN GRADUATE EDUCATION</a:t>
            </a:r>
            <a:endParaRPr/>
          </a:p>
        </p:txBody>
      </p:sp>
      <p:pic>
        <p:nvPicPr>
          <p:cNvPr id="197" name="Google Shape;197;p29"/>
          <p:cNvPicPr preferRelativeResize="0"/>
          <p:nvPr/>
        </p:nvPicPr>
        <p:blipFill rotWithShape="1">
          <a:blip r:embed="rId3">
            <a:alphaModFix/>
          </a:blip>
          <a:srcRect b="0" l="34850" r="50566" t="32427"/>
          <a:stretch/>
        </p:blipFill>
        <p:spPr>
          <a:xfrm>
            <a:off x="6423560" y="-325560"/>
            <a:ext cx="1658098" cy="10938121"/>
          </a:xfrm>
          <a:prstGeom prst="rect">
            <a:avLst/>
          </a:prstGeom>
          <a:noFill/>
          <a:ln>
            <a:noFill/>
          </a:ln>
        </p:spPr>
      </p:pic>
      <p:sp>
        <p:nvSpPr>
          <p:cNvPr id="198" name="Google Shape;198;p29"/>
          <p:cNvSpPr/>
          <p:nvPr/>
        </p:nvSpPr>
        <p:spPr>
          <a:xfrm>
            <a:off x="-675946"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9"/>
          <p:cNvPicPr preferRelativeResize="0"/>
          <p:nvPr/>
        </p:nvPicPr>
        <p:blipFill>
          <a:blip r:embed="rId4">
            <a:alphaModFix/>
          </a:blip>
          <a:stretch>
            <a:fillRect/>
          </a:stretch>
        </p:blipFill>
        <p:spPr>
          <a:xfrm>
            <a:off x="8234058" y="152400"/>
            <a:ext cx="9901543" cy="99015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56"/>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509" name="Google Shape;509;p56"/>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6"/>
          <p:cNvSpPr txBox="1"/>
          <p:nvPr/>
        </p:nvSpPr>
        <p:spPr>
          <a:xfrm>
            <a:off x="3080250" y="520625"/>
            <a:ext cx="13449300" cy="22263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400">
                <a:solidFill>
                  <a:srgbClr val="1E3D58"/>
                </a:solidFill>
                <a:latin typeface="Raleway"/>
                <a:ea typeface="Raleway"/>
                <a:cs typeface="Raleway"/>
                <a:sym typeface="Raleway"/>
              </a:rPr>
              <a:t>The Campus Visit</a:t>
            </a:r>
            <a:endParaRPr b="1" sz="6400">
              <a:solidFill>
                <a:srgbClr val="1E3D58"/>
              </a:solidFill>
              <a:latin typeface="Raleway"/>
              <a:ea typeface="Raleway"/>
              <a:cs typeface="Raleway"/>
              <a:sym typeface="Raleway"/>
            </a:endParaRPr>
          </a:p>
          <a:p>
            <a:pPr indent="0" lvl="0" marL="0" marR="0" rtl="0" algn="l">
              <a:lnSpc>
                <a:spcPct val="126000"/>
              </a:lnSpc>
              <a:spcBef>
                <a:spcPts val="0"/>
              </a:spcBef>
              <a:spcAft>
                <a:spcPts val="0"/>
              </a:spcAft>
              <a:buNone/>
            </a:pPr>
            <a:r>
              <a:rPr b="1" lang="en-US" sz="6400">
                <a:solidFill>
                  <a:srgbClr val="1E3D58"/>
                </a:solidFill>
                <a:latin typeface="Raleway"/>
                <a:ea typeface="Raleway"/>
                <a:cs typeface="Raleway"/>
                <a:sym typeface="Raleway"/>
              </a:rPr>
              <a:t> </a:t>
            </a:r>
            <a:r>
              <a:rPr b="1" lang="en-US" sz="6400">
                <a:solidFill>
                  <a:srgbClr val="43B0F1"/>
                </a:solidFill>
                <a:latin typeface="Raleway"/>
                <a:ea typeface="Raleway"/>
                <a:cs typeface="Raleway"/>
                <a:sym typeface="Raleway"/>
              </a:rPr>
              <a:t>Department and Program Climate</a:t>
            </a:r>
            <a:endParaRPr sz="1200">
              <a:solidFill>
                <a:srgbClr val="43B0F1"/>
              </a:solidFill>
            </a:endParaRPr>
          </a:p>
        </p:txBody>
      </p:sp>
      <p:sp>
        <p:nvSpPr>
          <p:cNvPr id="511" name="Google Shape;511;p56"/>
          <p:cNvSpPr txBox="1"/>
          <p:nvPr/>
        </p:nvSpPr>
        <p:spPr>
          <a:xfrm>
            <a:off x="3080250" y="3164413"/>
            <a:ext cx="7749000" cy="4926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i="1" lang="en-US" sz="3200" u="sng">
                <a:solidFill>
                  <a:srgbClr val="1E3D58"/>
                </a:solidFill>
                <a:latin typeface="Raleway"/>
                <a:ea typeface="Raleway"/>
                <a:cs typeface="Raleway"/>
                <a:sym typeface="Raleway"/>
              </a:rPr>
              <a:t>A Student Example from the research</a:t>
            </a:r>
            <a:endParaRPr i="1" u="sng">
              <a:solidFill>
                <a:srgbClr val="1E3D58"/>
              </a:solidFill>
            </a:endParaRPr>
          </a:p>
        </p:txBody>
      </p:sp>
      <p:sp>
        <p:nvSpPr>
          <p:cNvPr id="512" name="Google Shape;512;p56"/>
          <p:cNvSpPr txBox="1"/>
          <p:nvPr/>
        </p:nvSpPr>
        <p:spPr>
          <a:xfrm>
            <a:off x="3080250" y="4074525"/>
            <a:ext cx="13141500" cy="5607900"/>
          </a:xfrm>
          <a:prstGeom prst="rect">
            <a:avLst/>
          </a:prstGeom>
          <a:noFill/>
          <a:ln>
            <a:noFill/>
          </a:ln>
        </p:spPr>
        <p:txBody>
          <a:bodyPr anchorCtr="0" anchor="t" bIns="0" lIns="0" spcFirstLastPara="1" rIns="0" wrap="square" tIns="0">
            <a:spAutoFit/>
          </a:bodyPr>
          <a:lstStyle/>
          <a:p>
            <a:pPr indent="0" lvl="0" marL="0" rtl="0" algn="l">
              <a:spcBef>
                <a:spcPts val="100"/>
              </a:spcBef>
              <a:spcAft>
                <a:spcPts val="0"/>
              </a:spcAft>
              <a:buClr>
                <a:schemeClr val="dk1"/>
              </a:buClr>
              <a:buSzPts val="1100"/>
              <a:buFont typeface="Arial"/>
              <a:buNone/>
            </a:pPr>
            <a:r>
              <a:rPr lang="en-US" sz="4048">
                <a:solidFill>
                  <a:schemeClr val="dk1"/>
                </a:solidFill>
                <a:highlight>
                  <a:schemeClr val="lt1"/>
                </a:highlight>
                <a:latin typeface="Raleway"/>
                <a:ea typeface="Raleway"/>
                <a:cs typeface="Raleway"/>
                <a:sym typeface="Raleway"/>
              </a:rPr>
              <a:t>“</a:t>
            </a:r>
            <a:r>
              <a:rPr lang="en-US" sz="4048">
                <a:solidFill>
                  <a:schemeClr val="dk1"/>
                </a:solidFill>
                <a:highlight>
                  <a:schemeClr val="lt1"/>
                </a:highlight>
                <a:latin typeface="Raleway"/>
                <a:ea typeface="Raleway"/>
                <a:cs typeface="Raleway"/>
                <a:sym typeface="Raleway"/>
              </a:rPr>
              <a:t>I visited some programs while I was an undergrad and applying. That was somewhat discouraging because I would go to these schools… </a:t>
            </a:r>
            <a:r>
              <a:rPr b="1" lang="en-US" sz="4048">
                <a:solidFill>
                  <a:schemeClr val="dk1"/>
                </a:solidFill>
                <a:highlight>
                  <a:schemeClr val="lt1"/>
                </a:highlight>
                <a:latin typeface="Raleway"/>
                <a:ea typeface="Raleway"/>
                <a:cs typeface="Raleway"/>
                <a:sym typeface="Raleway"/>
              </a:rPr>
              <a:t>One visit I made to [was] at [a prestigious graduate school].</a:t>
            </a:r>
            <a:r>
              <a:rPr lang="en-US" sz="4048">
                <a:solidFill>
                  <a:schemeClr val="dk1"/>
                </a:solidFill>
                <a:highlight>
                  <a:schemeClr val="lt1"/>
                </a:highlight>
                <a:latin typeface="Raleway"/>
                <a:ea typeface="Raleway"/>
                <a:cs typeface="Raleway"/>
                <a:sym typeface="Raleway"/>
              </a:rPr>
              <a:t> I had gotten this fellowship that paid for me to visit these places. </a:t>
            </a:r>
            <a:r>
              <a:rPr b="1" lang="en-US" sz="4048">
                <a:solidFill>
                  <a:schemeClr val="dk1"/>
                </a:solidFill>
                <a:highlight>
                  <a:schemeClr val="lt1"/>
                </a:highlight>
                <a:latin typeface="Raleway"/>
                <a:ea typeface="Raleway"/>
                <a:cs typeface="Raleway"/>
                <a:sym typeface="Raleway"/>
              </a:rPr>
              <a:t>And they basically didn’t give me any attention.</a:t>
            </a:r>
            <a:r>
              <a:rPr lang="en-US" sz="4048">
                <a:solidFill>
                  <a:schemeClr val="dk1"/>
                </a:solidFill>
                <a:highlight>
                  <a:schemeClr val="lt1"/>
                </a:highlight>
                <a:latin typeface="Raleway"/>
                <a:ea typeface="Raleway"/>
                <a:cs typeface="Raleway"/>
                <a:sym typeface="Raleway"/>
              </a:rPr>
              <a:t> They Just said, “Hi, here’s the department. You know your way around.” </a:t>
            </a:r>
            <a:r>
              <a:rPr b="1" lang="en-US" sz="4048">
                <a:solidFill>
                  <a:schemeClr val="dk1"/>
                </a:solidFill>
                <a:highlight>
                  <a:schemeClr val="lt1"/>
                </a:highlight>
                <a:latin typeface="Raleway"/>
                <a:ea typeface="Raleway"/>
                <a:cs typeface="Raleway"/>
                <a:sym typeface="Raleway"/>
              </a:rPr>
              <a:t>It was very discouraging because I had applied there.”</a:t>
            </a:r>
            <a:r>
              <a:rPr lang="en-US" sz="4048">
                <a:solidFill>
                  <a:schemeClr val="dk1"/>
                </a:solidFill>
                <a:highlight>
                  <a:schemeClr val="lt1"/>
                </a:highlight>
                <a:latin typeface="Raleway"/>
                <a:ea typeface="Raleway"/>
                <a:cs typeface="Raleway"/>
                <a:sym typeface="Raleway"/>
              </a:rPr>
              <a:t> </a:t>
            </a:r>
            <a:r>
              <a:rPr lang="en-US" sz="2050">
                <a:solidFill>
                  <a:schemeClr val="dk1"/>
                </a:solidFill>
                <a:highlight>
                  <a:schemeClr val="lt1"/>
                </a:highlight>
                <a:latin typeface="Raleway"/>
                <a:ea typeface="Raleway"/>
                <a:cs typeface="Raleway"/>
                <a:sym typeface="Raleway"/>
              </a:rPr>
              <a:t>(Latina Doctoral Student)</a:t>
            </a:r>
            <a:endParaRPr sz="3800">
              <a:solidFill>
                <a:srgbClr val="1E3D58"/>
              </a:solidFill>
              <a:latin typeface="Raleway"/>
              <a:ea typeface="Raleway"/>
              <a:cs typeface="Raleway"/>
              <a:sym typeface="Raleway"/>
            </a:endParaRPr>
          </a:p>
        </p:txBody>
      </p:sp>
      <p:sp>
        <p:nvSpPr>
          <p:cNvPr id="513" name="Google Shape;513;p56"/>
          <p:cNvSpPr/>
          <p:nvPr/>
        </p:nvSpPr>
        <p:spPr>
          <a:xfrm>
            <a:off x="-444053" y="121356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6"/>
          <p:cNvSpPr txBox="1"/>
          <p:nvPr/>
        </p:nvSpPr>
        <p:spPr>
          <a:xfrm>
            <a:off x="12426450" y="9702550"/>
            <a:ext cx="4103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dk2"/>
                </a:solidFill>
                <a:latin typeface="Raleway"/>
                <a:ea typeface="Raleway"/>
                <a:cs typeface="Raleway"/>
                <a:sym typeface="Raleway"/>
              </a:rPr>
              <a:t>(Ramirez, 2013)</a:t>
            </a:r>
            <a:endParaRPr sz="1800">
              <a:solidFill>
                <a:schemeClr val="dk2"/>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57"/>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520" name="Google Shape;520;p57"/>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7"/>
          <p:cNvSpPr txBox="1"/>
          <p:nvPr/>
        </p:nvSpPr>
        <p:spPr>
          <a:xfrm>
            <a:off x="3080250" y="520625"/>
            <a:ext cx="13449300" cy="22263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400">
                <a:solidFill>
                  <a:srgbClr val="1E3D58"/>
                </a:solidFill>
                <a:latin typeface="Raleway"/>
                <a:ea typeface="Raleway"/>
                <a:cs typeface="Raleway"/>
                <a:sym typeface="Raleway"/>
              </a:rPr>
              <a:t>The Campus Visit</a:t>
            </a:r>
            <a:endParaRPr b="1" sz="6400">
              <a:solidFill>
                <a:srgbClr val="1E3D58"/>
              </a:solidFill>
              <a:latin typeface="Raleway"/>
              <a:ea typeface="Raleway"/>
              <a:cs typeface="Raleway"/>
              <a:sym typeface="Raleway"/>
            </a:endParaRPr>
          </a:p>
          <a:p>
            <a:pPr indent="0" lvl="0" marL="0" marR="0" rtl="0" algn="l">
              <a:lnSpc>
                <a:spcPct val="126000"/>
              </a:lnSpc>
              <a:spcBef>
                <a:spcPts val="0"/>
              </a:spcBef>
              <a:spcAft>
                <a:spcPts val="0"/>
              </a:spcAft>
              <a:buNone/>
            </a:pPr>
            <a:r>
              <a:rPr b="1" lang="en-US" sz="6400">
                <a:solidFill>
                  <a:srgbClr val="1E3D58"/>
                </a:solidFill>
                <a:latin typeface="Raleway"/>
                <a:ea typeface="Raleway"/>
                <a:cs typeface="Raleway"/>
                <a:sym typeface="Raleway"/>
              </a:rPr>
              <a:t> </a:t>
            </a:r>
            <a:r>
              <a:rPr b="1" lang="en-US" sz="6400">
                <a:solidFill>
                  <a:srgbClr val="43B0F1"/>
                </a:solidFill>
                <a:latin typeface="Raleway"/>
                <a:ea typeface="Raleway"/>
                <a:cs typeface="Raleway"/>
                <a:sym typeface="Raleway"/>
              </a:rPr>
              <a:t>Department and Program Climate</a:t>
            </a:r>
            <a:endParaRPr sz="1200">
              <a:solidFill>
                <a:srgbClr val="43B0F1"/>
              </a:solidFill>
            </a:endParaRPr>
          </a:p>
        </p:txBody>
      </p:sp>
      <p:sp>
        <p:nvSpPr>
          <p:cNvPr id="522" name="Google Shape;522;p57"/>
          <p:cNvSpPr txBox="1"/>
          <p:nvPr/>
        </p:nvSpPr>
        <p:spPr>
          <a:xfrm>
            <a:off x="3080250" y="3164413"/>
            <a:ext cx="7749000" cy="4926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i="1" lang="en-US" sz="3200" u="sng">
                <a:solidFill>
                  <a:srgbClr val="1E3D58"/>
                </a:solidFill>
                <a:latin typeface="Raleway"/>
                <a:ea typeface="Raleway"/>
                <a:cs typeface="Raleway"/>
                <a:sym typeface="Raleway"/>
              </a:rPr>
              <a:t>A Faculty Example from the research</a:t>
            </a:r>
            <a:endParaRPr i="1" u="sng">
              <a:solidFill>
                <a:srgbClr val="1E3D58"/>
              </a:solidFill>
            </a:endParaRPr>
          </a:p>
        </p:txBody>
      </p:sp>
      <p:sp>
        <p:nvSpPr>
          <p:cNvPr id="523" name="Google Shape;523;p57"/>
          <p:cNvSpPr txBox="1"/>
          <p:nvPr/>
        </p:nvSpPr>
        <p:spPr>
          <a:xfrm>
            <a:off x="3080250" y="4074525"/>
            <a:ext cx="13141500" cy="2492400"/>
          </a:xfrm>
          <a:prstGeom prst="rect">
            <a:avLst/>
          </a:prstGeom>
          <a:noFill/>
          <a:ln>
            <a:noFill/>
          </a:ln>
        </p:spPr>
        <p:txBody>
          <a:bodyPr anchorCtr="0" anchor="t" bIns="0" lIns="0" spcFirstLastPara="1" rIns="0" wrap="square" tIns="0">
            <a:spAutoFit/>
          </a:bodyPr>
          <a:lstStyle/>
          <a:p>
            <a:pPr indent="0" lvl="0" marL="0" rtl="0" algn="l">
              <a:spcBef>
                <a:spcPts val="100"/>
              </a:spcBef>
              <a:spcAft>
                <a:spcPts val="0"/>
              </a:spcAft>
              <a:buClr>
                <a:schemeClr val="dk1"/>
              </a:buClr>
              <a:buSzPts val="1100"/>
              <a:buFont typeface="Arial"/>
              <a:buNone/>
            </a:pPr>
            <a:r>
              <a:rPr lang="en-US" sz="4048">
                <a:solidFill>
                  <a:schemeClr val="dk1"/>
                </a:solidFill>
                <a:highlight>
                  <a:schemeClr val="lt1"/>
                </a:highlight>
                <a:latin typeface="Raleway"/>
                <a:ea typeface="Raleway"/>
                <a:cs typeface="Raleway"/>
                <a:sym typeface="Raleway"/>
              </a:rPr>
              <a:t>A staff member </a:t>
            </a:r>
            <a:r>
              <a:rPr lang="en-US" sz="4048">
                <a:solidFill>
                  <a:schemeClr val="dk1"/>
                </a:solidFill>
                <a:highlight>
                  <a:schemeClr val="lt1"/>
                </a:highlight>
                <a:latin typeface="Raleway"/>
                <a:ea typeface="Raleway"/>
                <a:cs typeface="Raleway"/>
                <a:sym typeface="Raleway"/>
              </a:rPr>
              <a:t>acknowledged</a:t>
            </a:r>
            <a:r>
              <a:rPr lang="en-US" sz="4048">
                <a:solidFill>
                  <a:schemeClr val="dk1"/>
                </a:solidFill>
                <a:highlight>
                  <a:schemeClr val="lt1"/>
                </a:highlight>
                <a:latin typeface="Raleway"/>
                <a:ea typeface="Raleway"/>
                <a:cs typeface="Raleway"/>
                <a:sym typeface="Raleway"/>
              </a:rPr>
              <a:t> that for both the graduate student and the faculty community, </a:t>
            </a:r>
            <a:r>
              <a:rPr lang="en-US" sz="4048">
                <a:solidFill>
                  <a:schemeClr val="dk1"/>
                </a:solidFill>
                <a:highlight>
                  <a:schemeClr val="lt1"/>
                </a:highlight>
                <a:latin typeface="Raleway"/>
                <a:ea typeface="Raleway"/>
                <a:cs typeface="Raleway"/>
                <a:sym typeface="Raleway"/>
              </a:rPr>
              <a:t>“recruitment is extremely important to the </a:t>
            </a:r>
            <a:r>
              <a:rPr lang="en-US" sz="4048">
                <a:solidFill>
                  <a:schemeClr val="dk1"/>
                </a:solidFill>
                <a:highlight>
                  <a:schemeClr val="lt1"/>
                </a:highlight>
                <a:latin typeface="Raleway"/>
                <a:ea typeface="Raleway"/>
                <a:cs typeface="Raleway"/>
                <a:sym typeface="Raleway"/>
              </a:rPr>
              <a:t>continuation</a:t>
            </a:r>
            <a:r>
              <a:rPr lang="en-US" sz="4048">
                <a:solidFill>
                  <a:schemeClr val="dk1"/>
                </a:solidFill>
                <a:highlight>
                  <a:schemeClr val="lt1"/>
                </a:highlight>
                <a:latin typeface="Raleway"/>
                <a:ea typeface="Raleway"/>
                <a:cs typeface="Raleway"/>
                <a:sym typeface="Raleway"/>
              </a:rPr>
              <a:t> of this department” </a:t>
            </a:r>
            <a:r>
              <a:rPr lang="en-US" sz="2050">
                <a:solidFill>
                  <a:schemeClr val="dk1"/>
                </a:solidFill>
                <a:highlight>
                  <a:schemeClr val="lt1"/>
                </a:highlight>
                <a:latin typeface="Raleway"/>
                <a:ea typeface="Raleway"/>
                <a:cs typeface="Raleway"/>
                <a:sym typeface="Raleway"/>
              </a:rPr>
              <a:t>(Chemistry Department, High Tower University)</a:t>
            </a:r>
            <a:endParaRPr sz="3800">
              <a:solidFill>
                <a:srgbClr val="1E3D58"/>
              </a:solidFill>
              <a:latin typeface="Raleway"/>
              <a:ea typeface="Raleway"/>
              <a:cs typeface="Raleway"/>
              <a:sym typeface="Raleway"/>
            </a:endParaRPr>
          </a:p>
        </p:txBody>
      </p:sp>
      <p:sp>
        <p:nvSpPr>
          <p:cNvPr id="524" name="Google Shape;524;p57"/>
          <p:cNvSpPr/>
          <p:nvPr/>
        </p:nvSpPr>
        <p:spPr>
          <a:xfrm>
            <a:off x="-444053" y="121356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7"/>
          <p:cNvSpPr txBox="1"/>
          <p:nvPr/>
        </p:nvSpPr>
        <p:spPr>
          <a:xfrm>
            <a:off x="12426450" y="9702550"/>
            <a:ext cx="4103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dk2"/>
                </a:solidFill>
                <a:latin typeface="Raleway"/>
                <a:ea typeface="Raleway"/>
                <a:cs typeface="Raleway"/>
                <a:sym typeface="Raleway"/>
              </a:rPr>
              <a:t>(Posselt, 2020, p. 70)</a:t>
            </a:r>
            <a:endParaRPr sz="1800">
              <a:solidFill>
                <a:schemeClr val="dk2"/>
              </a:solidFill>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529" name="Shape 529"/>
        <p:cNvGrpSpPr/>
        <p:nvPr/>
      </p:nvGrpSpPr>
      <p:grpSpPr>
        <a:xfrm>
          <a:off x="0" y="0"/>
          <a:ext cx="0" cy="0"/>
          <a:chOff x="0" y="0"/>
          <a:chExt cx="0" cy="0"/>
        </a:xfrm>
      </p:grpSpPr>
      <p:pic>
        <p:nvPicPr>
          <p:cNvPr id="530" name="Google Shape;530;p58"/>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531" name="Google Shape;531;p58"/>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QUESTIONS</a:t>
            </a:r>
            <a:endParaRPr sz="3000"/>
          </a:p>
        </p:txBody>
      </p:sp>
      <p:sp>
        <p:nvSpPr>
          <p:cNvPr id="532" name="Google Shape;532;p58"/>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8"/>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4" name="Google Shape;534;p58"/>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535" name="Google Shape;535;p58"/>
          <p:cNvPicPr preferRelativeResize="0"/>
          <p:nvPr/>
        </p:nvPicPr>
        <p:blipFill>
          <a:blip r:embed="rId4">
            <a:alphaModFix/>
          </a:blip>
          <a:stretch>
            <a:fillRect/>
          </a:stretch>
        </p:blipFill>
        <p:spPr>
          <a:xfrm>
            <a:off x="7207975" y="3920047"/>
            <a:ext cx="4996450" cy="3460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539" name="Shape 539"/>
        <p:cNvGrpSpPr/>
        <p:nvPr/>
      </p:nvGrpSpPr>
      <p:grpSpPr>
        <a:xfrm>
          <a:off x="0" y="0"/>
          <a:ext cx="0" cy="0"/>
          <a:chOff x="0" y="0"/>
          <a:chExt cx="0" cy="0"/>
        </a:xfrm>
      </p:grpSpPr>
      <p:pic>
        <p:nvPicPr>
          <p:cNvPr id="540" name="Google Shape;540;p59"/>
          <p:cNvPicPr preferRelativeResize="0"/>
          <p:nvPr/>
        </p:nvPicPr>
        <p:blipFill rotWithShape="1">
          <a:blip r:embed="rId3">
            <a:alphaModFix/>
          </a:blip>
          <a:srcRect b="0" l="30024" r="53428" t="0"/>
          <a:stretch/>
        </p:blipFill>
        <p:spPr>
          <a:xfrm rot="10800000">
            <a:off x="15669723" y="-5513720"/>
            <a:ext cx="2365241" cy="20348816"/>
          </a:xfrm>
          <a:prstGeom prst="rect">
            <a:avLst/>
          </a:prstGeom>
          <a:noFill/>
          <a:ln>
            <a:noFill/>
          </a:ln>
        </p:spPr>
      </p:pic>
      <p:sp>
        <p:nvSpPr>
          <p:cNvPr id="541" name="Google Shape;541;p59"/>
          <p:cNvSpPr/>
          <p:nvPr/>
        </p:nvSpPr>
        <p:spPr>
          <a:xfrm rot="5400000">
            <a:off x="6945369" y="3489550"/>
            <a:ext cx="20661600" cy="23424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9"/>
          <p:cNvSpPr/>
          <p:nvPr/>
        </p:nvSpPr>
        <p:spPr>
          <a:xfrm>
            <a:off x="-961790" y="1273440"/>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9"/>
          <p:cNvSpPr txBox="1"/>
          <p:nvPr/>
        </p:nvSpPr>
        <p:spPr>
          <a:xfrm>
            <a:off x="856900" y="3748000"/>
            <a:ext cx="5796000" cy="1316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8000"/>
              <a:buFont typeface="Arial"/>
              <a:buNone/>
            </a:pPr>
            <a:r>
              <a:rPr b="1" i="0" lang="en-US" sz="8000" u="none" cap="none" strike="noStrike">
                <a:solidFill>
                  <a:srgbClr val="F8F8F3"/>
                </a:solidFill>
                <a:latin typeface="Raleway"/>
                <a:ea typeface="Raleway"/>
                <a:cs typeface="Raleway"/>
                <a:sym typeface="Raleway"/>
              </a:rPr>
              <a:t>Stay connected with us! </a:t>
            </a:r>
            <a:endParaRPr i="0" sz="8000" u="none" cap="none" strike="noStrike">
              <a:solidFill>
                <a:srgbClr val="000000"/>
              </a:solidFill>
              <a:latin typeface="Raleway"/>
              <a:ea typeface="Raleway"/>
              <a:cs typeface="Raleway"/>
              <a:sym typeface="Raleway"/>
            </a:endParaRPr>
          </a:p>
        </p:txBody>
      </p:sp>
      <p:pic>
        <p:nvPicPr>
          <p:cNvPr id="544" name="Google Shape;544;p59"/>
          <p:cNvPicPr preferRelativeResize="0"/>
          <p:nvPr/>
        </p:nvPicPr>
        <p:blipFill rotWithShape="1">
          <a:blip r:embed="rId4">
            <a:alphaModFix/>
          </a:blip>
          <a:srcRect b="0" l="0" r="0" t="0"/>
          <a:stretch/>
        </p:blipFill>
        <p:spPr>
          <a:xfrm>
            <a:off x="7009325" y="2530275"/>
            <a:ext cx="1828329" cy="1809907"/>
          </a:xfrm>
          <a:prstGeom prst="rect">
            <a:avLst/>
          </a:prstGeom>
          <a:noFill/>
          <a:ln>
            <a:noFill/>
          </a:ln>
        </p:spPr>
      </p:pic>
      <p:grpSp>
        <p:nvGrpSpPr>
          <p:cNvPr id="545" name="Google Shape;545;p59"/>
          <p:cNvGrpSpPr/>
          <p:nvPr/>
        </p:nvGrpSpPr>
        <p:grpSpPr>
          <a:xfrm>
            <a:off x="9726637" y="3039772"/>
            <a:ext cx="5440143" cy="912255"/>
            <a:chOff x="0" y="-76200"/>
            <a:chExt cx="8628300" cy="1461479"/>
          </a:xfrm>
        </p:grpSpPr>
        <p:sp>
          <p:nvSpPr>
            <p:cNvPr id="546" name="Google Shape;546;p59"/>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Twitter</a:t>
              </a:r>
              <a:endParaRPr b="1" i="0" sz="1400" u="sng" cap="none" strike="noStrike">
                <a:solidFill>
                  <a:srgbClr val="000000"/>
                </a:solidFill>
                <a:latin typeface="Raleway"/>
                <a:ea typeface="Raleway"/>
                <a:cs typeface="Raleway"/>
                <a:sym typeface="Raleway"/>
              </a:endParaRPr>
            </a:p>
          </p:txBody>
        </p:sp>
        <p:sp>
          <p:nvSpPr>
            <p:cNvPr id="547" name="Google Shape;547;p59"/>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i="0" sz="1400" u="none" cap="none" strike="noStrike">
                <a:solidFill>
                  <a:srgbClr val="000000"/>
                </a:solidFill>
                <a:latin typeface="Raleway"/>
                <a:ea typeface="Raleway"/>
                <a:cs typeface="Raleway"/>
                <a:sym typeface="Raleway"/>
              </a:endParaRPr>
            </a:p>
          </p:txBody>
        </p:sp>
      </p:grpSp>
      <p:grpSp>
        <p:nvGrpSpPr>
          <p:cNvPr id="548" name="Google Shape;548;p59"/>
          <p:cNvGrpSpPr/>
          <p:nvPr/>
        </p:nvGrpSpPr>
        <p:grpSpPr>
          <a:xfrm>
            <a:off x="9726637" y="5559256"/>
            <a:ext cx="5440143" cy="912255"/>
            <a:chOff x="0" y="-76200"/>
            <a:chExt cx="8628300" cy="1461479"/>
          </a:xfrm>
        </p:grpSpPr>
        <p:sp>
          <p:nvSpPr>
            <p:cNvPr id="549" name="Google Shape;549;p59"/>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Website</a:t>
              </a:r>
              <a:r>
                <a:rPr b="1" i="0" lang="en-US" sz="3400" u="sng" cap="none" strike="noStrike">
                  <a:solidFill>
                    <a:srgbClr val="F8F8F3"/>
                  </a:solidFill>
                  <a:latin typeface="Montserrat"/>
                  <a:ea typeface="Montserrat"/>
                  <a:cs typeface="Montserrat"/>
                  <a:sym typeface="Montserrat"/>
                </a:rPr>
                <a:t> </a:t>
              </a:r>
              <a:endParaRPr b="1" i="0" sz="1400" u="sng" cap="none" strike="noStrike">
                <a:solidFill>
                  <a:srgbClr val="000000"/>
                </a:solidFill>
                <a:latin typeface="Montserrat"/>
                <a:ea typeface="Montserrat"/>
                <a:cs typeface="Montserrat"/>
                <a:sym typeface="Montserrat"/>
              </a:endParaRPr>
            </a:p>
          </p:txBody>
        </p:sp>
        <p:sp>
          <p:nvSpPr>
            <p:cNvPr id="550" name="Google Shape;550;p59"/>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i="0" sz="1400" u="none" cap="none" strike="noStrike">
                <a:solidFill>
                  <a:srgbClr val="000000"/>
                </a:solidFill>
                <a:latin typeface="Raleway"/>
                <a:ea typeface="Raleway"/>
                <a:cs typeface="Raleway"/>
                <a:sym typeface="Raleway"/>
              </a:endParaRPr>
            </a:p>
          </p:txBody>
        </p:sp>
      </p:grpSp>
      <p:grpSp>
        <p:nvGrpSpPr>
          <p:cNvPr id="551" name="Google Shape;551;p59"/>
          <p:cNvGrpSpPr/>
          <p:nvPr/>
        </p:nvGrpSpPr>
        <p:grpSpPr>
          <a:xfrm>
            <a:off x="9726637" y="8078739"/>
            <a:ext cx="5440143" cy="912255"/>
            <a:chOff x="0" y="-76200"/>
            <a:chExt cx="8628300" cy="1461479"/>
          </a:xfrm>
        </p:grpSpPr>
        <p:sp>
          <p:nvSpPr>
            <p:cNvPr id="552" name="Google Shape;552;p59"/>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Email</a:t>
              </a:r>
              <a:endParaRPr b="1" i="0" sz="1400" u="sng" cap="none" strike="noStrike">
                <a:solidFill>
                  <a:srgbClr val="000000"/>
                </a:solidFill>
                <a:latin typeface="Raleway"/>
                <a:ea typeface="Raleway"/>
                <a:cs typeface="Raleway"/>
                <a:sym typeface="Raleway"/>
              </a:endParaRPr>
            </a:p>
          </p:txBody>
        </p:sp>
        <p:sp>
          <p:nvSpPr>
            <p:cNvPr id="553" name="Google Shape;553;p59"/>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b="0" i="0" sz="2600" u="none" cap="none" strike="noStrike">
                <a:solidFill>
                  <a:srgbClr val="F8F8F3"/>
                </a:solidFill>
                <a:latin typeface="Raleway"/>
                <a:ea typeface="Raleway"/>
                <a:cs typeface="Raleway"/>
                <a:sym typeface="Raleway"/>
              </a:endParaRPr>
            </a:p>
            <a:p>
              <a:pPr indent="0" lvl="0" marL="0" marR="0" rtl="0" algn="l">
                <a:lnSpc>
                  <a:spcPct val="150000"/>
                </a:lnSpc>
                <a:spcBef>
                  <a:spcPts val="0"/>
                </a:spcBef>
                <a:spcAft>
                  <a:spcPts val="0"/>
                </a:spcAft>
                <a:buClr>
                  <a:srgbClr val="000000"/>
                </a:buClr>
                <a:buSzPts val="2600"/>
                <a:buFont typeface="Arial"/>
                <a:buNone/>
              </a:pPr>
              <a:r>
                <a:t/>
              </a:r>
              <a:endParaRPr b="0" i="0" sz="2600" u="none" cap="none" strike="noStrike">
                <a:solidFill>
                  <a:srgbClr val="F8F8F3"/>
                </a:solidFill>
                <a:latin typeface="Raleway"/>
                <a:ea typeface="Raleway"/>
                <a:cs typeface="Raleway"/>
                <a:sym typeface="Raleway"/>
              </a:endParaRPr>
            </a:p>
          </p:txBody>
        </p:sp>
      </p:grpSp>
      <p:sp>
        <p:nvSpPr>
          <p:cNvPr id="554" name="Google Shape;554;p59"/>
          <p:cNvSpPr/>
          <p:nvPr/>
        </p:nvSpPr>
        <p:spPr>
          <a:xfrm>
            <a:off x="7009352" y="5064108"/>
            <a:ext cx="1827900" cy="1809600"/>
          </a:xfrm>
          <a:prstGeom prst="ellipse">
            <a:avLst/>
          </a:prstGeom>
          <a:solidFill>
            <a:srgbClr val="FFFFF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555" name="Google Shape;555;p59"/>
          <p:cNvSpPr/>
          <p:nvPr/>
        </p:nvSpPr>
        <p:spPr>
          <a:xfrm>
            <a:off x="7009352" y="7716032"/>
            <a:ext cx="1827900" cy="1809600"/>
          </a:xfrm>
          <a:prstGeom prst="ellipse">
            <a:avLst/>
          </a:prstGeom>
          <a:solidFill>
            <a:srgbClr val="FFFFF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556" name="Google Shape;556;p59"/>
          <p:cNvPicPr preferRelativeResize="0"/>
          <p:nvPr/>
        </p:nvPicPr>
        <p:blipFill rotWithShape="1">
          <a:blip r:embed="rId5">
            <a:alphaModFix/>
          </a:blip>
          <a:srcRect b="0" l="0" r="0" t="0"/>
          <a:stretch/>
        </p:blipFill>
        <p:spPr>
          <a:xfrm>
            <a:off x="7258755" y="5311007"/>
            <a:ext cx="1329467" cy="1316047"/>
          </a:xfrm>
          <a:prstGeom prst="rect">
            <a:avLst/>
          </a:prstGeom>
          <a:noFill/>
          <a:ln>
            <a:noFill/>
          </a:ln>
        </p:spPr>
      </p:pic>
      <p:pic>
        <p:nvPicPr>
          <p:cNvPr id="557" name="Google Shape;557;p59"/>
          <p:cNvPicPr preferRelativeResize="0"/>
          <p:nvPr/>
        </p:nvPicPr>
        <p:blipFill rotWithShape="1">
          <a:blip r:embed="rId6">
            <a:alphaModFix/>
          </a:blip>
          <a:srcRect b="0" l="0" r="0" t="0"/>
          <a:stretch/>
        </p:blipFill>
        <p:spPr>
          <a:xfrm>
            <a:off x="7344788" y="8229960"/>
            <a:ext cx="1157384" cy="7819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565" name="Shape 565"/>
        <p:cNvGrpSpPr/>
        <p:nvPr/>
      </p:nvGrpSpPr>
      <p:grpSpPr>
        <a:xfrm>
          <a:off x="0" y="0"/>
          <a:ext cx="0" cy="0"/>
          <a:chOff x="0" y="0"/>
          <a:chExt cx="0" cy="0"/>
        </a:xfrm>
      </p:grpSpPr>
      <p:pic>
        <p:nvPicPr>
          <p:cNvPr id="566" name="Google Shape;566;p61"/>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567" name="Google Shape;567;p61"/>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additional slides</a:t>
            </a:r>
            <a:endParaRPr sz="3000"/>
          </a:p>
        </p:txBody>
      </p:sp>
      <p:sp>
        <p:nvSpPr>
          <p:cNvPr id="568" name="Google Shape;568;p61"/>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1"/>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61"/>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574" name="Shape 574"/>
        <p:cNvGrpSpPr/>
        <p:nvPr/>
      </p:nvGrpSpPr>
      <p:grpSpPr>
        <a:xfrm>
          <a:off x="0" y="0"/>
          <a:ext cx="0" cy="0"/>
          <a:chOff x="0" y="0"/>
          <a:chExt cx="0" cy="0"/>
        </a:xfrm>
      </p:grpSpPr>
      <p:pic>
        <p:nvPicPr>
          <p:cNvPr id="575" name="Google Shape;575;p62"/>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576" name="Google Shape;576;p62"/>
          <p:cNvSpPr txBox="1"/>
          <p:nvPr/>
        </p:nvSpPr>
        <p:spPr>
          <a:xfrm>
            <a:off x="3653232" y="1870570"/>
            <a:ext cx="113811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43B0F1"/>
                </a:solidFill>
                <a:latin typeface="Raleway"/>
                <a:ea typeface="Raleway"/>
                <a:cs typeface="Raleway"/>
                <a:sym typeface="Raleway"/>
              </a:rPr>
              <a:t>Activity# </a:t>
            </a:r>
            <a:r>
              <a:rPr b="1" lang="en-US" sz="6399">
                <a:solidFill>
                  <a:srgbClr val="43B0F1"/>
                </a:solidFill>
                <a:latin typeface="Raleway"/>
                <a:ea typeface="Raleway"/>
                <a:cs typeface="Raleway"/>
                <a:sym typeface="Raleway"/>
              </a:rPr>
              <a:t>4</a:t>
            </a:r>
            <a:endParaRPr/>
          </a:p>
        </p:txBody>
      </p:sp>
      <p:sp>
        <p:nvSpPr>
          <p:cNvPr id="577" name="Google Shape;577;p62"/>
          <p:cNvSpPr txBox="1"/>
          <p:nvPr/>
        </p:nvSpPr>
        <p:spPr>
          <a:xfrm>
            <a:off x="3020637" y="33780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DATA TOOLS/STRATEGIES</a:t>
            </a:r>
            <a:endParaRPr sz="3000"/>
          </a:p>
        </p:txBody>
      </p:sp>
      <p:sp>
        <p:nvSpPr>
          <p:cNvPr id="578" name="Google Shape;578;p62"/>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2"/>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0" name="Google Shape;580;p62"/>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581" name="Google Shape;581;p62"/>
          <p:cNvPicPr preferRelativeResize="0"/>
          <p:nvPr/>
        </p:nvPicPr>
        <p:blipFill rotWithShape="1">
          <a:blip r:embed="rId4">
            <a:alphaModFix/>
          </a:blip>
          <a:srcRect b="2324" l="0" r="0" t="0"/>
          <a:stretch/>
        </p:blipFill>
        <p:spPr>
          <a:xfrm>
            <a:off x="7934313" y="5183850"/>
            <a:ext cx="3229225" cy="3154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3"/>
          <p:cNvSpPr txBox="1"/>
          <p:nvPr/>
        </p:nvSpPr>
        <p:spPr>
          <a:xfrm>
            <a:off x="2168879" y="754587"/>
            <a:ext cx="5966775" cy="485595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600">
                <a:solidFill>
                  <a:srgbClr val="1E3D58"/>
                </a:solidFill>
                <a:latin typeface="Raleway"/>
                <a:ea typeface="Raleway"/>
                <a:cs typeface="Raleway"/>
                <a:sym typeface="Raleway"/>
              </a:rPr>
              <a:t>Data Strategies &amp; Tools for Racial Equity</a:t>
            </a:r>
            <a:endParaRPr>
              <a:latin typeface="Raleway"/>
              <a:ea typeface="Raleway"/>
              <a:cs typeface="Raleway"/>
              <a:sym typeface="Raleway"/>
            </a:endParaRPr>
          </a:p>
        </p:txBody>
      </p:sp>
      <p:grpSp>
        <p:nvGrpSpPr>
          <p:cNvPr id="587" name="Google Shape;587;p63"/>
          <p:cNvGrpSpPr/>
          <p:nvPr/>
        </p:nvGrpSpPr>
        <p:grpSpPr>
          <a:xfrm>
            <a:off x="9682045" y="507041"/>
            <a:ext cx="8493080" cy="9272909"/>
            <a:chOff x="0" y="-95250"/>
            <a:chExt cx="11324106" cy="12363879"/>
          </a:xfrm>
        </p:grpSpPr>
        <p:sp>
          <p:nvSpPr>
            <p:cNvPr id="588" name="Google Shape;588;p63"/>
            <p:cNvSpPr txBox="1"/>
            <p:nvPr/>
          </p:nvSpPr>
          <p:spPr>
            <a:xfrm>
              <a:off x="0" y="-95250"/>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Raleway"/>
                  <a:ea typeface="Raleway"/>
                  <a:cs typeface="Raleway"/>
                  <a:sym typeface="Raleway"/>
                </a:rPr>
                <a:t>Strategy 1: Diagnosing Inequities</a:t>
              </a:r>
              <a:endParaRPr b="1">
                <a:latin typeface="Raleway"/>
                <a:ea typeface="Raleway"/>
                <a:cs typeface="Raleway"/>
                <a:sym typeface="Raleway"/>
              </a:endParaRPr>
            </a:p>
          </p:txBody>
        </p:sp>
        <p:sp>
          <p:nvSpPr>
            <p:cNvPr id="589" name="Google Shape;589;p63"/>
            <p:cNvSpPr txBox="1"/>
            <p:nvPr/>
          </p:nvSpPr>
          <p:spPr>
            <a:xfrm>
              <a:off x="6" y="777029"/>
              <a:ext cx="11324100" cy="108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1E3D58"/>
                  </a:solidFill>
                  <a:latin typeface="Montserrat"/>
                  <a:ea typeface="Montserrat"/>
                  <a:cs typeface="Montserrat"/>
                  <a:sym typeface="Montserrat"/>
                </a:rPr>
                <a:t>Identify racial equity gaps in your applicant pool. This will provide insight into actions you can take to advance equity.</a:t>
              </a:r>
              <a:endParaRPr sz="2200"/>
            </a:p>
          </p:txBody>
        </p:sp>
        <p:sp>
          <p:nvSpPr>
            <p:cNvPr id="590" name="Google Shape;590;p63"/>
            <p:cNvSpPr txBox="1"/>
            <p:nvPr/>
          </p:nvSpPr>
          <p:spPr>
            <a:xfrm>
              <a:off x="0" y="2456902"/>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Raleway"/>
                  <a:ea typeface="Raleway"/>
                  <a:cs typeface="Raleway"/>
                  <a:sym typeface="Raleway"/>
                </a:rPr>
                <a:t>Strategy 2: Data Close to Practice</a:t>
              </a:r>
              <a:endParaRPr b="1">
                <a:latin typeface="Raleway"/>
                <a:ea typeface="Raleway"/>
                <a:cs typeface="Raleway"/>
                <a:sym typeface="Raleway"/>
              </a:endParaRPr>
            </a:p>
          </p:txBody>
        </p:sp>
        <p:sp>
          <p:nvSpPr>
            <p:cNvPr id="591" name="Google Shape;591;p63"/>
            <p:cNvSpPr txBox="1"/>
            <p:nvPr/>
          </p:nvSpPr>
          <p:spPr>
            <a:xfrm>
              <a:off x="7" y="3329179"/>
              <a:ext cx="10576500" cy="108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1E3D58"/>
                  </a:solidFill>
                  <a:latin typeface="Montserrat"/>
                  <a:ea typeface="Montserrat"/>
                  <a:cs typeface="Montserrat"/>
                  <a:sym typeface="Montserrat"/>
                </a:rPr>
                <a:t>Work with IR, the grad division, or program admin to gather unit/program level application data.</a:t>
              </a:r>
              <a:endParaRPr sz="2200"/>
            </a:p>
          </p:txBody>
        </p:sp>
        <p:sp>
          <p:nvSpPr>
            <p:cNvPr id="592" name="Google Shape;592;p63"/>
            <p:cNvSpPr txBox="1"/>
            <p:nvPr/>
          </p:nvSpPr>
          <p:spPr>
            <a:xfrm>
              <a:off x="7" y="5058279"/>
              <a:ext cx="104007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Raleway"/>
                  <a:ea typeface="Raleway"/>
                  <a:cs typeface="Raleway"/>
                  <a:sym typeface="Raleway"/>
                </a:rPr>
                <a:t>Strategy 3: Equity-minded Data Analysis</a:t>
              </a:r>
              <a:endParaRPr b="1" sz="3200">
                <a:latin typeface="Raleway"/>
                <a:ea typeface="Raleway"/>
                <a:cs typeface="Raleway"/>
                <a:sym typeface="Raleway"/>
              </a:endParaRPr>
            </a:p>
          </p:txBody>
        </p:sp>
        <p:sp>
          <p:nvSpPr>
            <p:cNvPr id="593" name="Google Shape;593;p63"/>
            <p:cNvSpPr txBox="1"/>
            <p:nvPr/>
          </p:nvSpPr>
          <p:spPr>
            <a:xfrm>
              <a:off x="6" y="5930529"/>
              <a:ext cx="11022900" cy="108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1E3D58"/>
                  </a:solidFill>
                  <a:latin typeface="Montserrat"/>
                  <a:ea typeface="Montserrat"/>
                  <a:cs typeface="Montserrat"/>
                  <a:sym typeface="Montserrat"/>
                </a:rPr>
                <a:t>Analyze data from an equity minded perspective by asking questions about what is not working for minoritized groups.</a:t>
              </a:r>
              <a:endParaRPr sz="2200"/>
            </a:p>
          </p:txBody>
        </p:sp>
        <p:sp>
          <p:nvSpPr>
            <p:cNvPr id="594" name="Google Shape;594;p63"/>
            <p:cNvSpPr txBox="1"/>
            <p:nvPr/>
          </p:nvSpPr>
          <p:spPr>
            <a:xfrm>
              <a:off x="0" y="7664779"/>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Raleway"/>
                  <a:ea typeface="Raleway"/>
                  <a:cs typeface="Raleway"/>
                  <a:sym typeface="Raleway"/>
                </a:rPr>
                <a:t>Strategy 4: Eliminating Equity Gaps</a:t>
              </a:r>
              <a:endParaRPr b="1" sz="3200">
                <a:solidFill>
                  <a:srgbClr val="1E3D58"/>
                </a:solidFill>
                <a:latin typeface="Raleway"/>
                <a:ea typeface="Raleway"/>
                <a:cs typeface="Raleway"/>
                <a:sym typeface="Raleway"/>
              </a:endParaRPr>
            </a:p>
          </p:txBody>
        </p:sp>
        <p:sp>
          <p:nvSpPr>
            <p:cNvPr id="595" name="Google Shape;595;p63"/>
            <p:cNvSpPr txBox="1"/>
            <p:nvPr/>
          </p:nvSpPr>
          <p:spPr>
            <a:xfrm>
              <a:off x="7" y="8537062"/>
              <a:ext cx="10713300" cy="1083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Clr>
                  <a:schemeClr val="dk1"/>
                </a:buClr>
                <a:buFont typeface="Arial"/>
                <a:buNone/>
              </a:pPr>
              <a:r>
                <a:rPr lang="en-US" sz="2200">
                  <a:solidFill>
                    <a:srgbClr val="1E3D58"/>
                  </a:solidFill>
                  <a:latin typeface="Montserrat"/>
                  <a:ea typeface="Montserrat"/>
                  <a:cs typeface="Montserrat"/>
                  <a:sym typeface="Montserrat"/>
                </a:rPr>
                <a:t>Once gaps are identified attempt to link them to policies/ practices that might be barriers to advancing equity</a:t>
              </a:r>
              <a:endParaRPr/>
            </a:p>
          </p:txBody>
        </p:sp>
        <p:sp>
          <p:nvSpPr>
            <p:cNvPr id="596" name="Google Shape;596;p63"/>
            <p:cNvSpPr txBox="1"/>
            <p:nvPr/>
          </p:nvSpPr>
          <p:spPr>
            <a:xfrm>
              <a:off x="0" y="10312786"/>
              <a:ext cx="9484500" cy="6567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1" lang="en-US" sz="3200">
                  <a:solidFill>
                    <a:srgbClr val="1E3D58"/>
                  </a:solidFill>
                  <a:latin typeface="Raleway"/>
                  <a:ea typeface="Raleway"/>
                  <a:cs typeface="Raleway"/>
                  <a:sym typeface="Raleway"/>
                </a:rPr>
                <a:t>Strategy 5: Setting Equity Goals</a:t>
              </a:r>
              <a:endParaRPr b="1">
                <a:latin typeface="Raleway"/>
                <a:ea typeface="Raleway"/>
                <a:cs typeface="Raleway"/>
                <a:sym typeface="Raleway"/>
              </a:endParaRPr>
            </a:p>
          </p:txBody>
        </p:sp>
        <p:sp>
          <p:nvSpPr>
            <p:cNvPr id="597" name="Google Shape;597;p63"/>
            <p:cNvSpPr txBox="1"/>
            <p:nvPr/>
          </p:nvSpPr>
          <p:spPr>
            <a:xfrm>
              <a:off x="6" y="11185029"/>
              <a:ext cx="11324100" cy="108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1E3D58"/>
                  </a:solidFill>
                  <a:latin typeface="Montserrat"/>
                  <a:ea typeface="Montserrat"/>
                  <a:cs typeface="Montserrat"/>
                  <a:sym typeface="Montserrat"/>
                </a:rPr>
                <a:t>Develop short, medium, and long term goals that will help keep you on track with your racial equity goals.</a:t>
              </a:r>
              <a:endParaRPr sz="1000"/>
            </a:p>
          </p:txBody>
        </p:sp>
      </p:grpSp>
      <p:pic>
        <p:nvPicPr>
          <p:cNvPr id="598" name="Google Shape;598;p63"/>
          <p:cNvPicPr preferRelativeResize="0"/>
          <p:nvPr/>
        </p:nvPicPr>
        <p:blipFill rotWithShape="1">
          <a:blip r:embed="rId3">
            <a:alphaModFix/>
          </a:blip>
          <a:srcRect b="0" l="27814" r="50566" t="32427"/>
          <a:stretch/>
        </p:blipFill>
        <p:spPr>
          <a:xfrm>
            <a:off x="-1429498" y="-419729"/>
            <a:ext cx="2458196" cy="10938121"/>
          </a:xfrm>
          <a:prstGeom prst="rect">
            <a:avLst/>
          </a:prstGeom>
          <a:noFill/>
          <a:ln>
            <a:noFill/>
          </a:ln>
        </p:spPr>
      </p:pic>
      <p:sp>
        <p:nvSpPr>
          <p:cNvPr id="599" name="Google Shape;599;p63"/>
          <p:cNvSpPr/>
          <p:nvPr/>
        </p:nvSpPr>
        <p:spPr>
          <a:xfrm>
            <a:off x="-969021" y="155936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0" name="Google Shape;600;p63"/>
          <p:cNvGrpSpPr/>
          <p:nvPr/>
        </p:nvGrpSpPr>
        <p:grpSpPr>
          <a:xfrm>
            <a:off x="8660400" y="-758475"/>
            <a:ext cx="736600" cy="12001500"/>
            <a:chOff x="8801100" y="-800100"/>
            <a:chExt cx="736600" cy="12001500"/>
          </a:xfrm>
        </p:grpSpPr>
        <p:sp>
          <p:nvSpPr>
            <p:cNvPr id="601" name="Google Shape;601;p63"/>
            <p:cNvSpPr/>
            <p:nvPr/>
          </p:nvSpPr>
          <p:spPr>
            <a:xfrm>
              <a:off x="8801100" y="-800100"/>
              <a:ext cx="79200" cy="120015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3"/>
            <p:cNvSpPr/>
            <p:nvPr/>
          </p:nvSpPr>
          <p:spPr>
            <a:xfrm>
              <a:off x="8801100" y="568818"/>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63"/>
            <p:cNvSpPr/>
            <p:nvPr/>
          </p:nvSpPr>
          <p:spPr>
            <a:xfrm>
              <a:off x="8801100" y="2482932"/>
              <a:ext cx="736600" cy="296481"/>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3"/>
            <p:cNvSpPr/>
            <p:nvPr/>
          </p:nvSpPr>
          <p:spPr>
            <a:xfrm>
              <a:off x="8801100" y="4433962"/>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3"/>
            <p:cNvSpPr/>
            <p:nvPr/>
          </p:nvSpPr>
          <p:spPr>
            <a:xfrm>
              <a:off x="8801100" y="6388839"/>
              <a:ext cx="736600" cy="296481"/>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3"/>
            <p:cNvSpPr/>
            <p:nvPr/>
          </p:nvSpPr>
          <p:spPr>
            <a:xfrm>
              <a:off x="8801100" y="8374845"/>
              <a:ext cx="736600" cy="296482"/>
            </a:xfrm>
            <a:custGeom>
              <a:rect b="b" l="l" r="r" t="t"/>
              <a:pathLst>
                <a:path extrusionOk="0" h="408940" w="1016000">
                  <a:moveTo>
                    <a:pt x="810260" y="0"/>
                  </a:moveTo>
                  <a:cubicBezTo>
                    <a:pt x="709930" y="0"/>
                    <a:pt x="627380" y="72390"/>
                    <a:pt x="608330" y="166370"/>
                  </a:cubicBezTo>
                  <a:lnTo>
                    <a:pt x="0" y="166370"/>
                  </a:lnTo>
                  <a:lnTo>
                    <a:pt x="0" y="242570"/>
                  </a:lnTo>
                  <a:lnTo>
                    <a:pt x="609600" y="242570"/>
                  </a:lnTo>
                  <a:cubicBezTo>
                    <a:pt x="627380" y="337820"/>
                    <a:pt x="711200" y="408940"/>
                    <a:pt x="811530" y="408940"/>
                  </a:cubicBezTo>
                  <a:cubicBezTo>
                    <a:pt x="924560" y="408940"/>
                    <a:pt x="1016000" y="317500"/>
                    <a:pt x="1016000" y="204470"/>
                  </a:cubicBezTo>
                  <a:cubicBezTo>
                    <a:pt x="1016000" y="91440"/>
                    <a:pt x="924560" y="0"/>
                    <a:pt x="810260"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 name="Google Shape;607;p63"/>
          <p:cNvSpPr txBox="1"/>
          <p:nvPr/>
        </p:nvSpPr>
        <p:spPr>
          <a:xfrm>
            <a:off x="1028700" y="9721050"/>
            <a:ext cx="7631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2"/>
                </a:solidFill>
                <a:latin typeface="Raleway"/>
                <a:ea typeface="Raleway"/>
                <a:cs typeface="Raleway"/>
                <a:sym typeface="Raleway"/>
              </a:rPr>
              <a:t>Adapted from the the Center for Urban Education (Center for Urban Education, 2017)</a:t>
            </a:r>
            <a:endParaRPr sz="1500">
              <a:solidFill>
                <a:schemeClr val="dk2"/>
              </a:solidFill>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4"/>
          <p:cNvSpPr txBox="1"/>
          <p:nvPr/>
        </p:nvSpPr>
        <p:spPr>
          <a:xfrm>
            <a:off x="1816200" y="348375"/>
            <a:ext cx="14464200" cy="20265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Inclusive Recruitment Practices in </a:t>
            </a:r>
            <a:endParaRPr b="1" sz="5699">
              <a:solidFill>
                <a:srgbClr val="1E3D58"/>
              </a:solidFill>
              <a:latin typeface="Raleway"/>
              <a:ea typeface="Raleway"/>
              <a:cs typeface="Raleway"/>
              <a:sym typeface="Raleway"/>
            </a:endParaRPr>
          </a:p>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High Diversity STEM PHD Programs</a:t>
            </a:r>
            <a:endParaRPr i="1" sz="3600"/>
          </a:p>
        </p:txBody>
      </p:sp>
      <p:pic>
        <p:nvPicPr>
          <p:cNvPr id="613" name="Google Shape;613;p64"/>
          <p:cNvPicPr preferRelativeResize="0"/>
          <p:nvPr/>
        </p:nvPicPr>
        <p:blipFill rotWithShape="1">
          <a:blip r:embed="rId3">
            <a:alphaModFix/>
          </a:blip>
          <a:srcRect b="0" l="27814" r="50566" t="32427"/>
          <a:stretch/>
        </p:blipFill>
        <p:spPr>
          <a:xfrm>
            <a:off x="-1082212" y="-325560"/>
            <a:ext cx="2458196" cy="10938121"/>
          </a:xfrm>
          <a:prstGeom prst="rect">
            <a:avLst/>
          </a:prstGeom>
          <a:noFill/>
          <a:ln>
            <a:noFill/>
          </a:ln>
        </p:spPr>
      </p:pic>
      <p:sp>
        <p:nvSpPr>
          <p:cNvPr id="614" name="Google Shape;614;p64"/>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4"/>
          <p:cNvSpPr/>
          <p:nvPr/>
        </p:nvSpPr>
        <p:spPr>
          <a:xfrm rot="10800000">
            <a:off x="16422575" y="61388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4"/>
          <p:cNvSpPr txBox="1"/>
          <p:nvPr/>
        </p:nvSpPr>
        <p:spPr>
          <a:xfrm>
            <a:off x="1919625" y="2637700"/>
            <a:ext cx="15503700" cy="7018800"/>
          </a:xfrm>
          <a:prstGeom prst="rect">
            <a:avLst/>
          </a:prstGeom>
          <a:noFill/>
          <a:ln>
            <a:noFill/>
          </a:ln>
        </p:spPr>
        <p:txBody>
          <a:bodyPr anchorCtr="0" anchor="t" bIns="91425" lIns="91425" spcFirstLastPara="1" rIns="91425" wrap="square" tIns="91425">
            <a:spAutoFit/>
          </a:bodyPr>
          <a:lstStyle/>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Ensure online presence communicates commitment to diversity equity, inclusion</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Engage with MSIs &amp; HBCU’s</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Coordinate with graduate school outreach and recruitment</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Ensure timely responses to email inquiries from prospective students</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Pay attention to cues sent at campus-visit weekend</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Recruit undergraduates directly from their institution as appropriate</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Bridge Program </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Diversity Fellowships</a:t>
            </a:r>
            <a:endParaRPr sz="3700">
              <a:latin typeface="Raleway"/>
              <a:ea typeface="Raleway"/>
              <a:cs typeface="Raleway"/>
              <a:sym typeface="Raleway"/>
            </a:endParaRPr>
          </a:p>
          <a:p>
            <a:pPr indent="-463550" lvl="0" marL="457200" rtl="0" algn="l">
              <a:spcBef>
                <a:spcPts val="0"/>
              </a:spcBef>
              <a:spcAft>
                <a:spcPts val="0"/>
              </a:spcAft>
              <a:buSzPts val="3700"/>
              <a:buFont typeface="Raleway"/>
              <a:buChar char="●"/>
            </a:pPr>
            <a:r>
              <a:rPr lang="en-US" sz="3700">
                <a:latin typeface="Raleway"/>
                <a:ea typeface="Raleway"/>
                <a:cs typeface="Raleway"/>
                <a:sym typeface="Raleway"/>
              </a:rPr>
              <a:t>Create a climate in which current students gladly serve as ambassadors</a:t>
            </a:r>
            <a:endParaRPr sz="3700">
              <a:latin typeface="Raleway"/>
              <a:ea typeface="Raleway"/>
              <a:cs typeface="Raleway"/>
              <a:sym typeface="Raleway"/>
            </a:endParaRPr>
          </a:p>
        </p:txBody>
      </p:sp>
      <p:sp>
        <p:nvSpPr>
          <p:cNvPr id="617" name="Google Shape;617;p64"/>
          <p:cNvSpPr txBox="1"/>
          <p:nvPr/>
        </p:nvSpPr>
        <p:spPr>
          <a:xfrm>
            <a:off x="13115175" y="9673250"/>
            <a:ext cx="4103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dk2"/>
                </a:solidFill>
                <a:latin typeface="Raleway"/>
                <a:ea typeface="Raleway"/>
                <a:cs typeface="Raleway"/>
                <a:sym typeface="Raleway"/>
              </a:rPr>
              <a:t>(Posselt, 2020, p. 147)</a:t>
            </a:r>
            <a:endParaRPr sz="1800">
              <a:solidFill>
                <a:schemeClr val="dk2"/>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0"/>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205" name="Google Shape;205;p30"/>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0"/>
          <p:cNvSpPr txBox="1"/>
          <p:nvPr/>
        </p:nvSpPr>
        <p:spPr>
          <a:xfrm>
            <a:off x="3182825" y="621400"/>
            <a:ext cx="12614100" cy="10158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600">
                <a:solidFill>
                  <a:srgbClr val="1E3D58"/>
                </a:solidFill>
                <a:latin typeface="Raleway"/>
                <a:ea typeface="Raleway"/>
                <a:cs typeface="Raleway"/>
                <a:sym typeface="Raleway"/>
              </a:rPr>
              <a:t>Why Recruitment is Important</a:t>
            </a:r>
            <a:endParaRPr/>
          </a:p>
        </p:txBody>
      </p:sp>
      <p:sp>
        <p:nvSpPr>
          <p:cNvPr id="207" name="Google Shape;207;p30"/>
          <p:cNvSpPr/>
          <p:nvPr/>
        </p:nvSpPr>
        <p:spPr>
          <a:xfrm>
            <a:off x="-414753" y="686014"/>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0"/>
          <p:cNvSpPr txBox="1"/>
          <p:nvPr/>
        </p:nvSpPr>
        <p:spPr>
          <a:xfrm>
            <a:off x="3344000" y="2198075"/>
            <a:ext cx="12907200" cy="6726300"/>
          </a:xfrm>
          <a:prstGeom prst="rect">
            <a:avLst/>
          </a:prstGeom>
          <a:noFill/>
          <a:ln>
            <a:noFill/>
          </a:ln>
        </p:spPr>
        <p:txBody>
          <a:bodyPr anchorCtr="0" anchor="t" bIns="91425" lIns="91425" spcFirstLastPara="1" rIns="91425" wrap="square" tIns="91425">
            <a:spAutoFit/>
          </a:bodyPr>
          <a:lstStyle/>
          <a:p>
            <a:pPr indent="-444500" lvl="0" marL="457200" rtl="0" algn="l">
              <a:lnSpc>
                <a:spcPct val="115000"/>
              </a:lnSpc>
              <a:spcBef>
                <a:spcPts val="0"/>
              </a:spcBef>
              <a:spcAft>
                <a:spcPts val="0"/>
              </a:spcAft>
              <a:buClr>
                <a:srgbClr val="1E3D58"/>
              </a:buClr>
              <a:buSzPts val="3400"/>
              <a:buFont typeface="Raleway"/>
              <a:buChar char="●"/>
            </a:pPr>
            <a:r>
              <a:rPr lang="en-US" sz="3400">
                <a:solidFill>
                  <a:srgbClr val="1E3D58"/>
                </a:solidFill>
                <a:latin typeface="Raleway"/>
                <a:ea typeface="Raleway"/>
                <a:cs typeface="Raleway"/>
                <a:sym typeface="Raleway"/>
              </a:rPr>
              <a:t>Recruitment activities are way to distinguish yourself from peer institutions</a:t>
            </a:r>
            <a:endParaRPr sz="3400">
              <a:solidFill>
                <a:srgbClr val="1E3D58"/>
              </a:solidFill>
              <a:latin typeface="Raleway"/>
              <a:ea typeface="Raleway"/>
              <a:cs typeface="Raleway"/>
              <a:sym typeface="Raleway"/>
            </a:endParaRPr>
          </a:p>
          <a:p>
            <a:pPr indent="-444500" lvl="0" marL="457200" rtl="0" algn="l">
              <a:lnSpc>
                <a:spcPct val="115000"/>
              </a:lnSpc>
              <a:spcBef>
                <a:spcPts val="0"/>
              </a:spcBef>
              <a:spcAft>
                <a:spcPts val="0"/>
              </a:spcAft>
              <a:buClr>
                <a:srgbClr val="1E3D58"/>
              </a:buClr>
              <a:buSzPts val="3400"/>
              <a:buFont typeface="Raleway"/>
              <a:buChar char="●"/>
            </a:pPr>
            <a:r>
              <a:rPr lang="en-US" sz="3400">
                <a:solidFill>
                  <a:srgbClr val="1E3D58"/>
                </a:solidFill>
                <a:latin typeface="Raleway"/>
                <a:ea typeface="Raleway"/>
                <a:cs typeface="Raleway"/>
                <a:sym typeface="Raleway"/>
              </a:rPr>
              <a:t>Well designed recruitment programs can ensure that “more students see the opportunities to undertake graduate studies” </a:t>
            </a:r>
            <a:r>
              <a:rPr i="1" lang="en-US" sz="3400">
                <a:solidFill>
                  <a:srgbClr val="1E3D58"/>
                </a:solidFill>
                <a:latin typeface="Raleway"/>
                <a:ea typeface="Raleway"/>
                <a:cs typeface="Raleway"/>
                <a:sym typeface="Raleway"/>
              </a:rPr>
              <a:t>Dr. Sethuraman “Panch” Panchanathan, NSF Director</a:t>
            </a:r>
            <a:endParaRPr i="1" sz="3400">
              <a:solidFill>
                <a:srgbClr val="1E3D58"/>
              </a:solidFill>
              <a:latin typeface="Raleway"/>
              <a:ea typeface="Raleway"/>
              <a:cs typeface="Raleway"/>
              <a:sym typeface="Raleway"/>
            </a:endParaRPr>
          </a:p>
          <a:p>
            <a:pPr indent="-444500" lvl="0" marL="457200" rtl="0" algn="l">
              <a:lnSpc>
                <a:spcPct val="115000"/>
              </a:lnSpc>
              <a:spcBef>
                <a:spcPts val="0"/>
              </a:spcBef>
              <a:spcAft>
                <a:spcPts val="0"/>
              </a:spcAft>
              <a:buClr>
                <a:srgbClr val="1E3D58"/>
              </a:buClr>
              <a:buSzPts val="3400"/>
              <a:buFont typeface="Raleway"/>
              <a:buChar char="●"/>
            </a:pPr>
            <a:r>
              <a:rPr lang="en-US" sz="3400">
                <a:solidFill>
                  <a:srgbClr val="1E3D58"/>
                </a:solidFill>
                <a:latin typeface="Raleway"/>
                <a:ea typeface="Raleway"/>
                <a:cs typeface="Raleway"/>
                <a:sym typeface="Raleway"/>
              </a:rPr>
              <a:t>Social science research has documented the role of recruitment practices in closing the doors of opportunity for individuals from minoritized groups (Posselt, 2016; Rivera, 2015)</a:t>
            </a:r>
            <a:endParaRPr sz="3400">
              <a:solidFill>
                <a:srgbClr val="1E3D58"/>
              </a:solidFill>
              <a:latin typeface="Raleway"/>
              <a:ea typeface="Raleway"/>
              <a:cs typeface="Raleway"/>
              <a:sym typeface="Raleway"/>
            </a:endParaRPr>
          </a:p>
          <a:p>
            <a:pPr indent="-444500" lvl="0" marL="457200" rtl="0" algn="l">
              <a:lnSpc>
                <a:spcPct val="115000"/>
              </a:lnSpc>
              <a:spcBef>
                <a:spcPts val="0"/>
              </a:spcBef>
              <a:spcAft>
                <a:spcPts val="0"/>
              </a:spcAft>
              <a:buClr>
                <a:srgbClr val="1E3D58"/>
              </a:buClr>
              <a:buSzPts val="3400"/>
              <a:buFont typeface="Raleway"/>
              <a:buChar char="●"/>
            </a:pPr>
            <a:r>
              <a:rPr lang="en-US" sz="3400">
                <a:solidFill>
                  <a:srgbClr val="1E3D58"/>
                </a:solidFill>
                <a:latin typeface="Raleway"/>
                <a:ea typeface="Raleway"/>
                <a:cs typeface="Raleway"/>
                <a:sym typeface="Raleway"/>
              </a:rPr>
              <a:t>How prospective applicants interact with departments and institutions can be a force for advancing equity</a:t>
            </a:r>
            <a:endParaRPr sz="3400">
              <a:solidFill>
                <a:srgbClr val="1E3D58"/>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212" name="Shape 212"/>
        <p:cNvGrpSpPr/>
        <p:nvPr/>
      </p:nvGrpSpPr>
      <p:grpSpPr>
        <a:xfrm>
          <a:off x="0" y="0"/>
          <a:ext cx="0" cy="0"/>
          <a:chOff x="0" y="0"/>
          <a:chExt cx="0" cy="0"/>
        </a:xfrm>
      </p:grpSpPr>
      <p:pic>
        <p:nvPicPr>
          <p:cNvPr id="213" name="Google Shape;213;p31"/>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214" name="Google Shape;214;p31"/>
          <p:cNvSpPr txBox="1"/>
          <p:nvPr/>
        </p:nvSpPr>
        <p:spPr>
          <a:xfrm>
            <a:off x="3769762" y="2271097"/>
            <a:ext cx="11381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a:solidFill>
                  <a:srgbClr val="43B0F1"/>
                </a:solidFill>
                <a:latin typeface="Raleway"/>
                <a:ea typeface="Raleway"/>
                <a:cs typeface="Raleway"/>
                <a:sym typeface="Raleway"/>
              </a:rPr>
              <a:t>POLL</a:t>
            </a:r>
            <a:endParaRPr sz="8000">
              <a:latin typeface="Raleway"/>
              <a:ea typeface="Raleway"/>
              <a:cs typeface="Raleway"/>
              <a:sym typeface="Raleway"/>
            </a:endParaRPr>
          </a:p>
        </p:txBody>
      </p:sp>
      <p:sp>
        <p:nvSpPr>
          <p:cNvPr id="215" name="Google Shape;215;p31"/>
          <p:cNvSpPr txBox="1"/>
          <p:nvPr/>
        </p:nvSpPr>
        <p:spPr>
          <a:xfrm>
            <a:off x="1114550" y="4252075"/>
            <a:ext cx="16537500" cy="30645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5500">
                <a:solidFill>
                  <a:srgbClr val="E8EEF1"/>
                </a:solidFill>
                <a:latin typeface="Raleway"/>
                <a:ea typeface="Raleway"/>
                <a:cs typeface="Raleway"/>
                <a:sym typeface="Raleway"/>
              </a:rPr>
              <a:t>WHAT IS YOUR ROLE IN YOUR DEPARTMENT/DIVISION’S </a:t>
            </a:r>
            <a:endParaRPr b="1" sz="5500">
              <a:solidFill>
                <a:srgbClr val="E8EEF1"/>
              </a:solidFill>
              <a:latin typeface="Raleway"/>
              <a:ea typeface="Raleway"/>
              <a:cs typeface="Raleway"/>
              <a:sym typeface="Raleway"/>
            </a:endParaRPr>
          </a:p>
          <a:p>
            <a:pPr indent="0" lvl="0" marL="0" marR="0" rtl="0" algn="ctr">
              <a:lnSpc>
                <a:spcPct val="131000"/>
              </a:lnSpc>
              <a:spcBef>
                <a:spcPts val="0"/>
              </a:spcBef>
              <a:spcAft>
                <a:spcPts val="0"/>
              </a:spcAft>
              <a:buNone/>
            </a:pPr>
            <a:r>
              <a:rPr b="1" lang="en-US" sz="5500">
                <a:solidFill>
                  <a:srgbClr val="E8EEF1"/>
                </a:solidFill>
                <a:latin typeface="Raleway"/>
                <a:ea typeface="Raleway"/>
                <a:cs typeface="Raleway"/>
                <a:sym typeface="Raleway"/>
              </a:rPr>
              <a:t>GRAD STUDENT RECRUITMENT PROCESS?</a:t>
            </a:r>
            <a:endParaRPr>
              <a:latin typeface="Raleway"/>
              <a:ea typeface="Raleway"/>
              <a:cs typeface="Raleway"/>
              <a:sym typeface="Raleway"/>
            </a:endParaRPr>
          </a:p>
        </p:txBody>
      </p:sp>
      <p:sp>
        <p:nvSpPr>
          <p:cNvPr id="216" name="Google Shape;216;p31"/>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31"/>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219" name="Google Shape;219;p31"/>
          <p:cNvPicPr preferRelativeResize="0"/>
          <p:nvPr/>
        </p:nvPicPr>
        <p:blipFill>
          <a:blip r:embed="rId4">
            <a:alphaModFix/>
          </a:blip>
          <a:stretch>
            <a:fillRect/>
          </a:stretch>
        </p:blipFill>
        <p:spPr>
          <a:xfrm>
            <a:off x="6040750" y="1947150"/>
            <a:ext cx="1651300" cy="2090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3" name="Shape 223"/>
        <p:cNvGrpSpPr/>
        <p:nvPr/>
      </p:nvGrpSpPr>
      <p:grpSpPr>
        <a:xfrm>
          <a:off x="0" y="0"/>
          <a:ext cx="0" cy="0"/>
          <a:chOff x="0" y="0"/>
          <a:chExt cx="0" cy="0"/>
        </a:xfrm>
      </p:grpSpPr>
      <p:sp>
        <p:nvSpPr>
          <p:cNvPr id="224" name="Google Shape;224;p32"/>
          <p:cNvSpPr txBox="1"/>
          <p:nvPr/>
        </p:nvSpPr>
        <p:spPr>
          <a:xfrm>
            <a:off x="3319150" y="4742975"/>
            <a:ext cx="13855200" cy="14931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9700">
                <a:solidFill>
                  <a:srgbClr val="1E3D58"/>
                </a:solidFill>
                <a:latin typeface="Raleway"/>
                <a:ea typeface="Raleway"/>
                <a:cs typeface="Raleway"/>
                <a:sym typeface="Raleway"/>
              </a:rPr>
              <a:t>Overview of Research</a:t>
            </a:r>
            <a:r>
              <a:rPr b="1" lang="en-US" sz="5500">
                <a:solidFill>
                  <a:srgbClr val="1E3D58"/>
                </a:solidFill>
                <a:latin typeface="Raleway"/>
                <a:ea typeface="Raleway"/>
                <a:cs typeface="Raleway"/>
                <a:sym typeface="Raleway"/>
              </a:rPr>
              <a:t> </a:t>
            </a:r>
            <a:endParaRPr/>
          </a:p>
        </p:txBody>
      </p:sp>
      <p:sp>
        <p:nvSpPr>
          <p:cNvPr id="225" name="Google Shape;225;p32"/>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3"/>
          <p:cNvPicPr preferRelativeResize="0"/>
          <p:nvPr/>
        </p:nvPicPr>
        <p:blipFill rotWithShape="1">
          <a:blip r:embed="rId3">
            <a:alphaModFix/>
          </a:blip>
          <a:srcRect b="0" l="27814" r="50566" t="32427"/>
          <a:stretch/>
        </p:blipFill>
        <p:spPr>
          <a:xfrm>
            <a:off x="-1082212" y="-325560"/>
            <a:ext cx="2458196" cy="10938121"/>
          </a:xfrm>
          <a:prstGeom prst="rect">
            <a:avLst/>
          </a:prstGeom>
          <a:noFill/>
          <a:ln>
            <a:noFill/>
          </a:ln>
        </p:spPr>
      </p:pic>
      <p:sp>
        <p:nvSpPr>
          <p:cNvPr id="233" name="Google Shape;233;p33"/>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3"/>
          <p:cNvSpPr/>
          <p:nvPr/>
        </p:nvSpPr>
        <p:spPr>
          <a:xfrm rot="10800000">
            <a:off x="15402775" y="4689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3"/>
          <p:cNvPicPr preferRelativeResize="0"/>
          <p:nvPr/>
        </p:nvPicPr>
        <p:blipFill rotWithShape="1">
          <a:blip r:embed="rId4">
            <a:alphaModFix/>
          </a:blip>
          <a:srcRect b="2823" l="0" r="0" t="2747"/>
          <a:stretch/>
        </p:blipFill>
        <p:spPr>
          <a:xfrm>
            <a:off x="2299100" y="202125"/>
            <a:ext cx="8574050" cy="9882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239" name="Shape 239"/>
        <p:cNvGrpSpPr/>
        <p:nvPr/>
      </p:nvGrpSpPr>
      <p:grpSpPr>
        <a:xfrm>
          <a:off x="0" y="0"/>
          <a:ext cx="0" cy="0"/>
          <a:chOff x="0" y="0"/>
          <a:chExt cx="0" cy="0"/>
        </a:xfrm>
      </p:grpSpPr>
      <p:sp>
        <p:nvSpPr>
          <p:cNvPr id="240" name="Google Shape;240;p34"/>
          <p:cNvSpPr txBox="1"/>
          <p:nvPr/>
        </p:nvSpPr>
        <p:spPr>
          <a:xfrm>
            <a:off x="2304400" y="1305113"/>
            <a:ext cx="13525500" cy="18285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en-US" sz="5400">
                <a:solidFill>
                  <a:schemeClr val="lt1"/>
                </a:solidFill>
                <a:latin typeface="Raleway"/>
                <a:ea typeface="Raleway"/>
                <a:cs typeface="Raleway"/>
                <a:sym typeface="Raleway"/>
              </a:rPr>
              <a:t>STAGES OF THE APPLICATION/ENROLLMENT PROCESS</a:t>
            </a:r>
            <a:endParaRPr b="1" sz="8999">
              <a:solidFill>
                <a:srgbClr val="E8EEF1"/>
              </a:solidFill>
              <a:latin typeface="Raleway"/>
              <a:ea typeface="Raleway"/>
              <a:cs typeface="Raleway"/>
              <a:sym typeface="Raleway"/>
            </a:endParaRPr>
          </a:p>
        </p:txBody>
      </p:sp>
      <p:pic>
        <p:nvPicPr>
          <p:cNvPr id="241" name="Google Shape;241;p34"/>
          <p:cNvPicPr preferRelativeResize="0"/>
          <p:nvPr/>
        </p:nvPicPr>
        <p:blipFill rotWithShape="1">
          <a:blip r:embed="rId3">
            <a:alphaModFix/>
          </a:blip>
          <a:srcRect b="0" l="30025" r="53862" t="0"/>
          <a:stretch/>
        </p:blipFill>
        <p:spPr>
          <a:xfrm rot="5400000">
            <a:off x="7992363" y="-10561722"/>
            <a:ext cx="2303273" cy="20348819"/>
          </a:xfrm>
          <a:prstGeom prst="rect">
            <a:avLst/>
          </a:prstGeom>
          <a:noFill/>
          <a:ln>
            <a:noFill/>
          </a:ln>
        </p:spPr>
      </p:pic>
      <p:sp>
        <p:nvSpPr>
          <p:cNvPr id="242" name="Google Shape;242;p34"/>
          <p:cNvSpPr/>
          <p:nvPr/>
        </p:nvSpPr>
        <p:spPr>
          <a:xfrm>
            <a:off x="-855201" y="-632050"/>
            <a:ext cx="19143200" cy="1041052"/>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4"/>
          <p:cNvSpPr/>
          <p:nvPr/>
        </p:nvSpPr>
        <p:spPr>
          <a:xfrm>
            <a:off x="-843723" y="1893961"/>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4"/>
          <p:cNvSpPr/>
          <p:nvPr/>
        </p:nvSpPr>
        <p:spPr>
          <a:xfrm rot="10800000">
            <a:off x="16246494" y="18943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34"/>
          <p:cNvGrpSpPr/>
          <p:nvPr/>
        </p:nvGrpSpPr>
        <p:grpSpPr>
          <a:xfrm>
            <a:off x="12973306" y="9422325"/>
            <a:ext cx="4973552" cy="684975"/>
            <a:chOff x="13017256" y="9489800"/>
            <a:chExt cx="4973552" cy="684975"/>
          </a:xfrm>
        </p:grpSpPr>
        <p:pic>
          <p:nvPicPr>
            <p:cNvPr id="246" name="Google Shape;246;p34"/>
            <p:cNvPicPr preferRelativeResize="0"/>
            <p:nvPr/>
          </p:nvPicPr>
          <p:blipFill rotWithShape="1">
            <a:blip r:embed="rId4">
              <a:alphaModFix/>
            </a:blip>
            <a:srcRect b="0" l="0" r="0" t="0"/>
            <a:stretch/>
          </p:blipFill>
          <p:spPr>
            <a:xfrm>
              <a:off x="14629000" y="9489800"/>
              <a:ext cx="3361808" cy="684975"/>
            </a:xfrm>
            <a:prstGeom prst="rect">
              <a:avLst/>
            </a:prstGeom>
            <a:noFill/>
            <a:ln>
              <a:noFill/>
            </a:ln>
          </p:spPr>
        </p:pic>
        <p:pic>
          <p:nvPicPr>
            <p:cNvPr id="247" name="Google Shape;247;p34"/>
            <p:cNvPicPr preferRelativeResize="0"/>
            <p:nvPr/>
          </p:nvPicPr>
          <p:blipFill rotWithShape="1">
            <a:blip r:embed="rId5">
              <a:alphaModFix/>
            </a:blip>
            <a:srcRect b="0" l="0" r="0" t="0"/>
            <a:stretch/>
          </p:blipFill>
          <p:spPr>
            <a:xfrm>
              <a:off x="13017256" y="9510959"/>
              <a:ext cx="1611741" cy="578212"/>
            </a:xfrm>
            <a:prstGeom prst="rect">
              <a:avLst/>
            </a:prstGeom>
            <a:noFill/>
            <a:ln>
              <a:noFill/>
            </a:ln>
          </p:spPr>
        </p:pic>
      </p:grpSp>
      <p:sp>
        <p:nvSpPr>
          <p:cNvPr id="248" name="Google Shape;248;p34"/>
          <p:cNvSpPr txBox="1"/>
          <p:nvPr/>
        </p:nvSpPr>
        <p:spPr>
          <a:xfrm>
            <a:off x="1633775" y="7105608"/>
            <a:ext cx="5004000" cy="123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200" u="sng" cap="none" strike="noStrike">
                <a:solidFill>
                  <a:srgbClr val="FFFFFF"/>
                </a:solidFill>
                <a:latin typeface="Raleway"/>
                <a:ea typeface="Raleway"/>
                <a:cs typeface="Raleway"/>
                <a:sym typeface="Raleway"/>
              </a:rPr>
              <a:t>PREDISPOSITION</a:t>
            </a:r>
            <a:endParaRPr b="1" sz="3200" u="sng">
              <a:solidFill>
                <a:srgbClr val="FFFFFF"/>
              </a:solidFill>
              <a:latin typeface="Raleway"/>
              <a:ea typeface="Raleway"/>
              <a:cs typeface="Raleway"/>
              <a:sym typeface="Raleway"/>
            </a:endParaRPr>
          </a:p>
          <a:p>
            <a:pPr indent="0" lvl="0" marL="0" marR="0" rtl="0" algn="ctr">
              <a:lnSpc>
                <a:spcPct val="150000"/>
              </a:lnSpc>
              <a:spcBef>
                <a:spcPts val="0"/>
              </a:spcBef>
              <a:spcAft>
                <a:spcPts val="0"/>
              </a:spcAft>
              <a:buNone/>
            </a:pPr>
            <a:r>
              <a:rPr lang="en-US" sz="3200">
                <a:solidFill>
                  <a:srgbClr val="FFFFFF"/>
                </a:solidFill>
                <a:latin typeface="Raleway"/>
                <a:ea typeface="Raleway"/>
                <a:cs typeface="Raleway"/>
                <a:sym typeface="Raleway"/>
              </a:rPr>
              <a:t>Is graduate school for me?</a:t>
            </a:r>
            <a:endParaRPr sz="3200">
              <a:solidFill>
                <a:srgbClr val="FFFFFF"/>
              </a:solidFill>
              <a:latin typeface="Raleway"/>
              <a:ea typeface="Raleway"/>
              <a:cs typeface="Raleway"/>
              <a:sym typeface="Raleway"/>
            </a:endParaRPr>
          </a:p>
        </p:txBody>
      </p:sp>
      <p:sp>
        <p:nvSpPr>
          <p:cNvPr id="249" name="Google Shape;249;p34"/>
          <p:cNvSpPr txBox="1"/>
          <p:nvPr/>
        </p:nvSpPr>
        <p:spPr>
          <a:xfrm>
            <a:off x="6770188" y="7105608"/>
            <a:ext cx="5004000" cy="1970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200" u="sng" cap="none" strike="noStrike">
                <a:solidFill>
                  <a:srgbClr val="FFFFFF"/>
                </a:solidFill>
                <a:latin typeface="Raleway"/>
                <a:ea typeface="Raleway"/>
                <a:cs typeface="Raleway"/>
                <a:sym typeface="Raleway"/>
              </a:rPr>
              <a:t>SEARCH</a:t>
            </a:r>
            <a:endParaRPr b="1" i="0" sz="3200" u="sng" cap="none" strike="noStrike">
              <a:solidFill>
                <a:srgbClr val="FFFFFF"/>
              </a:solidFill>
              <a:latin typeface="Raleway"/>
              <a:ea typeface="Raleway"/>
              <a:cs typeface="Raleway"/>
              <a:sym typeface="Raleway"/>
            </a:endParaRPr>
          </a:p>
          <a:p>
            <a:pPr indent="0" lvl="0" marL="0" marR="0" rtl="0" algn="ctr">
              <a:lnSpc>
                <a:spcPct val="150000"/>
              </a:lnSpc>
              <a:spcBef>
                <a:spcPts val="0"/>
              </a:spcBef>
              <a:spcAft>
                <a:spcPts val="0"/>
              </a:spcAft>
              <a:buNone/>
            </a:pPr>
            <a:r>
              <a:rPr lang="en-US" sz="3200">
                <a:solidFill>
                  <a:srgbClr val="FFFFFF"/>
                </a:solidFill>
                <a:latin typeface="Raleway"/>
                <a:ea typeface="Raleway"/>
                <a:cs typeface="Raleway"/>
                <a:sym typeface="Raleway"/>
              </a:rPr>
              <a:t>Which graduate school is for me?</a:t>
            </a:r>
            <a:endParaRPr sz="3200">
              <a:solidFill>
                <a:srgbClr val="FFFFFF"/>
              </a:solidFill>
              <a:latin typeface="Raleway"/>
              <a:ea typeface="Raleway"/>
              <a:cs typeface="Raleway"/>
              <a:sym typeface="Raleway"/>
            </a:endParaRPr>
          </a:p>
        </p:txBody>
      </p:sp>
      <p:sp>
        <p:nvSpPr>
          <p:cNvPr id="250" name="Google Shape;250;p34"/>
          <p:cNvSpPr txBox="1"/>
          <p:nvPr/>
        </p:nvSpPr>
        <p:spPr>
          <a:xfrm>
            <a:off x="11906600" y="7105608"/>
            <a:ext cx="5004000" cy="1970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200" u="sng" cap="none" strike="noStrike">
                <a:solidFill>
                  <a:srgbClr val="FFFFFF"/>
                </a:solidFill>
                <a:latin typeface="Raleway"/>
                <a:ea typeface="Raleway"/>
                <a:cs typeface="Raleway"/>
                <a:sym typeface="Raleway"/>
              </a:rPr>
              <a:t>CHOICE</a:t>
            </a:r>
            <a:endParaRPr b="1" i="0" sz="3200" u="sng" cap="none" strike="noStrike">
              <a:solidFill>
                <a:srgbClr val="FFFFFF"/>
              </a:solidFill>
              <a:latin typeface="Raleway"/>
              <a:ea typeface="Raleway"/>
              <a:cs typeface="Raleway"/>
              <a:sym typeface="Raleway"/>
            </a:endParaRPr>
          </a:p>
          <a:p>
            <a:pPr indent="0" lvl="0" marL="0" marR="0" rtl="0" algn="ctr">
              <a:lnSpc>
                <a:spcPct val="150000"/>
              </a:lnSpc>
              <a:spcBef>
                <a:spcPts val="0"/>
              </a:spcBef>
              <a:spcAft>
                <a:spcPts val="0"/>
              </a:spcAft>
              <a:buNone/>
            </a:pPr>
            <a:r>
              <a:rPr lang="en-US" sz="3200">
                <a:solidFill>
                  <a:srgbClr val="FFFFFF"/>
                </a:solidFill>
                <a:latin typeface="Raleway"/>
                <a:ea typeface="Raleway"/>
                <a:cs typeface="Raleway"/>
                <a:sym typeface="Raleway"/>
              </a:rPr>
              <a:t>Which institution should I attend?</a:t>
            </a:r>
            <a:endParaRPr sz="3200">
              <a:solidFill>
                <a:srgbClr val="FFFFFF"/>
              </a:solidFill>
              <a:latin typeface="Raleway"/>
              <a:ea typeface="Raleway"/>
              <a:cs typeface="Raleway"/>
              <a:sym typeface="Raleway"/>
            </a:endParaRPr>
          </a:p>
        </p:txBody>
      </p:sp>
      <p:grpSp>
        <p:nvGrpSpPr>
          <p:cNvPr id="251" name="Google Shape;251;p34"/>
          <p:cNvGrpSpPr/>
          <p:nvPr/>
        </p:nvGrpSpPr>
        <p:grpSpPr>
          <a:xfrm>
            <a:off x="2790544" y="4029791"/>
            <a:ext cx="2690876" cy="2729194"/>
            <a:chOff x="2783417" y="4856619"/>
            <a:chExt cx="2640443" cy="2652278"/>
          </a:xfrm>
        </p:grpSpPr>
        <p:sp>
          <p:nvSpPr>
            <p:cNvPr id="252" name="Google Shape;252;p34"/>
            <p:cNvSpPr/>
            <p:nvPr/>
          </p:nvSpPr>
          <p:spPr>
            <a:xfrm>
              <a:off x="2783417" y="4856619"/>
              <a:ext cx="2640443" cy="265227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34"/>
            <p:cNvPicPr preferRelativeResize="0"/>
            <p:nvPr/>
          </p:nvPicPr>
          <p:blipFill>
            <a:blip r:embed="rId6">
              <a:alphaModFix/>
            </a:blip>
            <a:stretch>
              <a:fillRect/>
            </a:stretch>
          </p:blipFill>
          <p:spPr>
            <a:xfrm>
              <a:off x="3299613" y="5408901"/>
              <a:ext cx="1608050" cy="1547725"/>
            </a:xfrm>
            <a:prstGeom prst="rect">
              <a:avLst/>
            </a:prstGeom>
            <a:noFill/>
            <a:ln>
              <a:noFill/>
            </a:ln>
          </p:spPr>
        </p:pic>
      </p:grpSp>
      <p:grpSp>
        <p:nvGrpSpPr>
          <p:cNvPr id="254" name="Google Shape;254;p34"/>
          <p:cNvGrpSpPr/>
          <p:nvPr/>
        </p:nvGrpSpPr>
        <p:grpSpPr>
          <a:xfrm>
            <a:off x="7927176" y="4029791"/>
            <a:ext cx="2690876" cy="2729194"/>
            <a:chOff x="7823778" y="4856619"/>
            <a:chExt cx="2640443" cy="2652278"/>
          </a:xfrm>
        </p:grpSpPr>
        <p:sp>
          <p:nvSpPr>
            <p:cNvPr id="255" name="Google Shape;255;p34"/>
            <p:cNvSpPr/>
            <p:nvPr/>
          </p:nvSpPr>
          <p:spPr>
            <a:xfrm>
              <a:off x="7823778" y="4856619"/>
              <a:ext cx="2640443" cy="265227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34"/>
            <p:cNvPicPr preferRelativeResize="0"/>
            <p:nvPr/>
          </p:nvPicPr>
          <p:blipFill>
            <a:blip r:embed="rId7">
              <a:alphaModFix/>
            </a:blip>
            <a:stretch>
              <a:fillRect/>
            </a:stretch>
          </p:blipFill>
          <p:spPr>
            <a:xfrm>
              <a:off x="8300800" y="5468169"/>
              <a:ext cx="1686413" cy="1429193"/>
            </a:xfrm>
            <a:prstGeom prst="rect">
              <a:avLst/>
            </a:prstGeom>
            <a:noFill/>
            <a:ln>
              <a:noFill/>
            </a:ln>
          </p:spPr>
        </p:pic>
      </p:grpSp>
      <p:grpSp>
        <p:nvGrpSpPr>
          <p:cNvPr id="257" name="Google Shape;257;p34"/>
          <p:cNvGrpSpPr/>
          <p:nvPr/>
        </p:nvGrpSpPr>
        <p:grpSpPr>
          <a:xfrm>
            <a:off x="13063808" y="4029791"/>
            <a:ext cx="2690876" cy="2729194"/>
            <a:chOff x="12864139" y="4856619"/>
            <a:chExt cx="2640443" cy="2652278"/>
          </a:xfrm>
        </p:grpSpPr>
        <p:sp>
          <p:nvSpPr>
            <p:cNvPr id="258" name="Google Shape;258;p34"/>
            <p:cNvSpPr/>
            <p:nvPr/>
          </p:nvSpPr>
          <p:spPr>
            <a:xfrm>
              <a:off x="12864139" y="4856619"/>
              <a:ext cx="2640443" cy="265227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34"/>
            <p:cNvPicPr preferRelativeResize="0"/>
            <p:nvPr/>
          </p:nvPicPr>
          <p:blipFill>
            <a:blip r:embed="rId8">
              <a:alphaModFix/>
            </a:blip>
            <a:stretch>
              <a:fillRect/>
            </a:stretch>
          </p:blipFill>
          <p:spPr>
            <a:xfrm>
              <a:off x="13380325" y="5527424"/>
              <a:ext cx="1716791" cy="1429200"/>
            </a:xfrm>
            <a:prstGeom prst="rect">
              <a:avLst/>
            </a:prstGeom>
            <a:noFill/>
            <a:ln>
              <a:noFill/>
            </a:ln>
          </p:spPr>
        </p:pic>
      </p:grpSp>
      <p:sp>
        <p:nvSpPr>
          <p:cNvPr id="260" name="Google Shape;260;p34"/>
          <p:cNvSpPr txBox="1"/>
          <p:nvPr/>
        </p:nvSpPr>
        <p:spPr>
          <a:xfrm>
            <a:off x="468900" y="9537900"/>
            <a:ext cx="5781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FFFFFF"/>
                </a:solidFill>
                <a:latin typeface="Raleway"/>
                <a:ea typeface="Raleway"/>
                <a:cs typeface="Raleway"/>
                <a:sym typeface="Raleway"/>
              </a:rPr>
              <a:t>(Hossler &amp; Gallagher, 1987; Bersola et al., 2014)</a:t>
            </a:r>
            <a:endParaRPr sz="1800">
              <a:solidFill>
                <a:srgbClr val="FFFFFF"/>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266" name="Google Shape;266;p35"/>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5"/>
          <p:cNvSpPr txBox="1"/>
          <p:nvPr/>
        </p:nvSpPr>
        <p:spPr>
          <a:xfrm>
            <a:off x="3182825" y="372300"/>
            <a:ext cx="13126800" cy="22959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lang="en-US" sz="6600">
                <a:solidFill>
                  <a:srgbClr val="1E3D58"/>
                </a:solidFill>
                <a:latin typeface="Raleway"/>
                <a:ea typeface="Raleway"/>
                <a:cs typeface="Raleway"/>
                <a:sym typeface="Raleway"/>
              </a:rPr>
              <a:t>Factors Influencing Doctoral Students’ Choices</a:t>
            </a:r>
            <a:endParaRPr/>
          </a:p>
        </p:txBody>
      </p:sp>
      <p:sp>
        <p:nvSpPr>
          <p:cNvPr id="268" name="Google Shape;268;p35"/>
          <p:cNvSpPr/>
          <p:nvPr/>
        </p:nvSpPr>
        <p:spPr>
          <a:xfrm>
            <a:off x="-400103" y="1177752"/>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5"/>
          <p:cNvSpPr txBox="1"/>
          <p:nvPr/>
        </p:nvSpPr>
        <p:spPr>
          <a:xfrm>
            <a:off x="844475" y="2991550"/>
            <a:ext cx="15606300" cy="6726300"/>
          </a:xfrm>
          <a:prstGeom prst="rect">
            <a:avLst/>
          </a:prstGeom>
          <a:noFill/>
          <a:ln>
            <a:noFill/>
          </a:ln>
        </p:spPr>
        <p:txBody>
          <a:bodyPr anchorCtr="0" anchor="t" bIns="91425" lIns="91425" spcFirstLastPara="1" rIns="91425" wrap="square" tIns="91425">
            <a:spAutoFit/>
          </a:bodyPr>
          <a:lstStyle/>
          <a:p>
            <a:pPr indent="-431800" lvl="0" marL="457200" rtl="0" algn="l">
              <a:lnSpc>
                <a:spcPct val="115000"/>
              </a:lnSpc>
              <a:spcBef>
                <a:spcPts val="1000"/>
              </a:spcBef>
              <a:spcAft>
                <a:spcPts val="0"/>
              </a:spcAft>
              <a:buClr>
                <a:srgbClr val="1E3D58"/>
              </a:buClr>
              <a:buSzPts val="3200"/>
              <a:buFont typeface="Raleway"/>
              <a:buChar char="●"/>
            </a:pPr>
            <a:r>
              <a:rPr lang="en-US" sz="3200">
                <a:solidFill>
                  <a:srgbClr val="1E3D58"/>
                </a:solidFill>
                <a:latin typeface="Raleway"/>
                <a:ea typeface="Raleway"/>
                <a:cs typeface="Raleway"/>
                <a:sym typeface="Raleway"/>
              </a:rPr>
              <a:t>Different students are going to be drawn to different facets of a doctoral program.  Research has shown that s</a:t>
            </a:r>
            <a:r>
              <a:rPr lang="en-US" sz="3200">
                <a:solidFill>
                  <a:srgbClr val="1E3D58"/>
                </a:solidFill>
                <a:latin typeface="Raleway"/>
                <a:ea typeface="Raleway"/>
                <a:cs typeface="Raleway"/>
                <a:sym typeface="Raleway"/>
              </a:rPr>
              <a:t>tudents are drawn to an institution’s</a:t>
            </a:r>
            <a:r>
              <a:rPr b="1" lang="en-US" sz="3200">
                <a:solidFill>
                  <a:srgbClr val="1E3D58"/>
                </a:solidFill>
                <a:latin typeface="Raleway"/>
                <a:ea typeface="Raleway"/>
                <a:cs typeface="Raleway"/>
                <a:sym typeface="Raleway"/>
              </a:rPr>
              <a:t> curriculum, teaching, academic reputation, and research experiences </a:t>
            </a:r>
            <a:endParaRPr sz="3200">
              <a:solidFill>
                <a:srgbClr val="1E3D58"/>
              </a:solidFill>
              <a:latin typeface="Raleway"/>
              <a:ea typeface="Raleway"/>
              <a:cs typeface="Raleway"/>
              <a:sym typeface="Raleway"/>
            </a:endParaRPr>
          </a:p>
          <a:p>
            <a:pPr indent="-431800" lvl="0" marL="457200" rtl="0" algn="l">
              <a:lnSpc>
                <a:spcPct val="115000"/>
              </a:lnSpc>
              <a:spcBef>
                <a:spcPts val="1000"/>
              </a:spcBef>
              <a:spcAft>
                <a:spcPts val="0"/>
              </a:spcAft>
              <a:buClr>
                <a:srgbClr val="1E3D58"/>
              </a:buClr>
              <a:buSzPts val="3200"/>
              <a:buFont typeface="Raleway"/>
              <a:buChar char="●"/>
            </a:pPr>
            <a:r>
              <a:rPr b="1" lang="en-US" sz="3200">
                <a:solidFill>
                  <a:srgbClr val="1E3D58"/>
                </a:solidFill>
                <a:latin typeface="Raleway"/>
                <a:ea typeface="Raleway"/>
                <a:cs typeface="Raleway"/>
                <a:sym typeface="Raleway"/>
              </a:rPr>
              <a:t>Positive interaction with faculty</a:t>
            </a:r>
            <a:r>
              <a:rPr lang="en-US" sz="3200">
                <a:solidFill>
                  <a:srgbClr val="1E3D58"/>
                </a:solidFill>
                <a:latin typeface="Raleway"/>
                <a:ea typeface="Raleway"/>
                <a:cs typeface="Raleway"/>
                <a:sym typeface="Raleway"/>
              </a:rPr>
              <a:t> and other members of the doctoral program played a significant role in students’ decisions to enroll in academic programs (Bar et al. 2007; </a:t>
            </a:r>
            <a:r>
              <a:rPr lang="en-US" sz="3200">
                <a:solidFill>
                  <a:srgbClr val="1E3D58"/>
                </a:solidFill>
                <a:latin typeface="Raleway"/>
                <a:ea typeface="Raleway"/>
                <a:cs typeface="Raleway"/>
                <a:sym typeface="Raleway"/>
              </a:rPr>
              <a:t>Bersola et al, 2014; Bortz et al, 2019; </a:t>
            </a:r>
            <a:r>
              <a:rPr lang="en-US" sz="3200">
                <a:solidFill>
                  <a:srgbClr val="1E3D58"/>
                </a:solidFill>
                <a:latin typeface="Raleway"/>
                <a:ea typeface="Raleway"/>
                <a:cs typeface="Raleway"/>
                <a:sym typeface="Raleway"/>
              </a:rPr>
              <a:t>Poock &amp; Love, 2001)</a:t>
            </a:r>
            <a:endParaRPr sz="3200">
              <a:solidFill>
                <a:srgbClr val="1E3D58"/>
              </a:solidFill>
              <a:latin typeface="Raleway"/>
              <a:ea typeface="Raleway"/>
              <a:cs typeface="Raleway"/>
              <a:sym typeface="Raleway"/>
            </a:endParaRPr>
          </a:p>
          <a:p>
            <a:pPr indent="-431800" lvl="0" marL="457200" rtl="0" algn="l">
              <a:lnSpc>
                <a:spcPct val="115000"/>
              </a:lnSpc>
              <a:spcBef>
                <a:spcPts val="1000"/>
              </a:spcBef>
              <a:spcAft>
                <a:spcPts val="0"/>
              </a:spcAft>
              <a:buClr>
                <a:srgbClr val="1E3D58"/>
              </a:buClr>
              <a:buSzPts val="3200"/>
              <a:buFont typeface="Raleway"/>
              <a:buChar char="●"/>
            </a:pPr>
            <a:r>
              <a:rPr lang="en-US" sz="3200">
                <a:solidFill>
                  <a:srgbClr val="1E3D58"/>
                </a:solidFill>
                <a:latin typeface="Raleway"/>
                <a:ea typeface="Raleway"/>
                <a:cs typeface="Raleway"/>
                <a:sym typeface="Raleway"/>
              </a:rPr>
              <a:t>For students from minoritized backgrounds, </a:t>
            </a:r>
            <a:r>
              <a:rPr b="1" lang="en-US" sz="3200">
                <a:solidFill>
                  <a:srgbClr val="1E3D58"/>
                </a:solidFill>
                <a:latin typeface="Raleway"/>
                <a:ea typeface="Raleway"/>
                <a:cs typeface="Raleway"/>
                <a:sym typeface="Raleway"/>
              </a:rPr>
              <a:t>campus climate</a:t>
            </a:r>
            <a:r>
              <a:rPr lang="en-US" sz="3200">
                <a:solidFill>
                  <a:srgbClr val="1E3D58"/>
                </a:solidFill>
                <a:latin typeface="Raleway"/>
                <a:ea typeface="Raleway"/>
                <a:cs typeface="Raleway"/>
                <a:sym typeface="Raleway"/>
              </a:rPr>
              <a:t> was an important factor that impacted decision making about programs where they would apply/enroll (Bar et al. 2007; Bersola et al, 2014; Posselt, 2020)</a:t>
            </a:r>
            <a:endParaRPr sz="3200">
              <a:solidFill>
                <a:srgbClr val="1E3D58"/>
              </a:solidFill>
              <a:latin typeface="Raleway"/>
              <a:ea typeface="Raleway"/>
              <a:cs typeface="Raleway"/>
              <a:sym typeface="Raleway"/>
            </a:endParaRPr>
          </a:p>
          <a:p>
            <a:pPr indent="-431800" lvl="0" marL="457200" rtl="0" algn="l">
              <a:lnSpc>
                <a:spcPct val="115000"/>
              </a:lnSpc>
              <a:spcBef>
                <a:spcPts val="1000"/>
              </a:spcBef>
              <a:spcAft>
                <a:spcPts val="1000"/>
              </a:spcAft>
              <a:buClr>
                <a:srgbClr val="1E3D58"/>
              </a:buClr>
              <a:buSzPts val="3200"/>
              <a:buFont typeface="Raleway"/>
              <a:buChar char="●"/>
            </a:pPr>
            <a:r>
              <a:rPr lang="en-US" sz="3200">
                <a:solidFill>
                  <a:srgbClr val="1E3D58"/>
                </a:solidFill>
                <a:latin typeface="Raleway"/>
                <a:ea typeface="Raleway"/>
                <a:cs typeface="Raleway"/>
                <a:sym typeface="Raleway"/>
              </a:rPr>
              <a:t>For students with families/dependents, </a:t>
            </a:r>
            <a:r>
              <a:rPr b="1" lang="en-US" sz="3200">
                <a:solidFill>
                  <a:srgbClr val="1E3D58"/>
                </a:solidFill>
                <a:latin typeface="Raleway"/>
                <a:ea typeface="Raleway"/>
                <a:cs typeface="Raleway"/>
                <a:sym typeface="Raleway"/>
              </a:rPr>
              <a:t>campus resources and geographic location</a:t>
            </a:r>
            <a:r>
              <a:rPr lang="en-US" sz="3200">
                <a:solidFill>
                  <a:srgbClr val="1E3D58"/>
                </a:solidFill>
                <a:latin typeface="Raleway"/>
                <a:ea typeface="Raleway"/>
                <a:cs typeface="Raleway"/>
                <a:sym typeface="Raleway"/>
              </a:rPr>
              <a:t> were especially important (</a:t>
            </a:r>
            <a:r>
              <a:rPr lang="en-US" sz="3200">
                <a:solidFill>
                  <a:srgbClr val="1E3D58"/>
                </a:solidFill>
                <a:latin typeface="Raleway"/>
                <a:ea typeface="Raleway"/>
                <a:cs typeface="Raleway"/>
                <a:sym typeface="Raleway"/>
              </a:rPr>
              <a:t>Bersola et al, 2014; Ramirez, 2013)</a:t>
            </a:r>
            <a:endParaRPr sz="3200">
              <a:solidFill>
                <a:srgbClr val="1E3D58"/>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