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2" r:id="rId3"/>
    <p:sldId id="259" r:id="rId4"/>
    <p:sldId id="261" r:id="rId5"/>
    <p:sldId id="263" r:id="rId6"/>
    <p:sldId id="260" r:id="rId7"/>
    <p:sldId id="264" r:id="rId8"/>
    <p:sldId id="267" r:id="rId9"/>
    <p:sldId id="265" r:id="rId10"/>
    <p:sldId id="266"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18" autoAdjust="0"/>
    <p:restoredTop sz="71444" autoAdjust="0"/>
  </p:normalViewPr>
  <p:slideViewPr>
    <p:cSldViewPr snapToGrid="0">
      <p:cViewPr varScale="1">
        <p:scale>
          <a:sx n="46" d="100"/>
          <a:sy n="46" d="100"/>
        </p:scale>
        <p:origin x="1167"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BD27-B36A-469E-A9AB-E5E8F46B38E1}" type="doc">
      <dgm:prSet loTypeId="urn:microsoft.com/office/officeart/2005/8/layout/cycle1" loCatId="cycle" qsTypeId="urn:microsoft.com/office/officeart/2005/8/quickstyle/simple5" qsCatId="simple" csTypeId="urn:microsoft.com/office/officeart/2005/8/colors/colorful1" csCatId="colorful" phldr="1"/>
      <dgm:spPr/>
      <dgm:t>
        <a:bodyPr/>
        <a:lstStyle/>
        <a:p>
          <a:endParaRPr lang="en-US"/>
        </a:p>
      </dgm:t>
    </dgm:pt>
    <dgm:pt modelId="{DA0469BC-22E7-4E03-B982-B5185545B305}">
      <dgm:prSet phldrT="[Text]"/>
      <dgm:spPr/>
      <dgm:t>
        <a:bodyPr/>
        <a:lstStyle/>
        <a:p>
          <a:r>
            <a:rPr lang="en-US" dirty="0" smtClean="0"/>
            <a:t>A</a:t>
          </a:r>
          <a:endParaRPr lang="en-US" dirty="0"/>
        </a:p>
      </dgm:t>
    </dgm:pt>
    <dgm:pt modelId="{76518C04-5FED-4B8E-B171-0F6346B14D98}" type="parTrans" cxnId="{04C8EA7E-FE56-4B40-8A64-3D0710D59CC5}">
      <dgm:prSet/>
      <dgm:spPr/>
      <dgm:t>
        <a:bodyPr/>
        <a:lstStyle/>
        <a:p>
          <a:endParaRPr lang="en-US"/>
        </a:p>
      </dgm:t>
    </dgm:pt>
    <dgm:pt modelId="{F6265FA5-4A38-4A5E-987B-10D897F1FEB2}" type="sibTrans" cxnId="{04C8EA7E-FE56-4B40-8A64-3D0710D59CC5}">
      <dgm:prSet/>
      <dgm:spPr/>
      <dgm:t>
        <a:bodyPr/>
        <a:lstStyle/>
        <a:p>
          <a:endParaRPr lang="en-US"/>
        </a:p>
      </dgm:t>
    </dgm:pt>
    <dgm:pt modelId="{47CE7C96-041C-46FA-A5D1-5525B971DEE2}">
      <dgm:prSet phldrT="[Text]"/>
      <dgm:spPr/>
      <dgm:t>
        <a:bodyPr/>
        <a:lstStyle/>
        <a:p>
          <a:r>
            <a:rPr lang="en-US" dirty="0" smtClean="0"/>
            <a:t>B</a:t>
          </a:r>
          <a:endParaRPr lang="en-US" dirty="0"/>
        </a:p>
      </dgm:t>
    </dgm:pt>
    <dgm:pt modelId="{D67BB465-FB4E-43F6-B9A9-CF53D50ED507}" type="parTrans" cxnId="{72A72E2B-EFD7-4BEB-A0BB-F5BD8CD30768}">
      <dgm:prSet/>
      <dgm:spPr/>
      <dgm:t>
        <a:bodyPr/>
        <a:lstStyle/>
        <a:p>
          <a:endParaRPr lang="en-US"/>
        </a:p>
      </dgm:t>
    </dgm:pt>
    <dgm:pt modelId="{2BF6DCF3-D704-4A47-AE98-6B440DA208E8}" type="sibTrans" cxnId="{72A72E2B-EFD7-4BEB-A0BB-F5BD8CD30768}">
      <dgm:prSet/>
      <dgm:spPr/>
      <dgm:t>
        <a:bodyPr/>
        <a:lstStyle/>
        <a:p>
          <a:endParaRPr lang="en-US"/>
        </a:p>
      </dgm:t>
    </dgm:pt>
    <dgm:pt modelId="{D84098BB-EFE4-4319-BE10-2E13D34E3D9B}">
      <dgm:prSet phldrT="[Text]"/>
      <dgm:spPr/>
      <dgm:t>
        <a:bodyPr/>
        <a:lstStyle/>
        <a:p>
          <a:r>
            <a:rPr lang="en-US" dirty="0" smtClean="0"/>
            <a:t>C</a:t>
          </a:r>
          <a:endParaRPr lang="en-US" dirty="0"/>
        </a:p>
      </dgm:t>
    </dgm:pt>
    <dgm:pt modelId="{BE81AFEE-875A-43F5-805E-F7D6F2DAFD7A}" type="parTrans" cxnId="{A689FBED-CD90-4E25-AB0A-FCB2B71AC714}">
      <dgm:prSet/>
      <dgm:spPr/>
      <dgm:t>
        <a:bodyPr/>
        <a:lstStyle/>
        <a:p>
          <a:endParaRPr lang="en-US"/>
        </a:p>
      </dgm:t>
    </dgm:pt>
    <dgm:pt modelId="{9056F952-45CC-4EAB-ADE4-F8205AC1E0D3}" type="sibTrans" cxnId="{A689FBED-CD90-4E25-AB0A-FCB2B71AC714}">
      <dgm:prSet/>
      <dgm:spPr/>
      <dgm:t>
        <a:bodyPr/>
        <a:lstStyle/>
        <a:p>
          <a:endParaRPr lang="en-US"/>
        </a:p>
      </dgm:t>
    </dgm:pt>
    <dgm:pt modelId="{3561BA4B-7653-4C59-8F68-0813D76E514E}">
      <dgm:prSet phldrT="[Text]"/>
      <dgm:spPr/>
      <dgm:t>
        <a:bodyPr/>
        <a:lstStyle/>
        <a:p>
          <a:r>
            <a:rPr lang="en-US" dirty="0" smtClean="0"/>
            <a:t>N</a:t>
          </a:r>
          <a:endParaRPr lang="en-US" dirty="0"/>
        </a:p>
      </dgm:t>
    </dgm:pt>
    <dgm:pt modelId="{10112565-F12E-4804-98DF-648F5CD0D937}" type="parTrans" cxnId="{1C80D1EA-1611-4FCF-8588-73D9D15B6A7C}">
      <dgm:prSet/>
      <dgm:spPr/>
      <dgm:t>
        <a:bodyPr/>
        <a:lstStyle/>
        <a:p>
          <a:endParaRPr lang="en-US"/>
        </a:p>
      </dgm:t>
    </dgm:pt>
    <dgm:pt modelId="{A619A5F0-F743-4220-9A2C-65B859ABE24A}" type="sibTrans" cxnId="{1C80D1EA-1611-4FCF-8588-73D9D15B6A7C}">
      <dgm:prSet/>
      <dgm:spPr/>
      <dgm:t>
        <a:bodyPr/>
        <a:lstStyle/>
        <a:p>
          <a:endParaRPr lang="en-US"/>
        </a:p>
      </dgm:t>
    </dgm:pt>
    <dgm:pt modelId="{835F5EFF-731A-4F25-9BBE-339A622F4D83}" type="pres">
      <dgm:prSet presAssocID="{6EA2BD27-B36A-469E-A9AB-E5E8F46B38E1}" presName="cycle" presStyleCnt="0">
        <dgm:presLayoutVars>
          <dgm:dir/>
          <dgm:resizeHandles val="exact"/>
        </dgm:presLayoutVars>
      </dgm:prSet>
      <dgm:spPr/>
      <dgm:t>
        <a:bodyPr/>
        <a:lstStyle/>
        <a:p>
          <a:endParaRPr lang="en-US"/>
        </a:p>
      </dgm:t>
    </dgm:pt>
    <dgm:pt modelId="{9990BC10-9228-4EC4-B2FC-DC0C112907DE}" type="pres">
      <dgm:prSet presAssocID="{DA0469BC-22E7-4E03-B982-B5185545B305}" presName="dummy" presStyleCnt="0"/>
      <dgm:spPr/>
    </dgm:pt>
    <dgm:pt modelId="{61309F42-8597-4EF6-9B78-348EA477CE05}" type="pres">
      <dgm:prSet presAssocID="{DA0469BC-22E7-4E03-B982-B5185545B305}" presName="node" presStyleLbl="revTx" presStyleIdx="0" presStyleCnt="4">
        <dgm:presLayoutVars>
          <dgm:bulletEnabled val="1"/>
        </dgm:presLayoutVars>
      </dgm:prSet>
      <dgm:spPr/>
      <dgm:t>
        <a:bodyPr/>
        <a:lstStyle/>
        <a:p>
          <a:endParaRPr lang="en-US"/>
        </a:p>
      </dgm:t>
    </dgm:pt>
    <dgm:pt modelId="{A317E324-94F1-4476-82FB-B953C315B2F1}" type="pres">
      <dgm:prSet presAssocID="{F6265FA5-4A38-4A5E-987B-10D897F1FEB2}" presName="sibTrans" presStyleLbl="node1" presStyleIdx="0" presStyleCnt="4"/>
      <dgm:spPr/>
      <dgm:t>
        <a:bodyPr/>
        <a:lstStyle/>
        <a:p>
          <a:endParaRPr lang="en-US"/>
        </a:p>
      </dgm:t>
    </dgm:pt>
    <dgm:pt modelId="{099016EB-8D06-4A6F-A3EA-33B002AF671B}" type="pres">
      <dgm:prSet presAssocID="{47CE7C96-041C-46FA-A5D1-5525B971DEE2}" presName="dummy" presStyleCnt="0"/>
      <dgm:spPr/>
    </dgm:pt>
    <dgm:pt modelId="{0E35AE74-EA28-459F-AFE4-DF2E338B9F17}" type="pres">
      <dgm:prSet presAssocID="{47CE7C96-041C-46FA-A5D1-5525B971DEE2}" presName="node" presStyleLbl="revTx" presStyleIdx="1" presStyleCnt="4">
        <dgm:presLayoutVars>
          <dgm:bulletEnabled val="1"/>
        </dgm:presLayoutVars>
      </dgm:prSet>
      <dgm:spPr/>
      <dgm:t>
        <a:bodyPr/>
        <a:lstStyle/>
        <a:p>
          <a:endParaRPr lang="en-US"/>
        </a:p>
      </dgm:t>
    </dgm:pt>
    <dgm:pt modelId="{540B0B41-BB9E-40D2-8F48-C0AA81DE5229}" type="pres">
      <dgm:prSet presAssocID="{2BF6DCF3-D704-4A47-AE98-6B440DA208E8}" presName="sibTrans" presStyleLbl="node1" presStyleIdx="1" presStyleCnt="4"/>
      <dgm:spPr/>
      <dgm:t>
        <a:bodyPr/>
        <a:lstStyle/>
        <a:p>
          <a:endParaRPr lang="en-US"/>
        </a:p>
      </dgm:t>
    </dgm:pt>
    <dgm:pt modelId="{BE9F0E07-1D33-4397-98BD-3E445C990ABB}" type="pres">
      <dgm:prSet presAssocID="{D84098BB-EFE4-4319-BE10-2E13D34E3D9B}" presName="dummy" presStyleCnt="0"/>
      <dgm:spPr/>
    </dgm:pt>
    <dgm:pt modelId="{103EE140-DC0C-4697-BF5E-F43638F9B31C}" type="pres">
      <dgm:prSet presAssocID="{D84098BB-EFE4-4319-BE10-2E13D34E3D9B}" presName="node" presStyleLbl="revTx" presStyleIdx="2" presStyleCnt="4">
        <dgm:presLayoutVars>
          <dgm:bulletEnabled val="1"/>
        </dgm:presLayoutVars>
      </dgm:prSet>
      <dgm:spPr/>
      <dgm:t>
        <a:bodyPr/>
        <a:lstStyle/>
        <a:p>
          <a:endParaRPr lang="en-US"/>
        </a:p>
      </dgm:t>
    </dgm:pt>
    <dgm:pt modelId="{E9E6248D-AF6E-4A39-9C3E-A588CD6849A5}" type="pres">
      <dgm:prSet presAssocID="{9056F952-45CC-4EAB-ADE4-F8205AC1E0D3}" presName="sibTrans" presStyleLbl="node1" presStyleIdx="2" presStyleCnt="4"/>
      <dgm:spPr/>
      <dgm:t>
        <a:bodyPr/>
        <a:lstStyle/>
        <a:p>
          <a:endParaRPr lang="en-US"/>
        </a:p>
      </dgm:t>
    </dgm:pt>
    <dgm:pt modelId="{C32B1C06-6198-471B-87DC-28F44B7B5C6D}" type="pres">
      <dgm:prSet presAssocID="{3561BA4B-7653-4C59-8F68-0813D76E514E}" presName="dummy" presStyleCnt="0"/>
      <dgm:spPr/>
    </dgm:pt>
    <dgm:pt modelId="{8379C3FF-48A9-4E15-99DF-08DDEFF1D54A}" type="pres">
      <dgm:prSet presAssocID="{3561BA4B-7653-4C59-8F68-0813D76E514E}" presName="node" presStyleLbl="revTx" presStyleIdx="3" presStyleCnt="4">
        <dgm:presLayoutVars>
          <dgm:bulletEnabled val="1"/>
        </dgm:presLayoutVars>
      </dgm:prSet>
      <dgm:spPr/>
      <dgm:t>
        <a:bodyPr/>
        <a:lstStyle/>
        <a:p>
          <a:endParaRPr lang="en-US"/>
        </a:p>
      </dgm:t>
    </dgm:pt>
    <dgm:pt modelId="{FBC349A3-7B26-4912-A515-D84EC0523A5D}" type="pres">
      <dgm:prSet presAssocID="{A619A5F0-F743-4220-9A2C-65B859ABE24A}" presName="sibTrans" presStyleLbl="node1" presStyleIdx="3" presStyleCnt="4"/>
      <dgm:spPr/>
      <dgm:t>
        <a:bodyPr/>
        <a:lstStyle/>
        <a:p>
          <a:endParaRPr lang="en-US"/>
        </a:p>
      </dgm:t>
    </dgm:pt>
  </dgm:ptLst>
  <dgm:cxnLst>
    <dgm:cxn modelId="{2FC987EA-72E4-4332-9F5A-14B50A41A324}" type="presOf" srcId="{F6265FA5-4A38-4A5E-987B-10D897F1FEB2}" destId="{A317E324-94F1-4476-82FB-B953C315B2F1}" srcOrd="0" destOrd="0" presId="urn:microsoft.com/office/officeart/2005/8/layout/cycle1"/>
    <dgm:cxn modelId="{25D9FE48-ACE7-4040-AB3D-839D196859C5}" type="presOf" srcId="{9056F952-45CC-4EAB-ADE4-F8205AC1E0D3}" destId="{E9E6248D-AF6E-4A39-9C3E-A588CD6849A5}" srcOrd="0" destOrd="0" presId="urn:microsoft.com/office/officeart/2005/8/layout/cycle1"/>
    <dgm:cxn modelId="{72A72E2B-EFD7-4BEB-A0BB-F5BD8CD30768}" srcId="{6EA2BD27-B36A-469E-A9AB-E5E8F46B38E1}" destId="{47CE7C96-041C-46FA-A5D1-5525B971DEE2}" srcOrd="1" destOrd="0" parTransId="{D67BB465-FB4E-43F6-B9A9-CF53D50ED507}" sibTransId="{2BF6DCF3-D704-4A47-AE98-6B440DA208E8}"/>
    <dgm:cxn modelId="{720DCE23-51B1-4B1B-A630-C5BC5B867E4F}" type="presOf" srcId="{3561BA4B-7653-4C59-8F68-0813D76E514E}" destId="{8379C3FF-48A9-4E15-99DF-08DDEFF1D54A}" srcOrd="0" destOrd="0" presId="urn:microsoft.com/office/officeart/2005/8/layout/cycle1"/>
    <dgm:cxn modelId="{A88F5CF2-8AE8-466F-A775-95557069996D}" type="presOf" srcId="{DA0469BC-22E7-4E03-B982-B5185545B305}" destId="{61309F42-8597-4EF6-9B78-348EA477CE05}" srcOrd="0" destOrd="0" presId="urn:microsoft.com/office/officeart/2005/8/layout/cycle1"/>
    <dgm:cxn modelId="{1C80D1EA-1611-4FCF-8588-73D9D15B6A7C}" srcId="{6EA2BD27-B36A-469E-A9AB-E5E8F46B38E1}" destId="{3561BA4B-7653-4C59-8F68-0813D76E514E}" srcOrd="3" destOrd="0" parTransId="{10112565-F12E-4804-98DF-648F5CD0D937}" sibTransId="{A619A5F0-F743-4220-9A2C-65B859ABE24A}"/>
    <dgm:cxn modelId="{2F7B2FD9-407D-48EA-9E2C-EC3F04DC5445}" type="presOf" srcId="{D84098BB-EFE4-4319-BE10-2E13D34E3D9B}" destId="{103EE140-DC0C-4697-BF5E-F43638F9B31C}" srcOrd="0" destOrd="0" presId="urn:microsoft.com/office/officeart/2005/8/layout/cycle1"/>
    <dgm:cxn modelId="{0747F44A-0D14-4F83-A5E6-AEF2CD652C93}" type="presOf" srcId="{A619A5F0-F743-4220-9A2C-65B859ABE24A}" destId="{FBC349A3-7B26-4912-A515-D84EC0523A5D}" srcOrd="0" destOrd="0" presId="urn:microsoft.com/office/officeart/2005/8/layout/cycle1"/>
    <dgm:cxn modelId="{A689FBED-CD90-4E25-AB0A-FCB2B71AC714}" srcId="{6EA2BD27-B36A-469E-A9AB-E5E8F46B38E1}" destId="{D84098BB-EFE4-4319-BE10-2E13D34E3D9B}" srcOrd="2" destOrd="0" parTransId="{BE81AFEE-875A-43F5-805E-F7D6F2DAFD7A}" sibTransId="{9056F952-45CC-4EAB-ADE4-F8205AC1E0D3}"/>
    <dgm:cxn modelId="{F28DFB0D-D211-4C7A-BA0C-7C609C8D9EDE}" type="presOf" srcId="{6EA2BD27-B36A-469E-A9AB-E5E8F46B38E1}" destId="{835F5EFF-731A-4F25-9BBE-339A622F4D83}" srcOrd="0" destOrd="0" presId="urn:microsoft.com/office/officeart/2005/8/layout/cycle1"/>
    <dgm:cxn modelId="{DBFE8687-2D19-491C-AFC0-A1B5C9425314}" type="presOf" srcId="{2BF6DCF3-D704-4A47-AE98-6B440DA208E8}" destId="{540B0B41-BB9E-40D2-8F48-C0AA81DE5229}" srcOrd="0" destOrd="0" presId="urn:microsoft.com/office/officeart/2005/8/layout/cycle1"/>
    <dgm:cxn modelId="{04C8EA7E-FE56-4B40-8A64-3D0710D59CC5}" srcId="{6EA2BD27-B36A-469E-A9AB-E5E8F46B38E1}" destId="{DA0469BC-22E7-4E03-B982-B5185545B305}" srcOrd="0" destOrd="0" parTransId="{76518C04-5FED-4B8E-B171-0F6346B14D98}" sibTransId="{F6265FA5-4A38-4A5E-987B-10D897F1FEB2}"/>
    <dgm:cxn modelId="{F9A2B066-8E4B-42CB-A7FF-0A5B2A9BF126}" type="presOf" srcId="{47CE7C96-041C-46FA-A5D1-5525B971DEE2}" destId="{0E35AE74-EA28-459F-AFE4-DF2E338B9F17}" srcOrd="0" destOrd="0" presId="urn:microsoft.com/office/officeart/2005/8/layout/cycle1"/>
    <dgm:cxn modelId="{03035933-9D56-41E3-B698-48F5E1A360D9}" type="presParOf" srcId="{835F5EFF-731A-4F25-9BBE-339A622F4D83}" destId="{9990BC10-9228-4EC4-B2FC-DC0C112907DE}" srcOrd="0" destOrd="0" presId="urn:microsoft.com/office/officeart/2005/8/layout/cycle1"/>
    <dgm:cxn modelId="{24AD349B-B996-41F8-8A8F-BDFEAA1F5CDB}" type="presParOf" srcId="{835F5EFF-731A-4F25-9BBE-339A622F4D83}" destId="{61309F42-8597-4EF6-9B78-348EA477CE05}" srcOrd="1" destOrd="0" presId="urn:microsoft.com/office/officeart/2005/8/layout/cycle1"/>
    <dgm:cxn modelId="{0BB9C347-C789-43F8-AD61-E33AAE567A17}" type="presParOf" srcId="{835F5EFF-731A-4F25-9BBE-339A622F4D83}" destId="{A317E324-94F1-4476-82FB-B953C315B2F1}" srcOrd="2" destOrd="0" presId="urn:microsoft.com/office/officeart/2005/8/layout/cycle1"/>
    <dgm:cxn modelId="{D0D11AE1-F795-45A5-8F56-47B5F2740700}" type="presParOf" srcId="{835F5EFF-731A-4F25-9BBE-339A622F4D83}" destId="{099016EB-8D06-4A6F-A3EA-33B002AF671B}" srcOrd="3" destOrd="0" presId="urn:microsoft.com/office/officeart/2005/8/layout/cycle1"/>
    <dgm:cxn modelId="{19E48CA6-653E-4681-ABDB-9035FAD703A2}" type="presParOf" srcId="{835F5EFF-731A-4F25-9BBE-339A622F4D83}" destId="{0E35AE74-EA28-459F-AFE4-DF2E338B9F17}" srcOrd="4" destOrd="0" presId="urn:microsoft.com/office/officeart/2005/8/layout/cycle1"/>
    <dgm:cxn modelId="{C1EA8785-061A-4A55-A1DB-BE2348C326DF}" type="presParOf" srcId="{835F5EFF-731A-4F25-9BBE-339A622F4D83}" destId="{540B0B41-BB9E-40D2-8F48-C0AA81DE5229}" srcOrd="5" destOrd="0" presId="urn:microsoft.com/office/officeart/2005/8/layout/cycle1"/>
    <dgm:cxn modelId="{5B7A2C1F-D5D5-483E-9649-02B3A3900563}" type="presParOf" srcId="{835F5EFF-731A-4F25-9BBE-339A622F4D83}" destId="{BE9F0E07-1D33-4397-98BD-3E445C990ABB}" srcOrd="6" destOrd="0" presId="urn:microsoft.com/office/officeart/2005/8/layout/cycle1"/>
    <dgm:cxn modelId="{B4D2C894-B2C1-42C9-93D8-3683CDBFB052}" type="presParOf" srcId="{835F5EFF-731A-4F25-9BBE-339A622F4D83}" destId="{103EE140-DC0C-4697-BF5E-F43638F9B31C}" srcOrd="7" destOrd="0" presId="urn:microsoft.com/office/officeart/2005/8/layout/cycle1"/>
    <dgm:cxn modelId="{BDE04BE8-E40F-4A3E-A2EA-A804B4E8D731}" type="presParOf" srcId="{835F5EFF-731A-4F25-9BBE-339A622F4D83}" destId="{E9E6248D-AF6E-4A39-9C3E-A588CD6849A5}" srcOrd="8" destOrd="0" presId="urn:microsoft.com/office/officeart/2005/8/layout/cycle1"/>
    <dgm:cxn modelId="{AE3B030D-8831-4B31-AF7F-3B1946B27B82}" type="presParOf" srcId="{835F5EFF-731A-4F25-9BBE-339A622F4D83}" destId="{C32B1C06-6198-471B-87DC-28F44B7B5C6D}" srcOrd="9" destOrd="0" presId="urn:microsoft.com/office/officeart/2005/8/layout/cycle1"/>
    <dgm:cxn modelId="{8256789F-A7BC-43D4-8D67-72A0EC9180D0}" type="presParOf" srcId="{835F5EFF-731A-4F25-9BBE-339A622F4D83}" destId="{8379C3FF-48A9-4E15-99DF-08DDEFF1D54A}" srcOrd="10" destOrd="0" presId="urn:microsoft.com/office/officeart/2005/8/layout/cycle1"/>
    <dgm:cxn modelId="{663F20E2-47A4-4743-8A6A-DB6C7CDAB03E}" type="presParOf" srcId="{835F5EFF-731A-4F25-9BBE-339A622F4D83}" destId="{FBC349A3-7B26-4912-A515-D84EC0523A5D}"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09F42-8597-4EF6-9B78-348EA477CE05}">
      <dsp:nvSpPr>
        <dsp:cNvPr id="0" name=""/>
        <dsp:cNvSpPr/>
      </dsp:nvSpPr>
      <dsp:spPr>
        <a:xfrm>
          <a:off x="5796816" y="96281"/>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A</a:t>
          </a:r>
          <a:endParaRPr lang="en-US" sz="6500" kern="1200" dirty="0"/>
        </a:p>
      </dsp:txBody>
      <dsp:txXfrm>
        <a:off x="5796816" y="96281"/>
        <a:ext cx="1540371" cy="1540371"/>
      </dsp:txXfrm>
    </dsp:sp>
    <dsp:sp modelId="{A317E324-94F1-4476-82FB-B953C315B2F1}">
      <dsp:nvSpPr>
        <dsp:cNvPr id="0" name=""/>
        <dsp:cNvSpPr/>
      </dsp:nvSpPr>
      <dsp:spPr>
        <a:xfrm>
          <a:off x="3080905" y="-1225"/>
          <a:ext cx="4353789" cy="4353789"/>
        </a:xfrm>
        <a:prstGeom prst="circularArrow">
          <a:avLst>
            <a:gd name="adj1" fmla="val 6899"/>
            <a:gd name="adj2" fmla="val 465117"/>
            <a:gd name="adj3" fmla="val 550404"/>
            <a:gd name="adj4" fmla="val 20584479"/>
            <a:gd name="adj5" fmla="val 804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E35AE74-EA28-459F-AFE4-DF2E338B9F17}">
      <dsp:nvSpPr>
        <dsp:cNvPr id="0" name=""/>
        <dsp:cNvSpPr/>
      </dsp:nvSpPr>
      <dsp:spPr>
        <a:xfrm>
          <a:off x="5796816" y="2714685"/>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B</a:t>
          </a:r>
          <a:endParaRPr lang="en-US" sz="6500" kern="1200" dirty="0"/>
        </a:p>
      </dsp:txBody>
      <dsp:txXfrm>
        <a:off x="5796816" y="2714685"/>
        <a:ext cx="1540371" cy="1540371"/>
      </dsp:txXfrm>
    </dsp:sp>
    <dsp:sp modelId="{540B0B41-BB9E-40D2-8F48-C0AA81DE5229}">
      <dsp:nvSpPr>
        <dsp:cNvPr id="0" name=""/>
        <dsp:cNvSpPr/>
      </dsp:nvSpPr>
      <dsp:spPr>
        <a:xfrm>
          <a:off x="3080905" y="-1225"/>
          <a:ext cx="4353789" cy="4353789"/>
        </a:xfrm>
        <a:prstGeom prst="circularArrow">
          <a:avLst>
            <a:gd name="adj1" fmla="val 6899"/>
            <a:gd name="adj2" fmla="val 465117"/>
            <a:gd name="adj3" fmla="val 5950404"/>
            <a:gd name="adj4" fmla="val 4384479"/>
            <a:gd name="adj5" fmla="val 804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3EE140-DC0C-4697-BF5E-F43638F9B31C}">
      <dsp:nvSpPr>
        <dsp:cNvPr id="0" name=""/>
        <dsp:cNvSpPr/>
      </dsp:nvSpPr>
      <dsp:spPr>
        <a:xfrm>
          <a:off x="3178412" y="2714685"/>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C</a:t>
          </a:r>
          <a:endParaRPr lang="en-US" sz="6500" kern="1200" dirty="0"/>
        </a:p>
      </dsp:txBody>
      <dsp:txXfrm>
        <a:off x="3178412" y="2714685"/>
        <a:ext cx="1540371" cy="1540371"/>
      </dsp:txXfrm>
    </dsp:sp>
    <dsp:sp modelId="{E9E6248D-AF6E-4A39-9C3E-A588CD6849A5}">
      <dsp:nvSpPr>
        <dsp:cNvPr id="0" name=""/>
        <dsp:cNvSpPr/>
      </dsp:nvSpPr>
      <dsp:spPr>
        <a:xfrm>
          <a:off x="3080905" y="-1225"/>
          <a:ext cx="4353789" cy="4353789"/>
        </a:xfrm>
        <a:prstGeom prst="circularArrow">
          <a:avLst>
            <a:gd name="adj1" fmla="val 6899"/>
            <a:gd name="adj2" fmla="val 465117"/>
            <a:gd name="adj3" fmla="val 11350404"/>
            <a:gd name="adj4" fmla="val 9784479"/>
            <a:gd name="adj5" fmla="val 804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379C3FF-48A9-4E15-99DF-08DDEFF1D54A}">
      <dsp:nvSpPr>
        <dsp:cNvPr id="0" name=""/>
        <dsp:cNvSpPr/>
      </dsp:nvSpPr>
      <dsp:spPr>
        <a:xfrm>
          <a:off x="3178412" y="96281"/>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N</a:t>
          </a:r>
          <a:endParaRPr lang="en-US" sz="6500" kern="1200" dirty="0"/>
        </a:p>
      </dsp:txBody>
      <dsp:txXfrm>
        <a:off x="3178412" y="96281"/>
        <a:ext cx="1540371" cy="1540371"/>
      </dsp:txXfrm>
    </dsp:sp>
    <dsp:sp modelId="{FBC349A3-7B26-4912-A515-D84EC0523A5D}">
      <dsp:nvSpPr>
        <dsp:cNvPr id="0" name=""/>
        <dsp:cNvSpPr/>
      </dsp:nvSpPr>
      <dsp:spPr>
        <a:xfrm>
          <a:off x="3080905" y="-1225"/>
          <a:ext cx="4353789" cy="4353789"/>
        </a:xfrm>
        <a:prstGeom prst="circularArrow">
          <a:avLst>
            <a:gd name="adj1" fmla="val 6899"/>
            <a:gd name="adj2" fmla="val 465117"/>
            <a:gd name="adj3" fmla="val 16750404"/>
            <a:gd name="adj4" fmla="val 15184479"/>
            <a:gd name="adj5" fmla="val 804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6DB08-BBED-4F20-BE84-C8F0CE268A3B}"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FDB07-4A24-4503-984D-F66904E269B0}" type="slidenum">
              <a:rPr lang="en-US" smtClean="0"/>
              <a:t>‹#›</a:t>
            </a:fld>
            <a:endParaRPr lang="en-US"/>
          </a:p>
        </p:txBody>
      </p:sp>
    </p:spTree>
    <p:extLst>
      <p:ext uri="{BB962C8B-B14F-4D97-AF65-F5344CB8AC3E}">
        <p14:creationId xmlns:p14="http://schemas.microsoft.com/office/powerpoint/2010/main" val="355048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one that</a:t>
            </a:r>
            <a:r>
              <a:rPr lang="en-US" baseline="0" dirty="0" smtClean="0"/>
              <a:t> resonated with me.  One of the points is every scientist would likely pick a different model.  What </a:t>
            </a:r>
            <a:r>
              <a:rPr lang="en-US" baseline="0" smtClean="0"/>
              <a:t>is similar!?!?</a:t>
            </a:r>
            <a:endParaRPr lang="en-US"/>
          </a:p>
        </p:txBody>
      </p:sp>
      <p:sp>
        <p:nvSpPr>
          <p:cNvPr id="4" name="Slide Number Placeholder 3"/>
          <p:cNvSpPr>
            <a:spLocks noGrp="1"/>
          </p:cNvSpPr>
          <p:nvPr>
            <p:ph type="sldNum" sz="quarter" idx="10"/>
          </p:nvPr>
        </p:nvSpPr>
        <p:spPr/>
        <p:txBody>
          <a:bodyPr/>
          <a:lstStyle/>
          <a:p>
            <a:fld id="{420FDB07-4A24-4503-984D-F66904E269B0}" type="slidenum">
              <a:rPr lang="en-US" smtClean="0"/>
              <a:t>4</a:t>
            </a:fld>
            <a:endParaRPr lang="en-US"/>
          </a:p>
        </p:txBody>
      </p:sp>
    </p:spTree>
    <p:extLst>
      <p:ext uri="{BB962C8B-B14F-4D97-AF65-F5344CB8AC3E}">
        <p14:creationId xmlns:p14="http://schemas.microsoft.com/office/powerpoint/2010/main" val="412815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 anything we do, </a:t>
            </a:r>
            <a:r>
              <a:rPr lang="en-US" baseline="0" dirty="0" err="1" smtClean="0"/>
              <a:t>whe</a:t>
            </a:r>
            <a:endParaRPr lang="en-US" dirty="0"/>
          </a:p>
        </p:txBody>
      </p:sp>
      <p:sp>
        <p:nvSpPr>
          <p:cNvPr id="4" name="Slide Number Placeholder 3"/>
          <p:cNvSpPr>
            <a:spLocks noGrp="1"/>
          </p:cNvSpPr>
          <p:nvPr>
            <p:ph type="sldNum" sz="quarter" idx="10"/>
          </p:nvPr>
        </p:nvSpPr>
        <p:spPr/>
        <p:txBody>
          <a:bodyPr/>
          <a:lstStyle/>
          <a:p>
            <a:fld id="{420FDB07-4A24-4503-984D-F66904E269B0}" type="slidenum">
              <a:rPr lang="en-US" smtClean="0"/>
              <a:t>7</a:t>
            </a:fld>
            <a:endParaRPr lang="en-US"/>
          </a:p>
        </p:txBody>
      </p:sp>
    </p:spTree>
    <p:extLst>
      <p:ext uri="{BB962C8B-B14F-4D97-AF65-F5344CB8AC3E}">
        <p14:creationId xmlns:p14="http://schemas.microsoft.com/office/powerpoint/2010/main" val="168749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DE05C5-7428-44C1-853F-0E1C7A58D96B}" type="datetime1">
              <a:rPr lang="en-US" smtClean="0"/>
              <a:t>1/15/2018</a:t>
            </a:fld>
            <a:endParaRPr lang="en-US"/>
          </a:p>
        </p:txBody>
      </p:sp>
      <p:sp>
        <p:nvSpPr>
          <p:cNvPr id="5" name="Footer Placeholder 4"/>
          <p:cNvSpPr>
            <a:spLocks noGrp="1"/>
          </p:cNvSpPr>
          <p:nvPr>
            <p:ph type="ftr" sz="quarter" idx="11"/>
          </p:nvPr>
        </p:nvSpPr>
        <p:spPr/>
        <p:txBody>
          <a:bodyPr/>
          <a:lstStyle/>
          <a:p>
            <a:r>
              <a:rPr lang="en-US" smtClean="0"/>
              <a:t>Millimeter-wave and Terahertz Physics and Sensing Applications – University of South Alabama – 22 October 2009 – Petkie – 13</a:t>
            </a:r>
            <a:endParaRPr lang="en-US"/>
          </a:p>
        </p:txBody>
      </p:sp>
      <p:sp>
        <p:nvSpPr>
          <p:cNvPr id="6" name="Slide Number Placeholder 5"/>
          <p:cNvSpPr>
            <a:spLocks noGrp="1"/>
          </p:cNvSpPr>
          <p:nvPr>
            <p:ph type="sldNum" sz="quarter" idx="12"/>
          </p:nvPr>
        </p:nvSpPr>
        <p:spPr/>
        <p:txBody>
          <a:bodyPr/>
          <a:lstStyle/>
          <a:p>
            <a:fld id="{B7916EB5-F532-4460-A30B-4FE2B9185760}" type="slidenum">
              <a:rPr lang="en-US" smtClean="0"/>
              <a:t>‹#›</a:t>
            </a:fld>
            <a:endParaRPr lang="en-US"/>
          </a:p>
        </p:txBody>
      </p:sp>
    </p:spTree>
    <p:extLst>
      <p:ext uri="{BB962C8B-B14F-4D97-AF65-F5344CB8AC3E}">
        <p14:creationId xmlns:p14="http://schemas.microsoft.com/office/powerpoint/2010/main" val="387665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9914C-7290-4680-9B3C-09D20A4953BA}" type="datetime1">
              <a:rPr lang="en-US" smtClean="0"/>
              <a:t>1/15/2018</a:t>
            </a:fld>
            <a:endParaRPr lang="en-US"/>
          </a:p>
        </p:txBody>
      </p:sp>
      <p:sp>
        <p:nvSpPr>
          <p:cNvPr id="5" name="Footer Placeholder 4"/>
          <p:cNvSpPr>
            <a:spLocks noGrp="1"/>
          </p:cNvSpPr>
          <p:nvPr>
            <p:ph type="ftr" sz="quarter" idx="11"/>
          </p:nvPr>
        </p:nvSpPr>
        <p:spPr/>
        <p:txBody>
          <a:bodyPr/>
          <a:lstStyle/>
          <a:p>
            <a:r>
              <a:rPr lang="en-US" smtClean="0"/>
              <a:t>Millimeter-wave and Terahertz Physics and Sensing Applications – University of South Alabama – 22 October 2009 – Petkie – 13</a:t>
            </a:r>
            <a:endParaRPr lang="en-US"/>
          </a:p>
        </p:txBody>
      </p:sp>
      <p:sp>
        <p:nvSpPr>
          <p:cNvPr id="6" name="Slide Number Placeholder 5"/>
          <p:cNvSpPr>
            <a:spLocks noGrp="1"/>
          </p:cNvSpPr>
          <p:nvPr>
            <p:ph type="sldNum" sz="quarter" idx="12"/>
          </p:nvPr>
        </p:nvSpPr>
        <p:spPr/>
        <p:txBody>
          <a:bodyPr/>
          <a:lstStyle/>
          <a:p>
            <a:fld id="{B7916EB5-F532-4460-A30B-4FE2B9185760}" type="slidenum">
              <a:rPr lang="en-US" smtClean="0"/>
              <a:t>‹#›</a:t>
            </a:fld>
            <a:endParaRPr lang="en-US"/>
          </a:p>
        </p:txBody>
      </p:sp>
    </p:spTree>
    <p:extLst>
      <p:ext uri="{BB962C8B-B14F-4D97-AF65-F5344CB8AC3E}">
        <p14:creationId xmlns:p14="http://schemas.microsoft.com/office/powerpoint/2010/main" val="74003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1DB97-41A5-4A4A-B951-0D01B56B9C37}" type="datetime1">
              <a:rPr lang="en-US" smtClean="0"/>
              <a:t>1/15/2018</a:t>
            </a:fld>
            <a:endParaRPr lang="en-US"/>
          </a:p>
        </p:txBody>
      </p:sp>
      <p:sp>
        <p:nvSpPr>
          <p:cNvPr id="5" name="Footer Placeholder 4"/>
          <p:cNvSpPr>
            <a:spLocks noGrp="1"/>
          </p:cNvSpPr>
          <p:nvPr>
            <p:ph type="ftr" sz="quarter" idx="11"/>
          </p:nvPr>
        </p:nvSpPr>
        <p:spPr/>
        <p:txBody>
          <a:bodyPr/>
          <a:lstStyle/>
          <a:p>
            <a:r>
              <a:rPr lang="en-US" smtClean="0"/>
              <a:t>Millimeter-wave and Terahertz Physics and Sensing Applications – University of South Alabama – 22 October 2009 – Petkie – 13</a:t>
            </a:r>
            <a:endParaRPr lang="en-US"/>
          </a:p>
        </p:txBody>
      </p:sp>
      <p:sp>
        <p:nvSpPr>
          <p:cNvPr id="6" name="Slide Number Placeholder 5"/>
          <p:cNvSpPr>
            <a:spLocks noGrp="1"/>
          </p:cNvSpPr>
          <p:nvPr>
            <p:ph type="sldNum" sz="quarter" idx="12"/>
          </p:nvPr>
        </p:nvSpPr>
        <p:spPr/>
        <p:txBody>
          <a:bodyPr/>
          <a:lstStyle/>
          <a:p>
            <a:fld id="{B7916EB5-F532-4460-A30B-4FE2B9185760}" type="slidenum">
              <a:rPr lang="en-US" smtClean="0"/>
              <a:t>‹#›</a:t>
            </a:fld>
            <a:endParaRPr lang="en-US"/>
          </a:p>
        </p:txBody>
      </p:sp>
    </p:spTree>
    <p:extLst>
      <p:ext uri="{BB962C8B-B14F-4D97-AF65-F5344CB8AC3E}">
        <p14:creationId xmlns:p14="http://schemas.microsoft.com/office/powerpoint/2010/main" val="38839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B04FE-C901-47B8-A1A7-6B55C9E68756}" type="datetime1">
              <a:rPr lang="en-US" smtClean="0"/>
              <a:t>1/15/2018</a:t>
            </a:fld>
            <a:endParaRPr lang="en-US"/>
          </a:p>
        </p:txBody>
      </p:sp>
      <p:sp>
        <p:nvSpPr>
          <p:cNvPr id="5" name="Footer Placeholder 4"/>
          <p:cNvSpPr>
            <a:spLocks noGrp="1"/>
          </p:cNvSpPr>
          <p:nvPr>
            <p:ph type="ftr" sz="quarter" idx="11"/>
          </p:nvPr>
        </p:nvSpPr>
        <p:spPr/>
        <p:txBody>
          <a:bodyPr/>
          <a:lstStyle/>
          <a:p>
            <a:r>
              <a:rPr lang="en-US" smtClean="0"/>
              <a:t>Millimeter-wave and Terahertz Physics and Sensing Applications – University of South Alabama – 22 October 2009 – Petkie – 13</a:t>
            </a:r>
            <a:endParaRPr lang="en-US"/>
          </a:p>
        </p:txBody>
      </p:sp>
      <p:sp>
        <p:nvSpPr>
          <p:cNvPr id="6" name="Slide Number Placeholder 5"/>
          <p:cNvSpPr>
            <a:spLocks noGrp="1"/>
          </p:cNvSpPr>
          <p:nvPr>
            <p:ph type="sldNum" sz="quarter" idx="12"/>
          </p:nvPr>
        </p:nvSpPr>
        <p:spPr/>
        <p:txBody>
          <a:bodyPr/>
          <a:lstStyle/>
          <a:p>
            <a:fld id="{B7916EB5-F532-4460-A30B-4FE2B9185760}" type="slidenum">
              <a:rPr lang="en-US" smtClean="0"/>
              <a:t>‹#›</a:t>
            </a:fld>
            <a:endParaRPr lang="en-US"/>
          </a:p>
        </p:txBody>
      </p:sp>
    </p:spTree>
    <p:extLst>
      <p:ext uri="{BB962C8B-B14F-4D97-AF65-F5344CB8AC3E}">
        <p14:creationId xmlns:p14="http://schemas.microsoft.com/office/powerpoint/2010/main" val="420449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E6522E-F7A3-4D2F-994F-E66704A6B7BF}" type="datetime1">
              <a:rPr lang="en-US" smtClean="0"/>
              <a:t>1/15/2018</a:t>
            </a:fld>
            <a:endParaRPr lang="en-US"/>
          </a:p>
        </p:txBody>
      </p:sp>
      <p:sp>
        <p:nvSpPr>
          <p:cNvPr id="5" name="Footer Placeholder 4"/>
          <p:cNvSpPr>
            <a:spLocks noGrp="1"/>
          </p:cNvSpPr>
          <p:nvPr>
            <p:ph type="ftr" sz="quarter" idx="11"/>
          </p:nvPr>
        </p:nvSpPr>
        <p:spPr/>
        <p:txBody>
          <a:bodyPr/>
          <a:lstStyle/>
          <a:p>
            <a:r>
              <a:rPr lang="en-US" smtClean="0"/>
              <a:t>Millimeter-wave and Terahertz Physics and Sensing Applications – University of South Alabama – 22 October 2009 – Petkie – 13</a:t>
            </a:r>
            <a:endParaRPr lang="en-US"/>
          </a:p>
        </p:txBody>
      </p:sp>
      <p:sp>
        <p:nvSpPr>
          <p:cNvPr id="6" name="Slide Number Placeholder 5"/>
          <p:cNvSpPr>
            <a:spLocks noGrp="1"/>
          </p:cNvSpPr>
          <p:nvPr>
            <p:ph type="sldNum" sz="quarter" idx="12"/>
          </p:nvPr>
        </p:nvSpPr>
        <p:spPr/>
        <p:txBody>
          <a:bodyPr/>
          <a:lstStyle/>
          <a:p>
            <a:fld id="{B7916EB5-F532-4460-A30B-4FE2B9185760}" type="slidenum">
              <a:rPr lang="en-US" smtClean="0"/>
              <a:t>‹#›</a:t>
            </a:fld>
            <a:endParaRPr lang="en-US"/>
          </a:p>
        </p:txBody>
      </p:sp>
    </p:spTree>
    <p:extLst>
      <p:ext uri="{BB962C8B-B14F-4D97-AF65-F5344CB8AC3E}">
        <p14:creationId xmlns:p14="http://schemas.microsoft.com/office/powerpoint/2010/main" val="154193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F5572-EAC8-47B1-89E1-9695D9003EBA}" type="datetime1">
              <a:rPr lang="en-US" smtClean="0"/>
              <a:t>1/15/2018</a:t>
            </a:fld>
            <a:endParaRPr lang="en-US"/>
          </a:p>
        </p:txBody>
      </p:sp>
      <p:sp>
        <p:nvSpPr>
          <p:cNvPr id="6" name="Footer Placeholder 5"/>
          <p:cNvSpPr>
            <a:spLocks noGrp="1"/>
          </p:cNvSpPr>
          <p:nvPr>
            <p:ph type="ftr" sz="quarter" idx="11"/>
          </p:nvPr>
        </p:nvSpPr>
        <p:spPr/>
        <p:txBody>
          <a:bodyPr/>
          <a:lstStyle/>
          <a:p>
            <a:r>
              <a:rPr lang="en-US" smtClean="0"/>
              <a:t>Millimeter-wave and Terahertz Physics and Sensing Applications – University of South Alabama – 22 October 2009 – Petkie – 13</a:t>
            </a:r>
            <a:endParaRPr lang="en-US"/>
          </a:p>
        </p:txBody>
      </p:sp>
      <p:sp>
        <p:nvSpPr>
          <p:cNvPr id="7" name="Slide Number Placeholder 6"/>
          <p:cNvSpPr>
            <a:spLocks noGrp="1"/>
          </p:cNvSpPr>
          <p:nvPr>
            <p:ph type="sldNum" sz="quarter" idx="12"/>
          </p:nvPr>
        </p:nvSpPr>
        <p:spPr/>
        <p:txBody>
          <a:bodyPr/>
          <a:lstStyle/>
          <a:p>
            <a:fld id="{B7916EB5-F532-4460-A30B-4FE2B9185760}" type="slidenum">
              <a:rPr lang="en-US" smtClean="0"/>
              <a:t>‹#›</a:t>
            </a:fld>
            <a:endParaRPr lang="en-US"/>
          </a:p>
        </p:txBody>
      </p:sp>
    </p:spTree>
    <p:extLst>
      <p:ext uri="{BB962C8B-B14F-4D97-AF65-F5344CB8AC3E}">
        <p14:creationId xmlns:p14="http://schemas.microsoft.com/office/powerpoint/2010/main" val="22616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070A2-9DB7-43BD-B1E2-EFB5853E8417}" type="datetime1">
              <a:rPr lang="en-US" smtClean="0"/>
              <a:t>1/15/2018</a:t>
            </a:fld>
            <a:endParaRPr lang="en-US"/>
          </a:p>
        </p:txBody>
      </p:sp>
      <p:sp>
        <p:nvSpPr>
          <p:cNvPr id="8" name="Footer Placeholder 7"/>
          <p:cNvSpPr>
            <a:spLocks noGrp="1"/>
          </p:cNvSpPr>
          <p:nvPr>
            <p:ph type="ftr" sz="quarter" idx="11"/>
          </p:nvPr>
        </p:nvSpPr>
        <p:spPr/>
        <p:txBody>
          <a:bodyPr/>
          <a:lstStyle/>
          <a:p>
            <a:r>
              <a:rPr lang="en-US" smtClean="0"/>
              <a:t>Millimeter-wave and Terahertz Physics and Sensing Applications – University of South Alabama – 22 October 2009 – Petkie – 13</a:t>
            </a:r>
            <a:endParaRPr lang="en-US"/>
          </a:p>
        </p:txBody>
      </p:sp>
      <p:sp>
        <p:nvSpPr>
          <p:cNvPr id="9" name="Slide Number Placeholder 8"/>
          <p:cNvSpPr>
            <a:spLocks noGrp="1"/>
          </p:cNvSpPr>
          <p:nvPr>
            <p:ph type="sldNum" sz="quarter" idx="12"/>
          </p:nvPr>
        </p:nvSpPr>
        <p:spPr/>
        <p:txBody>
          <a:bodyPr/>
          <a:lstStyle/>
          <a:p>
            <a:fld id="{B7916EB5-F532-4460-A30B-4FE2B9185760}" type="slidenum">
              <a:rPr lang="en-US" smtClean="0"/>
              <a:t>‹#›</a:t>
            </a:fld>
            <a:endParaRPr lang="en-US"/>
          </a:p>
        </p:txBody>
      </p:sp>
    </p:spTree>
    <p:extLst>
      <p:ext uri="{BB962C8B-B14F-4D97-AF65-F5344CB8AC3E}">
        <p14:creationId xmlns:p14="http://schemas.microsoft.com/office/powerpoint/2010/main" val="428107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350A2A-255F-493D-8CBC-E85B9CBDCFA3}" type="datetime1">
              <a:rPr lang="en-US" smtClean="0"/>
              <a:t>1/15/2018</a:t>
            </a:fld>
            <a:endParaRPr lang="en-US"/>
          </a:p>
        </p:txBody>
      </p:sp>
      <p:sp>
        <p:nvSpPr>
          <p:cNvPr id="4" name="Footer Placeholder 3"/>
          <p:cNvSpPr>
            <a:spLocks noGrp="1"/>
          </p:cNvSpPr>
          <p:nvPr>
            <p:ph type="ftr" sz="quarter" idx="11"/>
          </p:nvPr>
        </p:nvSpPr>
        <p:spPr/>
        <p:txBody>
          <a:bodyPr/>
          <a:lstStyle/>
          <a:p>
            <a:r>
              <a:rPr lang="en-US" smtClean="0"/>
              <a:t>Millimeter-wave and Terahertz Physics and Sensing Applications – University of South Alabama – 22 October 2009 – Petkie – 13</a:t>
            </a:r>
            <a:endParaRPr lang="en-US"/>
          </a:p>
        </p:txBody>
      </p:sp>
      <p:sp>
        <p:nvSpPr>
          <p:cNvPr id="5" name="Slide Number Placeholder 4"/>
          <p:cNvSpPr>
            <a:spLocks noGrp="1"/>
          </p:cNvSpPr>
          <p:nvPr>
            <p:ph type="sldNum" sz="quarter" idx="12"/>
          </p:nvPr>
        </p:nvSpPr>
        <p:spPr/>
        <p:txBody>
          <a:bodyPr/>
          <a:lstStyle/>
          <a:p>
            <a:fld id="{B7916EB5-F532-4460-A30B-4FE2B9185760}" type="slidenum">
              <a:rPr lang="en-US" smtClean="0"/>
              <a:t>‹#›</a:t>
            </a:fld>
            <a:endParaRPr lang="en-US"/>
          </a:p>
        </p:txBody>
      </p:sp>
    </p:spTree>
    <p:extLst>
      <p:ext uri="{BB962C8B-B14F-4D97-AF65-F5344CB8AC3E}">
        <p14:creationId xmlns:p14="http://schemas.microsoft.com/office/powerpoint/2010/main" val="342704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56EE0-3130-4871-BA85-0CE175D004E9}" type="datetime1">
              <a:rPr lang="en-US" smtClean="0"/>
              <a:t>1/15/2018</a:t>
            </a:fld>
            <a:endParaRPr lang="en-US"/>
          </a:p>
        </p:txBody>
      </p:sp>
      <p:sp>
        <p:nvSpPr>
          <p:cNvPr id="3" name="Footer Placeholder 2"/>
          <p:cNvSpPr>
            <a:spLocks noGrp="1"/>
          </p:cNvSpPr>
          <p:nvPr>
            <p:ph type="ftr" sz="quarter" idx="11"/>
          </p:nvPr>
        </p:nvSpPr>
        <p:spPr/>
        <p:txBody>
          <a:bodyPr/>
          <a:lstStyle/>
          <a:p>
            <a:r>
              <a:rPr lang="en-US" smtClean="0"/>
              <a:t>Millimeter-wave and Terahertz Physics and Sensing Applications – University of South Alabama – 22 October 2009 – Petkie – 13</a:t>
            </a:r>
            <a:endParaRPr lang="en-US"/>
          </a:p>
        </p:txBody>
      </p:sp>
      <p:sp>
        <p:nvSpPr>
          <p:cNvPr id="4" name="Slide Number Placeholder 3"/>
          <p:cNvSpPr>
            <a:spLocks noGrp="1"/>
          </p:cNvSpPr>
          <p:nvPr>
            <p:ph type="sldNum" sz="quarter" idx="12"/>
          </p:nvPr>
        </p:nvSpPr>
        <p:spPr/>
        <p:txBody>
          <a:bodyPr/>
          <a:lstStyle/>
          <a:p>
            <a:fld id="{B7916EB5-F532-4460-A30B-4FE2B9185760}" type="slidenum">
              <a:rPr lang="en-US" smtClean="0"/>
              <a:t>‹#›</a:t>
            </a:fld>
            <a:endParaRPr lang="en-US"/>
          </a:p>
        </p:txBody>
      </p:sp>
    </p:spTree>
    <p:extLst>
      <p:ext uri="{BB962C8B-B14F-4D97-AF65-F5344CB8AC3E}">
        <p14:creationId xmlns:p14="http://schemas.microsoft.com/office/powerpoint/2010/main" val="225287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9A2997-3F85-49B5-9F65-F6335F6AEE96}" type="datetime1">
              <a:rPr lang="en-US" smtClean="0"/>
              <a:t>1/15/2018</a:t>
            </a:fld>
            <a:endParaRPr lang="en-US"/>
          </a:p>
        </p:txBody>
      </p:sp>
      <p:sp>
        <p:nvSpPr>
          <p:cNvPr id="6" name="Footer Placeholder 5"/>
          <p:cNvSpPr>
            <a:spLocks noGrp="1"/>
          </p:cNvSpPr>
          <p:nvPr>
            <p:ph type="ftr" sz="quarter" idx="11"/>
          </p:nvPr>
        </p:nvSpPr>
        <p:spPr/>
        <p:txBody>
          <a:bodyPr/>
          <a:lstStyle/>
          <a:p>
            <a:r>
              <a:rPr lang="en-US" smtClean="0"/>
              <a:t>Millimeter-wave and Terahertz Physics and Sensing Applications – University of South Alabama – 22 October 2009 – Petkie – 13</a:t>
            </a:r>
            <a:endParaRPr lang="en-US"/>
          </a:p>
        </p:txBody>
      </p:sp>
      <p:sp>
        <p:nvSpPr>
          <p:cNvPr id="7" name="Slide Number Placeholder 6"/>
          <p:cNvSpPr>
            <a:spLocks noGrp="1"/>
          </p:cNvSpPr>
          <p:nvPr>
            <p:ph type="sldNum" sz="quarter" idx="12"/>
          </p:nvPr>
        </p:nvSpPr>
        <p:spPr/>
        <p:txBody>
          <a:bodyPr/>
          <a:lstStyle/>
          <a:p>
            <a:fld id="{B7916EB5-F532-4460-A30B-4FE2B9185760}" type="slidenum">
              <a:rPr lang="en-US" smtClean="0"/>
              <a:t>‹#›</a:t>
            </a:fld>
            <a:endParaRPr lang="en-US"/>
          </a:p>
        </p:txBody>
      </p:sp>
    </p:spTree>
    <p:extLst>
      <p:ext uri="{BB962C8B-B14F-4D97-AF65-F5344CB8AC3E}">
        <p14:creationId xmlns:p14="http://schemas.microsoft.com/office/powerpoint/2010/main" val="255564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7E69F0-5956-43C0-A5B7-476362180298}" type="datetime1">
              <a:rPr lang="en-US" smtClean="0"/>
              <a:t>1/15/2018</a:t>
            </a:fld>
            <a:endParaRPr lang="en-US"/>
          </a:p>
        </p:txBody>
      </p:sp>
      <p:sp>
        <p:nvSpPr>
          <p:cNvPr id="6" name="Footer Placeholder 5"/>
          <p:cNvSpPr>
            <a:spLocks noGrp="1"/>
          </p:cNvSpPr>
          <p:nvPr>
            <p:ph type="ftr" sz="quarter" idx="11"/>
          </p:nvPr>
        </p:nvSpPr>
        <p:spPr/>
        <p:txBody>
          <a:bodyPr/>
          <a:lstStyle/>
          <a:p>
            <a:r>
              <a:rPr lang="en-US" smtClean="0"/>
              <a:t>Millimeter-wave and Terahertz Physics and Sensing Applications – University of South Alabama – 22 October 2009 – Petkie – 13</a:t>
            </a:r>
            <a:endParaRPr lang="en-US"/>
          </a:p>
        </p:txBody>
      </p:sp>
      <p:sp>
        <p:nvSpPr>
          <p:cNvPr id="7" name="Slide Number Placeholder 6"/>
          <p:cNvSpPr>
            <a:spLocks noGrp="1"/>
          </p:cNvSpPr>
          <p:nvPr>
            <p:ph type="sldNum" sz="quarter" idx="12"/>
          </p:nvPr>
        </p:nvSpPr>
        <p:spPr/>
        <p:txBody>
          <a:bodyPr/>
          <a:lstStyle/>
          <a:p>
            <a:fld id="{B7916EB5-F532-4460-A30B-4FE2B9185760}" type="slidenum">
              <a:rPr lang="en-US" smtClean="0"/>
              <a:t>‹#›</a:t>
            </a:fld>
            <a:endParaRPr lang="en-US"/>
          </a:p>
        </p:txBody>
      </p:sp>
    </p:spTree>
    <p:extLst>
      <p:ext uri="{BB962C8B-B14F-4D97-AF65-F5344CB8AC3E}">
        <p14:creationId xmlns:p14="http://schemas.microsoft.com/office/powerpoint/2010/main" val="185166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C0BA-536E-414E-8466-496A530C4228}" type="datetime1">
              <a:rPr lang="en-US" smtClean="0"/>
              <a:t>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Millimeter-wave and Terahertz Physics and Sensing Applications – University of South Alabama – 22 October 2009 – Petkie – 13</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6EB5-F532-4460-A30B-4FE2B9185760}" type="slidenum">
              <a:rPr lang="en-US" smtClean="0"/>
              <a:t>‹#›</a:t>
            </a:fld>
            <a:endParaRPr lang="en-US"/>
          </a:p>
        </p:txBody>
      </p:sp>
    </p:spTree>
    <p:extLst>
      <p:ext uri="{BB962C8B-B14F-4D97-AF65-F5344CB8AC3E}">
        <p14:creationId xmlns:p14="http://schemas.microsoft.com/office/powerpoint/2010/main" val="592167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file2.answcdn.com/answ-cld/image/upload/w_760,c_fill,g_faces:center,fl_lossy,q_60/v1/tk/view/answ-images/1c12a7f1/aec0713431adaa8305fd8b2f4615ba2bca9afc51.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Scientific_Method_3.jp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48033"/>
            <a:ext cx="9144000" cy="1791930"/>
          </a:xfrm>
        </p:spPr>
        <p:txBody>
          <a:bodyPr>
            <a:normAutofit fontScale="90000"/>
          </a:bodyPr>
          <a:lstStyle/>
          <a:p>
            <a:r>
              <a:rPr lang="en-US" b="1" i="1" dirty="0" smtClean="0">
                <a:solidFill>
                  <a:srgbClr val="FF0000"/>
                </a:solidFill>
                <a:effectLst>
                  <a:outerShdw blurRad="38100" dist="38100" dir="2700000" algn="tl">
                    <a:srgbClr val="000000">
                      <a:alpha val="43137"/>
                    </a:srgbClr>
                  </a:outerShdw>
                </a:effectLst>
              </a:rPr>
              <a:t>PIE</a:t>
            </a:r>
            <a:br>
              <a:rPr lang="en-US" b="1" i="1" dirty="0" smtClean="0">
                <a:solidFill>
                  <a:srgbClr val="FF0000"/>
                </a:solidFill>
                <a:effectLst>
                  <a:outerShdw blurRad="38100" dist="38100" dir="2700000" algn="tl">
                    <a:srgbClr val="000000">
                      <a:alpha val="43137"/>
                    </a:srgbClr>
                  </a:outerShdw>
                </a:effectLst>
              </a:rPr>
            </a:br>
            <a:r>
              <a:rPr lang="en-US" b="1" i="1" dirty="0" smtClean="0">
                <a:solidFill>
                  <a:srgbClr val="FF0000"/>
                </a:solidFill>
                <a:effectLst>
                  <a:outerShdw blurRad="38100" dist="38100" dir="2700000" algn="tl">
                    <a:srgbClr val="000000">
                      <a:alpha val="43137"/>
                    </a:srgbClr>
                  </a:outerShdw>
                </a:effectLst>
              </a:rPr>
              <a:t>Physics </a:t>
            </a:r>
            <a:r>
              <a:rPr lang="en-US" b="1" i="1" dirty="0">
                <a:solidFill>
                  <a:srgbClr val="FF0000"/>
                </a:solidFill>
                <a:effectLst>
                  <a:outerShdw blurRad="38100" dist="38100" dir="2700000" algn="tl">
                    <a:srgbClr val="000000">
                      <a:alpha val="43137"/>
                    </a:srgbClr>
                  </a:outerShdw>
                </a:effectLst>
              </a:rPr>
              <a:t>Innovation &amp; </a:t>
            </a:r>
            <a:r>
              <a:rPr lang="en-US" b="1" i="1" dirty="0" smtClean="0">
                <a:solidFill>
                  <a:srgbClr val="FF0000"/>
                </a:solidFill>
                <a:effectLst>
                  <a:outerShdw blurRad="38100" dist="38100" dir="2700000" algn="tl">
                    <a:srgbClr val="000000">
                      <a:alpha val="43137"/>
                    </a:srgbClr>
                  </a:outerShdw>
                </a:effectLst>
              </a:rPr>
              <a:t>Entrepreneurship</a:t>
            </a:r>
            <a:endParaRPr lang="en-US" b="1" i="1" dirty="0">
              <a:solidFill>
                <a:srgbClr val="FF0000"/>
              </a:solidFill>
              <a:effectLst>
                <a:outerShdw blurRad="38100" dist="38100" dir="2700000" algn="tl">
                  <a:srgbClr val="000000">
                    <a:alpha val="43137"/>
                  </a:srgbClr>
                </a:outerShdw>
              </a:effectLst>
            </a:endParaRPr>
          </a:p>
        </p:txBody>
      </p:sp>
      <p:pic>
        <p:nvPicPr>
          <p:cNvPr id="1026" name="Picture 2" descr="https://www.aps.org/programs/education/innovation/images/PIPELINE_squ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251" y="3117109"/>
            <a:ext cx="3856481" cy="323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805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a:t>
            </a:r>
            <a:r>
              <a:rPr lang="en-US" i="1" dirty="0" smtClean="0">
                <a:solidFill>
                  <a:srgbClr val="0000FF"/>
                </a:solidFill>
              </a:rPr>
              <a:t>(note: faculty can use their research as an example)</a:t>
            </a:r>
            <a:endParaRPr lang="en-US" i="1" dirty="0">
              <a:solidFill>
                <a:srgbClr val="0000FF"/>
              </a:solidFill>
            </a:endParaRPr>
          </a:p>
        </p:txBody>
      </p:sp>
      <p:sp>
        <p:nvSpPr>
          <p:cNvPr id="3" name="Content Placeholder 2"/>
          <p:cNvSpPr>
            <a:spLocks noGrp="1"/>
          </p:cNvSpPr>
          <p:nvPr>
            <p:ph idx="1"/>
          </p:nvPr>
        </p:nvSpPr>
        <p:spPr>
          <a:xfrm>
            <a:off x="838199" y="1825625"/>
            <a:ext cx="10740081" cy="4351338"/>
          </a:xfrm>
        </p:spPr>
        <p:txBody>
          <a:bodyPr/>
          <a:lstStyle/>
          <a:p>
            <a:r>
              <a:rPr lang="en-US" dirty="0" smtClean="0"/>
              <a:t>Remotely monitor physiological signs (heartbeat, respiration, temperatures…) for remote triage </a:t>
            </a:r>
          </a:p>
          <a:p>
            <a:r>
              <a:rPr lang="en-US" i="1" dirty="0" smtClean="0">
                <a:solidFill>
                  <a:srgbClr val="0000FF"/>
                </a:solidFill>
              </a:rPr>
              <a:t>Discuss research …</a:t>
            </a:r>
            <a:endParaRPr lang="en-US" i="1" dirty="0">
              <a:solidFill>
                <a:srgbClr val="0000FF"/>
              </a:solidFill>
            </a:endParaRPr>
          </a:p>
        </p:txBody>
      </p:sp>
    </p:spTree>
    <p:extLst>
      <p:ext uri="{BB962C8B-B14F-4D97-AF65-F5344CB8AC3E}">
        <p14:creationId xmlns:p14="http://schemas.microsoft.com/office/powerpoint/2010/main" val="4229745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28350" cy="1325563"/>
          </a:xfrm>
        </p:spPr>
        <p:txBody>
          <a:bodyPr>
            <a:normAutofit fontScale="90000"/>
          </a:bodyPr>
          <a:lstStyle/>
          <a:p>
            <a:r>
              <a:rPr lang="en-US" dirty="0" smtClean="0"/>
              <a:t>Science and Business … </a:t>
            </a:r>
            <a:br>
              <a:rPr lang="en-US" dirty="0" smtClean="0"/>
            </a:br>
            <a:r>
              <a:rPr lang="en-US" dirty="0" smtClean="0"/>
              <a:t>How do we describe science and business? </a:t>
            </a:r>
            <a:br>
              <a:rPr lang="en-US" dirty="0" smtClean="0"/>
            </a:br>
            <a:r>
              <a:rPr lang="en-US" dirty="0" smtClean="0"/>
              <a:t>(What do you think of?  What do they do?)</a:t>
            </a:r>
            <a:endParaRPr lang="en-US" dirty="0"/>
          </a:p>
        </p:txBody>
      </p:sp>
      <p:sp>
        <p:nvSpPr>
          <p:cNvPr id="3" name="Content Placeholder 2"/>
          <p:cNvSpPr>
            <a:spLocks noGrp="1"/>
          </p:cNvSpPr>
          <p:nvPr>
            <p:ph idx="1"/>
          </p:nvPr>
        </p:nvSpPr>
        <p:spPr>
          <a:xfrm>
            <a:off x="838200" y="2086897"/>
            <a:ext cx="10515600" cy="4090066"/>
          </a:xfrm>
        </p:spPr>
        <p:txBody>
          <a:bodyPr/>
          <a:lstStyle/>
          <a:p>
            <a:r>
              <a:rPr lang="en-US" dirty="0" smtClean="0"/>
              <a:t>What are differences?</a:t>
            </a:r>
          </a:p>
          <a:p>
            <a:endParaRPr lang="en-US" dirty="0" smtClean="0"/>
          </a:p>
          <a:p>
            <a:endParaRPr lang="en-US" dirty="0"/>
          </a:p>
          <a:p>
            <a:endParaRPr lang="en-US" dirty="0" smtClean="0"/>
          </a:p>
          <a:p>
            <a:r>
              <a:rPr lang="en-US" dirty="0" smtClean="0"/>
              <a:t>What are the similarities? </a:t>
            </a:r>
          </a:p>
        </p:txBody>
      </p:sp>
    </p:spTree>
    <p:extLst>
      <p:ext uri="{BB962C8B-B14F-4D97-AF65-F5344CB8AC3E}">
        <p14:creationId xmlns:p14="http://schemas.microsoft.com/office/powerpoint/2010/main" val="768611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 y="621485"/>
            <a:ext cx="12108471" cy="5576519"/>
          </a:xfrm>
          <a:prstGeom prst="rect">
            <a:avLst/>
          </a:prstGeom>
        </p:spPr>
      </p:pic>
      <p:sp>
        <p:nvSpPr>
          <p:cNvPr id="2" name="Rectangle 1"/>
          <p:cNvSpPr/>
          <p:nvPr/>
        </p:nvSpPr>
        <p:spPr>
          <a:xfrm>
            <a:off x="407437" y="6488668"/>
            <a:ext cx="4562146" cy="369332"/>
          </a:xfrm>
          <a:prstGeom prst="rect">
            <a:avLst/>
          </a:prstGeom>
        </p:spPr>
        <p:txBody>
          <a:bodyPr wrap="none">
            <a:spAutoFit/>
          </a:bodyPr>
          <a:lstStyle/>
          <a:p>
            <a:r>
              <a:rPr lang="en-US" dirty="0"/>
              <a:t>Ref: Google </a:t>
            </a:r>
            <a:r>
              <a:rPr lang="en-US" dirty="0" smtClean="0"/>
              <a:t>Search Images “Scientific Method”</a:t>
            </a:r>
            <a:endParaRPr lang="en-US" dirty="0"/>
          </a:p>
        </p:txBody>
      </p:sp>
    </p:spTree>
    <p:extLst>
      <p:ext uri="{BB962C8B-B14F-4D97-AF65-F5344CB8AC3E}">
        <p14:creationId xmlns:p14="http://schemas.microsoft.com/office/powerpoint/2010/main" val="419068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199291"/>
            <a:ext cx="6559550" cy="62402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6224" y="6439495"/>
            <a:ext cx="11563351" cy="276999"/>
          </a:xfrm>
          <a:prstGeom prst="rect">
            <a:avLst/>
          </a:prstGeom>
        </p:spPr>
        <p:txBody>
          <a:bodyPr wrap="square">
            <a:spAutoFit/>
          </a:bodyPr>
          <a:lstStyle/>
          <a:p>
            <a:r>
              <a:rPr lang="en-US" sz="1200" dirty="0" smtClean="0">
                <a:hlinkClick r:id="rId4"/>
              </a:rPr>
              <a:t>http://file2.answcdn.com/answ-cld/image/upload/w_760,c_fill,g_faces:center,fl_lossy,q_60/v1/tk/view/answ-images/1c12a7f1/aec0713431adaa8305fd8b2f4615ba2bca9afc51.jpg</a:t>
            </a:r>
            <a:r>
              <a:rPr lang="en-US" sz="1200" dirty="0" smtClean="0"/>
              <a:t> </a:t>
            </a:r>
            <a:endParaRPr lang="en-US" sz="1200" dirty="0"/>
          </a:p>
        </p:txBody>
      </p:sp>
      <p:sp>
        <p:nvSpPr>
          <p:cNvPr id="3" name="5-Point Star 2"/>
          <p:cNvSpPr/>
          <p:nvPr/>
        </p:nvSpPr>
        <p:spPr>
          <a:xfrm>
            <a:off x="4229100" y="752475"/>
            <a:ext cx="4229100" cy="42291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ASSUMPTIONS</a:t>
            </a:r>
          </a:p>
          <a:p>
            <a:pPr algn="ctr"/>
            <a:endParaRPr lang="en-US" b="1" dirty="0" smtClean="0">
              <a:solidFill>
                <a:srgbClr val="FFFF00"/>
              </a:solidFill>
            </a:endParaRPr>
          </a:p>
          <a:p>
            <a:pPr algn="ctr"/>
            <a:r>
              <a:rPr lang="en-US" b="1" dirty="0" smtClean="0">
                <a:solidFill>
                  <a:srgbClr val="FFFF00"/>
                </a:solidFill>
              </a:rPr>
              <a:t>World </a:t>
            </a:r>
            <a:r>
              <a:rPr lang="en-US" b="1" dirty="0" smtClean="0">
                <a:solidFill>
                  <a:srgbClr val="FFFF00"/>
                </a:solidFill>
              </a:rPr>
              <a:t>Views</a:t>
            </a:r>
          </a:p>
          <a:p>
            <a:pPr algn="ctr"/>
            <a:endParaRPr lang="en-US" b="1" dirty="0">
              <a:solidFill>
                <a:srgbClr val="FFFF00"/>
              </a:solidFill>
            </a:endParaRPr>
          </a:p>
          <a:p>
            <a:pPr algn="ctr"/>
            <a:r>
              <a:rPr lang="en-US" b="1" dirty="0" smtClean="0">
                <a:solidFill>
                  <a:srgbClr val="FFFF00"/>
                </a:solidFill>
              </a:rPr>
              <a:t>Motivation of why</a:t>
            </a:r>
            <a:endParaRPr lang="en-US" b="1" dirty="0">
              <a:solidFill>
                <a:srgbClr val="FFFF00"/>
              </a:solidFill>
            </a:endParaRPr>
          </a:p>
        </p:txBody>
      </p:sp>
    </p:spTree>
    <p:extLst>
      <p:ext uri="{BB962C8B-B14F-4D97-AF65-F5344CB8AC3E}">
        <p14:creationId xmlns:p14="http://schemas.microsoft.com/office/powerpoint/2010/main" val="149133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Scientific Metho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407" y="66366"/>
            <a:ext cx="8516476" cy="63873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42070" y="6453723"/>
            <a:ext cx="6479458" cy="307777"/>
          </a:xfrm>
          <a:prstGeom prst="rect">
            <a:avLst/>
          </a:prstGeom>
        </p:spPr>
        <p:txBody>
          <a:bodyPr wrap="square">
            <a:spAutoFit/>
          </a:bodyPr>
          <a:lstStyle/>
          <a:p>
            <a:r>
              <a:rPr lang="en-US" sz="1400" dirty="0">
                <a:hlinkClick r:id="rId3"/>
              </a:rPr>
              <a:t>https://</a:t>
            </a:r>
            <a:r>
              <a:rPr lang="en-US" sz="1400" dirty="0" smtClean="0">
                <a:hlinkClick r:id="rId3"/>
              </a:rPr>
              <a:t>commons.wikimedia.org/wiki/File:Scientific_Method_3.jpg</a:t>
            </a:r>
            <a:r>
              <a:rPr lang="en-US" sz="1400" dirty="0" smtClean="0"/>
              <a:t> </a:t>
            </a:r>
            <a:endParaRPr lang="en-US" sz="1400" dirty="0"/>
          </a:p>
        </p:txBody>
      </p:sp>
    </p:spTree>
    <p:extLst>
      <p:ext uri="{BB962C8B-B14F-4D97-AF65-F5344CB8AC3E}">
        <p14:creationId xmlns:p14="http://schemas.microsoft.com/office/powerpoint/2010/main" val="1391149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365125"/>
            <a:ext cx="11287125" cy="1325563"/>
          </a:xfrm>
        </p:spPr>
        <p:txBody>
          <a:bodyPr/>
          <a:lstStyle/>
          <a:p>
            <a:r>
              <a:rPr lang="en-US" dirty="0"/>
              <a:t>Why do we do either one?</a:t>
            </a:r>
            <a:br>
              <a:rPr lang="en-US" dirty="0"/>
            </a:br>
            <a:r>
              <a:rPr lang="en-US" dirty="0"/>
              <a:t>What do they create for society? </a:t>
            </a:r>
          </a:p>
        </p:txBody>
      </p:sp>
    </p:spTree>
    <p:extLst>
      <p:ext uri="{BB962C8B-B14F-4D97-AF65-F5344CB8AC3E}">
        <p14:creationId xmlns:p14="http://schemas.microsoft.com/office/powerpoint/2010/main" val="571765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365125"/>
            <a:ext cx="11287125" cy="1325563"/>
          </a:xfrm>
        </p:spPr>
        <p:txBody>
          <a:bodyPr/>
          <a:lstStyle/>
          <a:p>
            <a:r>
              <a:rPr lang="en-US" dirty="0"/>
              <a:t>Why do we do either one?</a:t>
            </a:r>
            <a:br>
              <a:rPr lang="en-US" dirty="0"/>
            </a:br>
            <a:r>
              <a:rPr lang="en-US" dirty="0" smtClean="0"/>
              <a:t>What do they create for society? </a:t>
            </a:r>
            <a:endParaRPr lang="en-US" dirty="0"/>
          </a:p>
        </p:txBody>
      </p:sp>
      <p:pic>
        <p:nvPicPr>
          <p:cNvPr id="7" name="Picture 6"/>
          <p:cNvPicPr>
            <a:picLocks noChangeAspect="1"/>
          </p:cNvPicPr>
          <p:nvPr/>
        </p:nvPicPr>
        <p:blipFill>
          <a:blip r:embed="rId3"/>
          <a:stretch>
            <a:fillRect/>
          </a:stretch>
        </p:blipFill>
        <p:spPr>
          <a:xfrm>
            <a:off x="149328" y="2005781"/>
            <a:ext cx="11902868" cy="4420384"/>
          </a:xfrm>
          <a:prstGeom prst="rect">
            <a:avLst/>
          </a:prstGeom>
        </p:spPr>
      </p:pic>
      <p:sp>
        <p:nvSpPr>
          <p:cNvPr id="9" name="TextBox 8"/>
          <p:cNvSpPr txBox="1"/>
          <p:nvPr/>
        </p:nvSpPr>
        <p:spPr>
          <a:xfrm>
            <a:off x="457200" y="6352423"/>
            <a:ext cx="1952907" cy="369332"/>
          </a:xfrm>
          <a:prstGeom prst="rect">
            <a:avLst/>
          </a:prstGeom>
          <a:noFill/>
        </p:spPr>
        <p:txBody>
          <a:bodyPr wrap="none" rtlCol="0">
            <a:spAutoFit/>
          </a:bodyPr>
          <a:lstStyle/>
          <a:p>
            <a:r>
              <a:rPr lang="en-US" dirty="0" smtClean="0"/>
              <a:t>Ref: Google Search</a:t>
            </a:r>
            <a:endParaRPr lang="en-US" dirty="0"/>
          </a:p>
        </p:txBody>
      </p:sp>
    </p:spTree>
    <p:extLst>
      <p:ext uri="{BB962C8B-B14F-4D97-AF65-F5344CB8AC3E}">
        <p14:creationId xmlns:p14="http://schemas.microsoft.com/office/powerpoint/2010/main" val="2838706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Notes: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solidFill>
                  <a:srgbClr val="0000FF"/>
                </a:solidFill>
              </a:rPr>
              <a:t>Point to make is to parallel the PROCESS of how “science” and “business/industry” move forward.  There are significant parallel and each creates “VALUE” to society.  Everything that we engage in should create value for someone (intellectual knowledge for society, to the next greatest cell phone to look up that knowledge for the ‘consumer’).   </a:t>
            </a:r>
            <a:endParaRPr lang="en-US" dirty="0">
              <a:solidFill>
                <a:srgbClr val="0000FF"/>
              </a:solidFill>
            </a:endParaRPr>
          </a:p>
        </p:txBody>
      </p:sp>
    </p:spTree>
    <p:extLst>
      <p:ext uri="{BB962C8B-B14F-4D97-AF65-F5344CB8AC3E}">
        <p14:creationId xmlns:p14="http://schemas.microsoft.com/office/powerpoint/2010/main" val="1216275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86" y="325822"/>
            <a:ext cx="11651226" cy="1325563"/>
          </a:xfrm>
        </p:spPr>
        <p:txBody>
          <a:bodyPr>
            <a:noAutofit/>
          </a:bodyPr>
          <a:lstStyle/>
          <a:p>
            <a:r>
              <a:rPr lang="en-US" sz="3600" b="1" dirty="0" smtClean="0"/>
              <a:t>NABC – Value Proposition and an Elevator Pitch </a:t>
            </a:r>
            <a:r>
              <a:rPr lang="en-US" sz="3600" dirty="0" smtClean="0"/>
              <a:t>– An important problem or </a:t>
            </a:r>
            <a:r>
              <a:rPr lang="en-US" sz="3600" b="1" dirty="0" smtClean="0">
                <a:effectLst>
                  <a:outerShdw blurRad="38100" dist="38100" dir="2700000" algn="tl">
                    <a:srgbClr val="000000">
                      <a:alpha val="43137"/>
                    </a:srgbClr>
                  </a:outerShdw>
                </a:effectLst>
              </a:rPr>
              <a:t>need</a:t>
            </a:r>
            <a:r>
              <a:rPr lang="en-US" sz="3600" dirty="0" smtClean="0"/>
              <a:t> is addressed through a unique </a:t>
            </a:r>
            <a:r>
              <a:rPr lang="en-US" sz="3600" b="1" dirty="0" smtClean="0">
                <a:effectLst>
                  <a:outerShdw blurRad="38100" dist="38100" dir="2700000" algn="tl">
                    <a:srgbClr val="000000">
                      <a:alpha val="43137"/>
                    </a:srgbClr>
                  </a:outerShdw>
                </a:effectLst>
              </a:rPr>
              <a:t>approach</a:t>
            </a:r>
            <a:r>
              <a:rPr lang="en-US" sz="3600" dirty="0" smtClean="0"/>
              <a:t> that has </a:t>
            </a:r>
            <a:r>
              <a:rPr lang="en-US" sz="3600" b="1" dirty="0" smtClean="0">
                <a:effectLst>
                  <a:outerShdw blurRad="38100" dist="38100" dir="2700000" algn="tl">
                    <a:srgbClr val="000000">
                      <a:alpha val="43137"/>
                    </a:srgbClr>
                  </a:outerShdw>
                </a:effectLst>
              </a:rPr>
              <a:t>benefits</a:t>
            </a:r>
            <a:r>
              <a:rPr lang="en-US" sz="3600" dirty="0" smtClean="0"/>
              <a:t> when compared to </a:t>
            </a:r>
            <a:r>
              <a:rPr lang="en-US" sz="3600" b="1" dirty="0" smtClean="0">
                <a:effectLst>
                  <a:outerShdw blurRad="38100" dist="38100" dir="2700000" algn="tl">
                    <a:srgbClr val="000000">
                      <a:alpha val="43137"/>
                    </a:srgbClr>
                  </a:outerShdw>
                </a:effectLst>
              </a:rPr>
              <a:t>competition</a:t>
            </a:r>
            <a:r>
              <a:rPr lang="en-US" sz="3600" dirty="0" smtClean="0"/>
              <a:t>.</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00806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004131" y="3458498"/>
            <a:ext cx="2183739" cy="954107"/>
          </a:xfrm>
          <a:prstGeom prst="rect">
            <a:avLst/>
          </a:prstGeom>
          <a:noFill/>
        </p:spPr>
        <p:txBody>
          <a:bodyPr wrap="none" rtlCol="0">
            <a:spAutoFit/>
          </a:bodyPr>
          <a:lstStyle/>
          <a:p>
            <a:pPr algn="ctr"/>
            <a:r>
              <a:rPr lang="en-US" sz="2800" dirty="0" smtClean="0">
                <a:effectLst>
                  <a:outerShdw blurRad="38100" dist="38100" dir="2700000" algn="tl">
                    <a:srgbClr val="000000">
                      <a:alpha val="43137"/>
                    </a:srgbClr>
                  </a:outerShdw>
                </a:effectLst>
              </a:rPr>
              <a:t>Client and/or </a:t>
            </a:r>
          </a:p>
          <a:p>
            <a:pPr algn="ctr"/>
            <a:r>
              <a:rPr lang="en-US" sz="2800" dirty="0" smtClean="0">
                <a:effectLst>
                  <a:outerShdw blurRad="38100" dist="38100" dir="2700000" algn="tl">
                    <a:srgbClr val="000000">
                      <a:alpha val="43137"/>
                    </a:srgbClr>
                  </a:outerShdw>
                </a:effectLst>
              </a:rPr>
              <a:t>Market</a:t>
            </a:r>
          </a:p>
        </p:txBody>
      </p:sp>
      <p:sp>
        <p:nvSpPr>
          <p:cNvPr id="6" name="TextBox 5"/>
          <p:cNvSpPr txBox="1"/>
          <p:nvPr/>
        </p:nvSpPr>
        <p:spPr>
          <a:xfrm>
            <a:off x="685800" y="2174105"/>
            <a:ext cx="3650225" cy="1631216"/>
          </a:xfrm>
          <a:prstGeom prst="rect">
            <a:avLst/>
          </a:prstGeom>
          <a:noFill/>
        </p:spPr>
        <p:txBody>
          <a:bodyPr wrap="square" rtlCol="0">
            <a:spAutoFit/>
          </a:bodyPr>
          <a:lstStyle/>
          <a:p>
            <a:r>
              <a:rPr lang="en-US" sz="2000" b="1" dirty="0" smtClean="0"/>
              <a:t>Identifying a </a:t>
            </a:r>
            <a:r>
              <a:rPr lang="en-US" sz="2000" b="1" dirty="0" smtClean="0">
                <a:solidFill>
                  <a:srgbClr val="0000FF"/>
                </a:solidFill>
              </a:rPr>
              <a:t>problem/need</a:t>
            </a:r>
          </a:p>
          <a:p>
            <a:r>
              <a:rPr lang="en-US" sz="2000" b="1" i="1" dirty="0" smtClean="0"/>
              <a:t>Asking the right questions!</a:t>
            </a:r>
          </a:p>
          <a:p>
            <a:r>
              <a:rPr lang="en-US" sz="2000" b="1" dirty="0" smtClean="0"/>
              <a:t>Be quantitative.</a:t>
            </a:r>
          </a:p>
          <a:p>
            <a:r>
              <a:rPr lang="en-US" sz="2000" i="1" dirty="0" smtClean="0"/>
              <a:t>(scientific question/problem and formulate a hypothesis)</a:t>
            </a:r>
            <a:endParaRPr lang="en-US" sz="2000" i="1" dirty="0"/>
          </a:p>
        </p:txBody>
      </p:sp>
      <p:sp>
        <p:nvSpPr>
          <p:cNvPr id="7" name="TextBox 6"/>
          <p:cNvSpPr txBox="1"/>
          <p:nvPr/>
        </p:nvSpPr>
        <p:spPr>
          <a:xfrm>
            <a:off x="8079657" y="2174105"/>
            <a:ext cx="4036143" cy="1323439"/>
          </a:xfrm>
          <a:prstGeom prst="rect">
            <a:avLst/>
          </a:prstGeom>
          <a:noFill/>
        </p:spPr>
        <p:txBody>
          <a:bodyPr wrap="square" rtlCol="0">
            <a:spAutoFit/>
          </a:bodyPr>
          <a:lstStyle/>
          <a:p>
            <a:r>
              <a:rPr lang="en-US" sz="2000" b="1" dirty="0" smtClean="0"/>
              <a:t>How we do solve the problem?  Determine an </a:t>
            </a:r>
            <a:r>
              <a:rPr lang="en-US" sz="2000" b="1" dirty="0">
                <a:solidFill>
                  <a:srgbClr val="0000FF"/>
                </a:solidFill>
              </a:rPr>
              <a:t>approach</a:t>
            </a:r>
            <a:r>
              <a:rPr lang="en-US" sz="2000" b="1" dirty="0" smtClean="0"/>
              <a:t> to take. </a:t>
            </a:r>
            <a:r>
              <a:rPr lang="en-US" sz="2000" i="1" dirty="0" smtClean="0"/>
              <a:t>(Design the experiment, select technologies)</a:t>
            </a:r>
            <a:endParaRPr lang="en-US" sz="2000" i="1" dirty="0"/>
          </a:p>
        </p:txBody>
      </p:sp>
      <p:sp>
        <p:nvSpPr>
          <p:cNvPr id="8" name="TextBox 7"/>
          <p:cNvSpPr txBox="1"/>
          <p:nvPr/>
        </p:nvSpPr>
        <p:spPr>
          <a:xfrm>
            <a:off x="7977762" y="4793225"/>
            <a:ext cx="4138038" cy="1938992"/>
          </a:xfrm>
          <a:prstGeom prst="rect">
            <a:avLst/>
          </a:prstGeom>
          <a:noFill/>
        </p:spPr>
        <p:txBody>
          <a:bodyPr wrap="square" rtlCol="0">
            <a:spAutoFit/>
          </a:bodyPr>
          <a:lstStyle/>
          <a:p>
            <a:r>
              <a:rPr lang="en-US" sz="2000" b="1" dirty="0" smtClean="0"/>
              <a:t>Quantitative </a:t>
            </a:r>
            <a:r>
              <a:rPr lang="en-US" sz="2000" b="1" dirty="0">
                <a:solidFill>
                  <a:srgbClr val="0000FF"/>
                </a:solidFill>
              </a:rPr>
              <a:t>benefits</a:t>
            </a:r>
            <a:r>
              <a:rPr lang="en-US" sz="2000" b="1" dirty="0" smtClean="0"/>
              <a:t> – specifically, how does the client benefit (better, faster, cheaper, …).  Benefit/cost ratio.  </a:t>
            </a:r>
            <a:r>
              <a:rPr lang="en-US" sz="2000" i="1" dirty="0" smtClean="0"/>
              <a:t>(sensitivity, time, uncertainty, resolution, cost, infrastructure, personnel … how is the data better)</a:t>
            </a:r>
            <a:endParaRPr lang="en-US" sz="2000" i="1" dirty="0"/>
          </a:p>
        </p:txBody>
      </p:sp>
      <p:sp>
        <p:nvSpPr>
          <p:cNvPr id="9" name="TextBox 8"/>
          <p:cNvSpPr txBox="1"/>
          <p:nvPr/>
        </p:nvSpPr>
        <p:spPr>
          <a:xfrm>
            <a:off x="617459" y="4793225"/>
            <a:ext cx="3886386" cy="1938992"/>
          </a:xfrm>
          <a:prstGeom prst="rect">
            <a:avLst/>
          </a:prstGeom>
          <a:noFill/>
        </p:spPr>
        <p:txBody>
          <a:bodyPr wrap="square" rtlCol="0">
            <a:spAutoFit/>
          </a:bodyPr>
          <a:lstStyle/>
          <a:p>
            <a:r>
              <a:rPr lang="en-US" sz="2000" b="1" dirty="0" smtClean="0"/>
              <a:t>What is the </a:t>
            </a:r>
            <a:r>
              <a:rPr lang="en-US" sz="2000" b="1" dirty="0" smtClean="0">
                <a:solidFill>
                  <a:srgbClr val="0000FF"/>
                </a:solidFill>
              </a:rPr>
              <a:t>Competition </a:t>
            </a:r>
            <a:r>
              <a:rPr lang="en-US" sz="2000" b="1" dirty="0" smtClean="0"/>
              <a:t>or alternatives to meeting this need?  Compare the benefits and costs and value to the client.   </a:t>
            </a:r>
            <a:r>
              <a:rPr lang="en-US" sz="2000" i="1" dirty="0" smtClean="0"/>
              <a:t>(How do others approach this and does this approach have better benefits)</a:t>
            </a:r>
            <a:endParaRPr lang="en-US" sz="2000" i="1" dirty="0"/>
          </a:p>
        </p:txBody>
      </p:sp>
    </p:spTree>
    <p:extLst>
      <p:ext uri="{BB962C8B-B14F-4D97-AF65-F5344CB8AC3E}">
        <p14:creationId xmlns:p14="http://schemas.microsoft.com/office/powerpoint/2010/main" val="27702057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0.8"/>
  <p:tag name="PPTVERSION" val="16"/>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337</Words>
  <Application>Microsoft Office PowerPoint</Application>
  <PresentationFormat>Widescreen</PresentationFormat>
  <Paragraphs>41</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PIE Physics Innovation &amp; Entrepreneurship</vt:lpstr>
      <vt:lpstr>Science and Business …  How do we describe science and business?  (What do you think of?  What do they do?)</vt:lpstr>
      <vt:lpstr>PowerPoint Presentation</vt:lpstr>
      <vt:lpstr>PowerPoint Presentation</vt:lpstr>
      <vt:lpstr>PowerPoint Presentation</vt:lpstr>
      <vt:lpstr>Why do we do either one? What do they create for society? </vt:lpstr>
      <vt:lpstr>Why do we do either one? What do they create for society? </vt:lpstr>
      <vt:lpstr>Notes:</vt:lpstr>
      <vt:lpstr>NABC – Value Proposition and an Elevator Pitch – An important problem or need is addressed through a unique approach that has benefits when compared to competition.</vt:lpstr>
      <vt:lpstr>Need (note: faculty can use their research as an example)</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and Business?</dc:title>
  <dc:creator>Petkie, Douglas T</dc:creator>
  <cp:lastModifiedBy>Petkie, Douglas T</cp:lastModifiedBy>
  <cp:revision>35</cp:revision>
  <dcterms:created xsi:type="dcterms:W3CDTF">2017-11-07T02:22:07Z</dcterms:created>
  <dcterms:modified xsi:type="dcterms:W3CDTF">2018-01-15T15:28:51Z</dcterms:modified>
</cp:coreProperties>
</file>