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352" r:id="rId2"/>
    <p:sldId id="353" r:id="rId3"/>
    <p:sldId id="354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2" r:id="rId22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9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B8171AE-36D0-4C35-8BB6-C391C6D9B7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671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3180285-7AAC-48C3-8031-BD359EDB56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888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65" charset="-128"/>
              </a:rPr>
              <a:t>Social Entrepreneur Martin Fisher and how he is using entrepreneurship throughout his company of </a:t>
            </a:r>
            <a:r>
              <a:rPr lang="en-US" dirty="0" err="1" smtClean="0">
                <a:ea typeface="ＭＳ Ｐゴシック" pitchFamily="-65" charset="-128"/>
              </a:rPr>
              <a:t>Kickstart</a:t>
            </a:r>
            <a:r>
              <a:rPr lang="en-US" dirty="0" smtClean="0">
                <a:ea typeface="ＭＳ Ｐゴシック" pitchFamily="-65" charset="-128"/>
              </a:rPr>
              <a:t>, formerly known as </a:t>
            </a:r>
            <a:r>
              <a:rPr lang="en-US" dirty="0" err="1" smtClean="0">
                <a:ea typeface="ＭＳ Ｐゴシック" pitchFamily="-65" charset="-128"/>
              </a:rPr>
              <a:t>ApproTEC</a:t>
            </a:r>
            <a:r>
              <a:rPr lang="en-US" dirty="0" smtClean="0">
                <a:ea typeface="ＭＳ Ｐゴシック" pitchFamily="-65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1575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65" charset="-128"/>
              </a:rPr>
              <a:t>Their next technology was the great success of the Super-MoneyMaker Pump in 1998.</a:t>
            </a:r>
          </a:p>
          <a:p>
            <a:pPr eaLnBrk="1" hangingPunct="1"/>
            <a:r>
              <a:rPr lang="en-US" smtClean="0">
                <a:ea typeface="ＭＳ Ｐゴシック" pitchFamily="-65" charset="-128"/>
              </a:rPr>
              <a:t>This a small scale irrigation pump that uses human power to pump water from as deep as 23ft</a:t>
            </a:r>
          </a:p>
          <a:p>
            <a:pPr eaLnBrk="1" hangingPunct="1"/>
            <a:r>
              <a:rPr lang="en-US" smtClean="0">
                <a:ea typeface="ＭＳ Ｐゴシック" pitchFamily="-65" charset="-128"/>
              </a:rPr>
              <a:t>The pump weights 45 pounds, can water 2 acres in a 6 hour days</a:t>
            </a:r>
          </a:p>
          <a:p>
            <a:pPr eaLnBrk="1" hangingPunct="1"/>
            <a:r>
              <a:rPr lang="en-US" smtClean="0">
                <a:ea typeface="ＭＳ Ｐゴシック" pitchFamily="-65" charset="-128"/>
              </a:rPr>
              <a:t>Pump rate is about 1 liter/second</a:t>
            </a:r>
          </a:p>
        </p:txBody>
      </p:sp>
    </p:spTree>
    <p:extLst>
      <p:ext uri="{BB962C8B-B14F-4D97-AF65-F5344CB8AC3E}">
        <p14:creationId xmlns:p14="http://schemas.microsoft.com/office/powerpoint/2010/main" val="3536398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1C4EC1-F00D-4EDE-975E-04AB23F271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98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55CD5-7F4E-4E92-873B-2B4B6BB834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61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F38F92-5EF1-4E4A-9341-8C01DE4B29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123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A462FD-8D45-4733-94E0-3C2627C1EE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93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17986-3653-4E75-8FF9-97FACA7225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94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3B833-BECE-44EF-B243-DD88F7F2DF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10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AAD2A5-C5D0-4B00-8068-1C22BB5D2D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31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EEEA5-8DD1-4E52-8A34-22189CBA17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346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AF8CD2-3B0E-49F1-AFAC-CAAFEA734B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040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A237D8-1211-4C65-9577-AE4F6A58B3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556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8565E-BC5F-45B6-BD7E-6B173AC0DD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692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3477ABA9-CCC7-4EE4-A893-B64ED8588C2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ora.com/How-much-water-does-it-take-to-irrigate-1-acre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ora.com/How-much-water-does-it-take-to-irrigate-1-acre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kickstart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hyperlink" Target="https://www.youtube.com/watch?v=PCPRgOGFElY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lQ55wrylS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911137"/>
            <a:ext cx="7772400" cy="2381250"/>
          </a:xfrm>
        </p:spPr>
        <p:txBody>
          <a:bodyPr/>
          <a:lstStyle/>
          <a:p>
            <a:r>
              <a:rPr lang="en-US" dirty="0" smtClean="0"/>
              <a:t>Physics Innovation </a:t>
            </a:r>
            <a:r>
              <a:rPr lang="en-US" dirty="0" smtClean="0"/>
              <a:t>and Entrepreneurship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356138"/>
            <a:ext cx="6400800" cy="990600"/>
          </a:xfrm>
        </p:spPr>
        <p:txBody>
          <a:bodyPr/>
          <a:lstStyle/>
          <a:p>
            <a:r>
              <a:rPr lang="en-US" dirty="0" smtClean="0"/>
              <a:t>Mechanical Energy Module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22" y="4482335"/>
            <a:ext cx="1088572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482335"/>
            <a:ext cx="1210375" cy="91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1997" y="5819958"/>
            <a:ext cx="7619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module was developed at Loyola University Maryland, based on support by NSF IUSE program under NSF award </a:t>
            </a:r>
            <a:r>
              <a:rPr lang="en-US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</a:t>
            </a:r>
            <a:r>
              <a:rPr lang="en-US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1625089</a:t>
            </a:r>
            <a:r>
              <a:rPr lang="en-US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76" y="4436615"/>
            <a:ext cx="100584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8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60020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Feasibility of a Human-powered Irrigation Pump</a:t>
            </a:r>
            <a:endParaRPr lang="en-US" altLang="en-US" dirty="0" smtClean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" y="1600200"/>
            <a:ext cx="9103360" cy="5105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ja-JP" dirty="0" smtClean="0"/>
              <a:t>How much land?</a:t>
            </a:r>
          </a:p>
          <a:p>
            <a:pPr marL="690563" indent="-223838" eaLnBrk="1" hangingPunct="1"/>
            <a:r>
              <a:rPr lang="en-US" altLang="ja-JP" sz="2400" dirty="0" smtClean="0"/>
              <a:t>1 acre</a:t>
            </a:r>
          </a:p>
          <a:p>
            <a:pPr marL="0" indent="0" eaLnBrk="1" hangingPunct="1">
              <a:buNone/>
            </a:pPr>
            <a:r>
              <a:rPr lang="en-US" altLang="ja-JP" dirty="0" smtClean="0"/>
              <a:t>How much water per acre?</a:t>
            </a:r>
          </a:p>
          <a:p>
            <a:pPr marL="690563" indent="-223838" eaLnBrk="1" hangingPunct="1"/>
            <a:r>
              <a:rPr lang="en-US" altLang="ja-JP" sz="2400" dirty="0" smtClean="0">
                <a:hlinkClick r:id="rId3"/>
              </a:rPr>
              <a:t>One approximation:  </a:t>
            </a:r>
            <a:r>
              <a:rPr lang="en-US" altLang="ja-JP" sz="2400" dirty="0" smtClean="0"/>
              <a:t>20,000 liters</a:t>
            </a:r>
          </a:p>
          <a:p>
            <a:pPr marL="0" indent="0" eaLnBrk="1" hangingPunct="1">
              <a:buNone/>
            </a:pPr>
            <a:r>
              <a:rPr lang="en-US" altLang="ja-JP" dirty="0" smtClean="0"/>
              <a:t>How high must we lift the water?</a:t>
            </a:r>
          </a:p>
          <a:p>
            <a:pPr marL="690563" indent="-223838" eaLnBrk="1" hangingPunct="1"/>
            <a:r>
              <a:rPr lang="en-US" altLang="ja-JP" sz="2400" dirty="0" smtClean="0"/>
              <a:t>10 m seems reasonable (from a well?)</a:t>
            </a:r>
          </a:p>
          <a:p>
            <a:pPr marL="0" indent="0" eaLnBrk="1" hangingPunct="1">
              <a:buNone/>
            </a:pPr>
            <a:r>
              <a:rPr lang="en-US" altLang="ja-JP" dirty="0" smtClean="0"/>
              <a:t>How long can a person operate a pump?</a:t>
            </a:r>
          </a:p>
          <a:p>
            <a:pPr marL="690563" indent="-223838" eaLnBrk="1" hangingPunct="1"/>
            <a:r>
              <a:rPr lang="en-US" altLang="ja-JP" sz="2400" dirty="0" smtClean="0"/>
              <a:t>Two hours?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07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60020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Feasibility of a Human-powered Irrigation Pump</a:t>
            </a:r>
            <a:endParaRPr lang="en-US" altLang="en-US" dirty="0" smtClean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" y="1600200"/>
            <a:ext cx="9103360" cy="5105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ja-JP" dirty="0" smtClean="0"/>
              <a:t>Let’s ask:  How long does it take to pump enough water to irrigate one acre?</a:t>
            </a:r>
          </a:p>
          <a:p>
            <a:pPr marL="690563" indent="-223838" eaLnBrk="1" hangingPunct="1"/>
            <a:r>
              <a:rPr lang="en-US" altLang="ja-JP" sz="2400" dirty="0" smtClean="0"/>
              <a:t>1 acre</a:t>
            </a:r>
          </a:p>
          <a:p>
            <a:pPr marL="0" indent="0" eaLnBrk="1" hangingPunct="1">
              <a:buNone/>
            </a:pPr>
            <a:r>
              <a:rPr lang="en-US" altLang="ja-JP" dirty="0" smtClean="0"/>
              <a:t>How much water per acre?</a:t>
            </a:r>
          </a:p>
          <a:p>
            <a:pPr marL="690563" indent="-223838" eaLnBrk="1" hangingPunct="1"/>
            <a:r>
              <a:rPr lang="en-US" altLang="ja-JP" sz="2400" dirty="0" smtClean="0">
                <a:hlinkClick r:id="rId3"/>
              </a:rPr>
              <a:t>One approximation:  </a:t>
            </a:r>
            <a:r>
              <a:rPr lang="en-US" altLang="ja-JP" sz="2400" dirty="0" smtClean="0"/>
              <a:t>20,000 liters</a:t>
            </a:r>
          </a:p>
          <a:p>
            <a:pPr marL="0" indent="0" eaLnBrk="1" hangingPunct="1">
              <a:buNone/>
            </a:pPr>
            <a:r>
              <a:rPr lang="en-US" altLang="ja-JP" dirty="0" smtClean="0"/>
              <a:t>How high must we lift the water?</a:t>
            </a:r>
          </a:p>
          <a:p>
            <a:pPr marL="690563" indent="-223838" eaLnBrk="1" hangingPunct="1"/>
            <a:r>
              <a:rPr lang="en-US" altLang="ja-JP" sz="2400" dirty="0" smtClean="0"/>
              <a:t>10 m seems reasonable (from a well?)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654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60020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Feasibility of a Human-powered Irrigation Pump</a:t>
            </a:r>
            <a:endParaRPr lang="en-US" altLang="en-US" dirty="0" smtClean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" y="1600200"/>
            <a:ext cx="9103360" cy="5105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ja-JP" dirty="0" smtClean="0"/>
              <a:t>One liter of water has a mass of 1 kg, so the work required to raise 20,000 liters 10 meters is</a:t>
            </a:r>
          </a:p>
          <a:p>
            <a:pPr marL="0" indent="0" eaLnBrk="1" hangingPunct="1">
              <a:buNone/>
            </a:pPr>
            <a:r>
              <a:rPr lang="en-US" altLang="ja-JP" dirty="0"/>
              <a:t>	</a:t>
            </a:r>
            <a:r>
              <a:rPr lang="en-US" altLang="ja-JP" i="1" dirty="0" smtClean="0"/>
              <a:t>W = </a:t>
            </a:r>
            <a:r>
              <a:rPr lang="en-US" altLang="ja-JP" i="1" dirty="0" err="1" smtClean="0"/>
              <a:t>mgh</a:t>
            </a:r>
            <a:r>
              <a:rPr lang="en-US" altLang="ja-JP" i="1" dirty="0" smtClean="0"/>
              <a:t> = </a:t>
            </a:r>
            <a:r>
              <a:rPr lang="en-US" altLang="ja-JP" dirty="0" smtClean="0"/>
              <a:t>(20,000kg)(10N/kg)(10m)</a:t>
            </a:r>
          </a:p>
          <a:p>
            <a:pPr marL="0" indent="0" eaLnBrk="1" hangingPunct="1">
              <a:buNone/>
            </a:pPr>
            <a:r>
              <a:rPr lang="en-US" altLang="ja-JP" dirty="0"/>
              <a:t>	</a:t>
            </a:r>
            <a:r>
              <a:rPr lang="en-US" altLang="ja-JP" dirty="0" smtClean="0"/>
              <a:t>    </a:t>
            </a:r>
            <a:r>
              <a:rPr lang="en-US" altLang="ja-JP" i="1" dirty="0" smtClean="0"/>
              <a:t>=</a:t>
            </a:r>
            <a:r>
              <a:rPr lang="en-US" altLang="ja-JP" dirty="0" smtClean="0"/>
              <a:t> 2 x 10</a:t>
            </a:r>
            <a:r>
              <a:rPr lang="en-US" altLang="ja-JP" baseline="30000" dirty="0" smtClean="0"/>
              <a:t>6</a:t>
            </a:r>
            <a:r>
              <a:rPr lang="en-US" altLang="ja-JP" dirty="0" smtClean="0"/>
              <a:t> J</a:t>
            </a:r>
          </a:p>
          <a:p>
            <a:pPr marL="0" indent="0" eaLnBrk="1" hangingPunct="1">
              <a:buNone/>
            </a:pPr>
            <a:r>
              <a:rPr lang="en-US" altLang="ja-JP" dirty="0" smtClean="0"/>
              <a:t>If we do 200 J or work every second, the required time is</a:t>
            </a:r>
          </a:p>
          <a:p>
            <a:pPr marL="0" indent="0" eaLnBrk="1" hangingPunct="1">
              <a:buNone/>
            </a:pPr>
            <a:r>
              <a:rPr lang="en-US" altLang="ja-JP" dirty="0"/>
              <a:t>	</a:t>
            </a:r>
            <a:r>
              <a:rPr lang="en-US" altLang="ja-JP" i="1" dirty="0" smtClean="0"/>
              <a:t>t = </a:t>
            </a:r>
            <a:r>
              <a:rPr lang="en-US" altLang="ja-JP" dirty="0" smtClean="0"/>
              <a:t>(</a:t>
            </a:r>
            <a:r>
              <a:rPr lang="en-US" altLang="ja-JP" dirty="0"/>
              <a:t>2 x 10</a:t>
            </a:r>
            <a:r>
              <a:rPr lang="en-US" altLang="ja-JP" baseline="30000" dirty="0"/>
              <a:t>6</a:t>
            </a:r>
            <a:r>
              <a:rPr lang="en-US" altLang="ja-JP" dirty="0"/>
              <a:t> </a:t>
            </a:r>
            <a:r>
              <a:rPr lang="en-US" altLang="ja-JP" dirty="0" smtClean="0"/>
              <a:t>J)/(200 J/s) = 10</a:t>
            </a:r>
            <a:r>
              <a:rPr lang="en-US" altLang="ja-JP" baseline="30000" dirty="0" smtClean="0"/>
              <a:t>4</a:t>
            </a:r>
            <a:r>
              <a:rPr lang="en-US" altLang="ja-JP" dirty="0" smtClean="0"/>
              <a:t> s </a:t>
            </a:r>
            <a:r>
              <a:rPr lang="en-US" altLang="ja-JP" i="1" dirty="0" smtClean="0"/>
              <a:t>=</a:t>
            </a:r>
            <a:r>
              <a:rPr lang="en-US" altLang="ja-JP" dirty="0" smtClean="0"/>
              <a:t> 2.8 hours</a:t>
            </a:r>
          </a:p>
          <a:p>
            <a:pPr marL="0" indent="0" eaLnBrk="1" hangingPunct="1">
              <a:buNone/>
            </a:pPr>
            <a:r>
              <a:rPr lang="en-US" altLang="ja-JP" dirty="0" smtClean="0"/>
              <a:t>So this seems feasible.</a:t>
            </a:r>
          </a:p>
          <a:p>
            <a:pPr marL="0" indent="0" eaLnBrk="1" hangingPunct="1">
              <a:buNone/>
            </a:pPr>
            <a:r>
              <a:rPr lang="en-US" altLang="ja-JP" dirty="0" smtClean="0"/>
              <a:t>Would you invest $1000?</a:t>
            </a:r>
          </a:p>
          <a:p>
            <a:pPr marL="0" indent="0" eaLnBrk="1" hangingPunct="1">
              <a:buNone/>
            </a:pPr>
            <a:endParaRPr lang="en-US" altLang="ja-JP" sz="2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633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60020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Practicality of a Human-powered Irrigation Pump</a:t>
            </a:r>
            <a:endParaRPr lang="en-US" altLang="en-US" dirty="0" smtClean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" y="1600200"/>
            <a:ext cx="9103360" cy="5257800"/>
          </a:xfrm>
        </p:spPr>
        <p:txBody>
          <a:bodyPr/>
          <a:lstStyle/>
          <a:p>
            <a:pPr eaLnBrk="1" hangingPunct="1"/>
            <a:r>
              <a:rPr lang="en-US" altLang="ja-JP" sz="2800" dirty="0" smtClean="0"/>
              <a:t>Other mechanical issues:</a:t>
            </a:r>
          </a:p>
          <a:p>
            <a:pPr lvl="1" eaLnBrk="1" hangingPunct="1"/>
            <a:r>
              <a:rPr lang="en-US" altLang="ja-JP" sz="2400" dirty="0" smtClean="0"/>
              <a:t>Pump design</a:t>
            </a:r>
          </a:p>
          <a:p>
            <a:pPr lvl="1" eaLnBrk="1" hangingPunct="1"/>
            <a:r>
              <a:rPr lang="en-US" altLang="ja-JP" sz="2400" dirty="0" smtClean="0"/>
              <a:t>Friction (</a:t>
            </a:r>
            <a:r>
              <a:rPr lang="en-US" altLang="ja-JP" sz="2400" i="1" dirty="0" smtClean="0"/>
              <a:t>efficiency</a:t>
            </a:r>
            <a:r>
              <a:rPr lang="en-US" altLang="ja-JP" sz="2400" dirty="0" smtClean="0"/>
              <a:t>)</a:t>
            </a:r>
          </a:p>
          <a:p>
            <a:pPr eaLnBrk="1" hangingPunct="1"/>
            <a:r>
              <a:rPr lang="en-US" altLang="ja-JP" sz="2800" dirty="0" smtClean="0"/>
              <a:t>Materials</a:t>
            </a:r>
          </a:p>
          <a:p>
            <a:pPr lvl="1" eaLnBrk="1" hangingPunct="1"/>
            <a:r>
              <a:rPr lang="en-US" altLang="ja-JP" sz="2400" dirty="0" smtClean="0"/>
              <a:t>Locally available?</a:t>
            </a:r>
          </a:p>
          <a:p>
            <a:pPr lvl="1" eaLnBrk="1" hangingPunct="1"/>
            <a:r>
              <a:rPr lang="en-US" altLang="ja-JP" sz="2400" dirty="0" smtClean="0"/>
              <a:t>Repairs/spare parts</a:t>
            </a:r>
          </a:p>
          <a:p>
            <a:pPr eaLnBrk="1" hangingPunct="1"/>
            <a:r>
              <a:rPr lang="en-US" altLang="ja-JP" sz="2800" dirty="0" smtClean="0"/>
              <a:t>Cost</a:t>
            </a:r>
          </a:p>
          <a:p>
            <a:pPr lvl="1" eaLnBrk="1" hangingPunct="1"/>
            <a:r>
              <a:rPr lang="en-US" altLang="ja-JP" sz="2400" dirty="0" smtClean="0"/>
              <a:t>Can farmers afford it?</a:t>
            </a:r>
          </a:p>
          <a:p>
            <a:pPr lvl="1" eaLnBrk="1" hangingPunct="1"/>
            <a:r>
              <a:rPr lang="en-US" altLang="ja-JP" sz="2400" dirty="0" smtClean="0"/>
              <a:t>Can some profit be made?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400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3406775"/>
            <a:ext cx="7772400" cy="8604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  <a:ea typeface="ＭＳ Ｐゴシック" pitchFamily="-65" charset="-128"/>
              </a:rPr>
              <a:t>Martin Fisher and </a:t>
            </a:r>
            <a:r>
              <a:rPr lang="en-US" sz="3200" dirty="0" err="1" smtClean="0">
                <a:solidFill>
                  <a:schemeClr val="tx1"/>
                </a:solidFill>
                <a:ea typeface="ＭＳ Ｐゴシック" pitchFamily="-65" charset="-128"/>
              </a:rPr>
              <a:t>Kickstart</a:t>
            </a:r>
            <a:r>
              <a:rPr lang="en-US" sz="3200" dirty="0" smtClean="0">
                <a:solidFill>
                  <a:schemeClr val="tx1"/>
                </a:solidFill>
                <a:ea typeface="ＭＳ Ｐゴシック" pitchFamily="-65" charset="-128"/>
              </a:rPr>
              <a:t> 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95800"/>
            <a:ext cx="6400800" cy="121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65" charset="-128"/>
              </a:rPr>
              <a:t>“Poverty to Prosperity in Just One Season”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ea typeface="ＭＳ Ｐゴシック" pitchFamily="-65" charset="-128"/>
                <a:hlinkClick r:id="rId3"/>
              </a:rPr>
              <a:t>http://kickstart.org</a:t>
            </a:r>
            <a:r>
              <a:rPr lang="en-US" sz="1800" dirty="0" smtClean="0">
                <a:ea typeface="ＭＳ Ｐゴシック" pitchFamily="-65" charset="-128"/>
                <a:hlinkClick r:id="rId3"/>
              </a:rPr>
              <a:t>/</a:t>
            </a:r>
            <a:endParaRPr lang="en-US" sz="1800" dirty="0" smtClean="0">
              <a:ea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ea typeface="ＭＳ Ｐゴシック" pitchFamily="-65" charset="-128"/>
                <a:hlinkClick r:id="rId4"/>
              </a:rPr>
              <a:t>https://www.youtube.com/watch?v=</a:t>
            </a:r>
            <a:r>
              <a:rPr lang="en-US" sz="1800" dirty="0" smtClean="0">
                <a:ea typeface="ＭＳ Ｐゴシック" pitchFamily="-65" charset="-128"/>
                <a:hlinkClick r:id="rId4"/>
              </a:rPr>
              <a:t>PCPRgOGFElY</a:t>
            </a:r>
            <a:endParaRPr lang="en-US" sz="1800" dirty="0" smtClean="0">
              <a:ea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800" dirty="0" smtClean="0">
              <a:ea typeface="ＭＳ Ｐゴシック" pitchFamily="-65" charset="-128"/>
            </a:endParaRPr>
          </a:p>
        </p:txBody>
      </p:sp>
      <p:pic>
        <p:nvPicPr>
          <p:cNvPr id="14340" name="Picture 3" descr="fisher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41700" y="76200"/>
            <a:ext cx="2184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984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ea typeface="ＭＳ Ｐゴシック" pitchFamily="-65" charset="-128"/>
              </a:rPr>
              <a:t>Kickstart’s Technology History:</a:t>
            </a:r>
            <a:br>
              <a:rPr lang="en-US" sz="3600" smtClean="0">
                <a:ea typeface="ＭＳ Ｐゴシック" pitchFamily="-65" charset="-128"/>
              </a:rPr>
            </a:br>
            <a:r>
              <a:rPr lang="en-US" sz="3600" smtClean="0">
                <a:ea typeface="ＭＳ Ｐゴシック" pitchFamily="-65" charset="-128"/>
              </a:rPr>
              <a:t>Super MoneyMaker (1998)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162800" cy="5029200"/>
          </a:xfrm>
        </p:spPr>
        <p:txBody>
          <a:bodyPr/>
          <a:lstStyle/>
          <a:p>
            <a:pPr marL="590550" indent="-533400" eaLnBrk="1" hangingPunct="1"/>
            <a:r>
              <a:rPr lang="en-US" smtClean="0">
                <a:ea typeface="ＭＳ Ｐゴシック" pitchFamily="-65" charset="-128"/>
              </a:rPr>
              <a:t>Dual piston micro-Irrigation pump</a:t>
            </a:r>
          </a:p>
          <a:p>
            <a:pPr marL="590550" indent="-533400" eaLnBrk="1" hangingPunct="1"/>
            <a:r>
              <a:rPr lang="en-US" smtClean="0">
                <a:ea typeface="ＭＳ Ｐゴシック" pitchFamily="-65" charset="-128"/>
              </a:rPr>
              <a:t>Can pump from 7m </a:t>
            </a:r>
          </a:p>
          <a:p>
            <a:pPr marL="590550" indent="-533400" eaLnBrk="1" hangingPunct="1">
              <a:buFontTx/>
              <a:buNone/>
            </a:pPr>
            <a:r>
              <a:rPr lang="en-US" smtClean="0">
                <a:ea typeface="ＭＳ Ｐゴシック" pitchFamily="-65" charset="-128"/>
              </a:rPr>
              <a:t>	below to 7m above </a:t>
            </a:r>
          </a:p>
          <a:p>
            <a:pPr marL="590550" indent="-533400" eaLnBrk="1" hangingPunct="1">
              <a:buFontTx/>
              <a:buNone/>
            </a:pPr>
            <a:r>
              <a:rPr lang="en-US" smtClean="0">
                <a:ea typeface="ＭＳ Ｐゴシック" pitchFamily="-65" charset="-128"/>
              </a:rPr>
              <a:t>	(or 200m horizontally)</a:t>
            </a:r>
          </a:p>
          <a:p>
            <a:pPr marL="590550" indent="-533400" eaLnBrk="1" hangingPunct="1"/>
            <a:r>
              <a:rPr lang="en-US" smtClean="0">
                <a:ea typeface="ＭＳ Ｐゴシック" pitchFamily="-65" charset="-128"/>
              </a:rPr>
              <a:t>Weighs 45 pounds</a:t>
            </a:r>
          </a:p>
          <a:p>
            <a:pPr marL="590550" indent="-533400" eaLnBrk="1" hangingPunct="1"/>
            <a:r>
              <a:rPr lang="en-US" smtClean="0">
                <a:ea typeface="ＭＳ Ｐゴシック" pitchFamily="-65" charset="-128"/>
              </a:rPr>
              <a:t>Waters 2 acres</a:t>
            </a:r>
          </a:p>
          <a:p>
            <a:pPr marL="590550" indent="-533400" eaLnBrk="1" hangingPunct="1"/>
            <a:r>
              <a:rPr lang="en-US" smtClean="0">
                <a:ea typeface="ＭＳ Ｐゴシック" pitchFamily="-65" charset="-128"/>
              </a:rPr>
              <a:t>Efforts similar to walking</a:t>
            </a:r>
          </a:p>
          <a:p>
            <a:pPr marL="590550" indent="-533400" eaLnBrk="1" hangingPunct="1"/>
            <a:r>
              <a:rPr lang="en-US" smtClean="0">
                <a:ea typeface="ＭＳ Ｐゴシック" pitchFamily="-65" charset="-128"/>
              </a:rPr>
              <a:t>Costs about $95</a:t>
            </a:r>
          </a:p>
          <a:p>
            <a:pPr marL="590550" indent="-533400" eaLnBrk="1" hangingPunct="1"/>
            <a:endParaRPr lang="en-US" smtClean="0">
              <a:ea typeface="ＭＳ Ｐゴシック" pitchFamily="-65" charset="-128"/>
            </a:endParaRPr>
          </a:p>
        </p:txBody>
      </p:sp>
      <p:pic>
        <p:nvPicPr>
          <p:cNvPr id="41988" name="Picture 4" descr="337789809_CUwTW-O.jpg"/>
          <p:cNvPicPr>
            <a:picLocks noChangeAspect="1"/>
          </p:cNvPicPr>
          <p:nvPr/>
        </p:nvPicPr>
        <p:blipFill>
          <a:blip r:embed="rId3"/>
          <a:srcRect b="3232"/>
          <a:stretch>
            <a:fillRect/>
          </a:stretch>
        </p:blipFill>
        <p:spPr bwMode="auto">
          <a:xfrm>
            <a:off x="5715000" y="2209800"/>
            <a:ext cx="3124200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459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 descr="333894990_MKNUs-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55588"/>
            <a:ext cx="4114800" cy="622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914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65" charset="-128"/>
              </a:rPr>
              <a:t>Kickstart and Martin Fisher Awards and Honors</a:t>
            </a:r>
          </a:p>
        </p:txBody>
      </p:sp>
      <p:sp>
        <p:nvSpPr>
          <p:cNvPr id="1013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-65" charset="-128"/>
              </a:rPr>
              <a:t>Martin Fisher</a:t>
            </a:r>
          </a:p>
          <a:p>
            <a:pPr lvl="1"/>
            <a:r>
              <a:rPr lang="en-US" smtClean="0">
                <a:ea typeface="ＭＳ Ｐゴシック" pitchFamily="-65" charset="-128"/>
              </a:rPr>
              <a:t>Design News Magazine’s Engineer of the Year, 2008</a:t>
            </a:r>
          </a:p>
          <a:p>
            <a:pPr lvl="1"/>
            <a:r>
              <a:rPr lang="en-US" smtClean="0">
                <a:ea typeface="ＭＳ Ｐゴシック" pitchFamily="-65" charset="-128"/>
              </a:rPr>
              <a:t>$100,000 Lemelson MIT Award for Sustainability, 2008</a:t>
            </a:r>
          </a:p>
          <a:p>
            <a:pPr lvl="1"/>
            <a:r>
              <a:rPr lang="en-US" smtClean="0">
                <a:ea typeface="ＭＳ Ｐゴシック" pitchFamily="-65" charset="-128"/>
              </a:rPr>
              <a:t>OneWorld.net Person of the Year Award, 2008</a:t>
            </a:r>
          </a:p>
          <a:p>
            <a:r>
              <a:rPr lang="en-US" smtClean="0">
                <a:ea typeface="ＭＳ Ｐゴシック" pitchFamily="-65" charset="-128"/>
              </a:rPr>
              <a:t>Kickstart International</a:t>
            </a:r>
          </a:p>
          <a:p>
            <a:pPr lvl="1"/>
            <a:r>
              <a:rPr lang="en-US" smtClean="0">
                <a:ea typeface="ＭＳ Ｐゴシック" pitchFamily="-65" charset="-128"/>
              </a:rPr>
              <a:t>Drucker Award for Nonprofit Innovation, 2008</a:t>
            </a:r>
          </a:p>
          <a:p>
            <a:endParaRPr lang="en-US" smtClean="0"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358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 smtClean="0">
                <a:ea typeface="ＭＳ Ｐゴシック" pitchFamily="-65" charset="-128"/>
              </a:rPr>
              <a:t>Other interesting (?) ideas</a:t>
            </a:r>
            <a:br>
              <a:rPr lang="en-US" dirty="0" smtClean="0">
                <a:ea typeface="ＭＳ Ｐゴシック" pitchFamily="-65" charset="-128"/>
              </a:rPr>
            </a:br>
            <a:r>
              <a:rPr lang="en-US" sz="3600" dirty="0" smtClean="0">
                <a:ea typeface="ＭＳ Ｐゴシック" pitchFamily="-65" charset="-128"/>
              </a:rPr>
              <a:t>Would you invest your money?</a:t>
            </a:r>
          </a:p>
        </p:txBody>
      </p:sp>
      <p:sp>
        <p:nvSpPr>
          <p:cNvPr id="101379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/>
          <a:lstStyle/>
          <a:p>
            <a:r>
              <a:rPr lang="en-US" dirty="0" smtClean="0">
                <a:ea typeface="ＭＳ Ｐゴシック" pitchFamily="-65" charset="-128"/>
              </a:rPr>
              <a:t>Pyramid Power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895600"/>
            <a:ext cx="3759200" cy="281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124200"/>
            <a:ext cx="29972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2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 smtClean="0">
                <a:ea typeface="ＭＳ Ｐゴシック" pitchFamily="-65" charset="-128"/>
              </a:rPr>
              <a:t>Other interesting (?) ideas</a:t>
            </a:r>
            <a:br>
              <a:rPr lang="en-US" dirty="0" smtClean="0">
                <a:ea typeface="ＭＳ Ｐゴシック" pitchFamily="-65" charset="-128"/>
              </a:rPr>
            </a:br>
            <a:r>
              <a:rPr lang="en-US" sz="3600" dirty="0" smtClean="0">
                <a:ea typeface="ＭＳ Ｐゴシック" pitchFamily="-65" charset="-128"/>
              </a:rPr>
              <a:t>Would you invest your money?</a:t>
            </a:r>
          </a:p>
        </p:txBody>
      </p:sp>
      <p:sp>
        <p:nvSpPr>
          <p:cNvPr id="101379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/>
          <a:lstStyle/>
          <a:p>
            <a:r>
              <a:rPr lang="en-US" dirty="0" smtClean="0">
                <a:ea typeface="ＭＳ Ｐゴシック" pitchFamily="-65" charset="-128"/>
              </a:rPr>
              <a:t>Magnet Therapy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667000"/>
            <a:ext cx="36703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3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Work, Energy and Power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0480" y="838200"/>
            <a:ext cx="9067800" cy="5257800"/>
          </a:xfrm>
        </p:spPr>
        <p:txBody>
          <a:bodyPr/>
          <a:lstStyle/>
          <a:p>
            <a:pPr marL="233363" indent="-233363" eaLnBrk="1" hangingPunct="1">
              <a:buNone/>
            </a:pPr>
            <a:r>
              <a:rPr lang="en-US" altLang="en-US" dirty="0" smtClean="0"/>
              <a:t>Problem:  Approximately, what is your change in gravitational potential energy when you climb a set of stairs?</a:t>
            </a:r>
          </a:p>
          <a:p>
            <a:pPr marL="690563" indent="-230188" eaLnBrk="1" hangingPunct="1"/>
            <a:r>
              <a:rPr lang="el-GR" altLang="ja-JP" i="1" dirty="0" smtClean="0">
                <a:solidFill>
                  <a:srgbClr val="0070C0"/>
                </a:solidFill>
              </a:rPr>
              <a:t>Δ</a:t>
            </a:r>
            <a:r>
              <a:rPr lang="en-US" altLang="ja-JP" i="1" dirty="0" err="1" smtClean="0">
                <a:solidFill>
                  <a:srgbClr val="0070C0"/>
                </a:solidFill>
              </a:rPr>
              <a:t>U</a:t>
            </a:r>
            <a:r>
              <a:rPr lang="en-US" altLang="ja-JP" i="1" baseline="-25000" dirty="0" err="1" smtClean="0">
                <a:solidFill>
                  <a:srgbClr val="0070C0"/>
                </a:solidFill>
              </a:rPr>
              <a:t>g</a:t>
            </a:r>
            <a:r>
              <a:rPr lang="ja-JP" altLang="en-US" dirty="0" smtClean="0">
                <a:solidFill>
                  <a:srgbClr val="0070C0"/>
                </a:solidFill>
              </a:rPr>
              <a:t> </a:t>
            </a:r>
            <a:r>
              <a:rPr lang="en-US" altLang="ja-JP" dirty="0" smtClean="0">
                <a:solidFill>
                  <a:srgbClr val="0070C0"/>
                </a:solidFill>
              </a:rPr>
              <a:t>= </a:t>
            </a:r>
            <a:r>
              <a:rPr lang="en-US" altLang="ja-JP" i="1" dirty="0" smtClean="0">
                <a:solidFill>
                  <a:srgbClr val="0070C0"/>
                </a:solidFill>
              </a:rPr>
              <a:t>m g</a:t>
            </a:r>
            <a:r>
              <a:rPr lang="el-GR" altLang="ja-JP" i="1" dirty="0" smtClean="0">
                <a:solidFill>
                  <a:srgbClr val="0070C0"/>
                </a:solidFill>
              </a:rPr>
              <a:t> Δ</a:t>
            </a:r>
            <a:r>
              <a:rPr lang="en-US" altLang="ja-JP" i="1" dirty="0" smtClean="0">
                <a:solidFill>
                  <a:srgbClr val="0070C0"/>
                </a:solidFill>
              </a:rPr>
              <a:t>y</a:t>
            </a:r>
          </a:p>
          <a:p>
            <a:pPr marL="914400" lvl="1" indent="-225425" eaLnBrk="1" hangingPunct="1"/>
            <a:r>
              <a:rPr lang="en-US" altLang="ja-JP" dirty="0" smtClean="0"/>
              <a:t>What is your mass?</a:t>
            </a:r>
          </a:p>
          <a:p>
            <a:pPr marL="1147763" lvl="2" eaLnBrk="1" hangingPunct="1"/>
            <a:r>
              <a:rPr lang="en-US" altLang="ja-JP" i="1" dirty="0" smtClean="0">
                <a:solidFill>
                  <a:srgbClr val="0070C0"/>
                </a:solidFill>
              </a:rPr>
              <a:t>m</a:t>
            </a:r>
            <a:r>
              <a:rPr lang="en-US" altLang="ja-JP" dirty="0" smtClean="0">
                <a:solidFill>
                  <a:srgbClr val="0070C0"/>
                </a:solidFill>
              </a:rPr>
              <a:t> ~ 75 kg</a:t>
            </a:r>
          </a:p>
          <a:p>
            <a:pPr marL="914400" lvl="1" indent="-225425" eaLnBrk="1" hangingPunct="1"/>
            <a:r>
              <a:rPr lang="en-US" altLang="ja-JP" dirty="0" smtClean="0"/>
              <a:t>What is the height of a flight of stairs?</a:t>
            </a:r>
          </a:p>
          <a:p>
            <a:pPr marL="1147763" lvl="2" eaLnBrk="1" hangingPunct="1"/>
            <a:r>
              <a:rPr lang="en-US" altLang="ja-JP" dirty="0" smtClean="0"/>
              <a:t>Look it up!</a:t>
            </a:r>
          </a:p>
          <a:p>
            <a:pPr marL="1147763" lvl="2" eaLnBrk="1" hangingPunct="1"/>
            <a:r>
              <a:rPr lang="el-GR" altLang="ja-JP" i="1" dirty="0" smtClean="0">
                <a:solidFill>
                  <a:srgbClr val="0070C0"/>
                </a:solidFill>
              </a:rPr>
              <a:t>Δ</a:t>
            </a:r>
            <a:r>
              <a:rPr lang="en-US" altLang="ja-JP" i="1" dirty="0" smtClean="0">
                <a:solidFill>
                  <a:srgbClr val="0070C0"/>
                </a:solidFill>
              </a:rPr>
              <a:t>y </a:t>
            </a:r>
            <a:r>
              <a:rPr lang="en-US" altLang="ja-JP" dirty="0" smtClean="0">
                <a:solidFill>
                  <a:srgbClr val="0070C0"/>
                </a:solidFill>
              </a:rPr>
              <a:t>~ 4 m</a:t>
            </a:r>
          </a:p>
          <a:p>
            <a:pPr marL="690563" indent="-230188" eaLnBrk="1" hangingPunct="1"/>
            <a:r>
              <a:rPr lang="el-GR" altLang="ja-JP" i="1" dirty="0" smtClean="0">
                <a:solidFill>
                  <a:srgbClr val="0070C0"/>
                </a:solidFill>
              </a:rPr>
              <a:t>Δ</a:t>
            </a:r>
            <a:r>
              <a:rPr lang="en-US" altLang="ja-JP" i="1" dirty="0" err="1" smtClean="0">
                <a:solidFill>
                  <a:srgbClr val="0070C0"/>
                </a:solidFill>
              </a:rPr>
              <a:t>U</a:t>
            </a:r>
            <a:r>
              <a:rPr lang="en-US" altLang="ja-JP" i="1" baseline="-25000" dirty="0" err="1" smtClean="0">
                <a:solidFill>
                  <a:srgbClr val="0070C0"/>
                </a:solidFill>
              </a:rPr>
              <a:t>g</a:t>
            </a:r>
            <a:r>
              <a:rPr lang="ja-JP" altLang="en-US" dirty="0" smtClean="0">
                <a:solidFill>
                  <a:srgbClr val="0070C0"/>
                </a:solidFill>
              </a:rPr>
              <a:t> </a:t>
            </a:r>
            <a:r>
              <a:rPr lang="en-US" altLang="ja-JP" dirty="0" smtClean="0">
                <a:solidFill>
                  <a:srgbClr val="0070C0"/>
                </a:solidFill>
              </a:rPr>
              <a:t>~ (75 kg)(10 N/kg)(4 m) = 3000 J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962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 smtClean="0">
                <a:ea typeface="ＭＳ Ｐゴシック" pitchFamily="-65" charset="-128"/>
              </a:rPr>
              <a:t>Other interesting (?) ideas</a:t>
            </a:r>
            <a:br>
              <a:rPr lang="en-US" dirty="0" smtClean="0">
                <a:ea typeface="ＭＳ Ｐゴシック" pitchFamily="-65" charset="-128"/>
              </a:rPr>
            </a:br>
            <a:r>
              <a:rPr lang="en-US" sz="3600" dirty="0" smtClean="0">
                <a:ea typeface="ＭＳ Ｐゴシック" pitchFamily="-65" charset="-128"/>
              </a:rPr>
              <a:t>Would you invest your money?</a:t>
            </a:r>
          </a:p>
        </p:txBody>
      </p:sp>
      <p:sp>
        <p:nvSpPr>
          <p:cNvPr id="101379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/>
          <a:lstStyle/>
          <a:p>
            <a:r>
              <a:rPr lang="en-US" dirty="0" smtClean="0">
                <a:ea typeface="ＭＳ Ｐゴシック" pitchFamily="-65" charset="-128"/>
              </a:rPr>
              <a:t>Solar Panel on a car roof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209800"/>
            <a:ext cx="6553200" cy="344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7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ea typeface="ＭＳ Ｐゴシック" pitchFamily="-65" charset="-128"/>
              </a:rPr>
              <a:t>PH491/CS491/EG491</a:t>
            </a:r>
            <a:r>
              <a:rPr lang="en-US" dirty="0" smtClean="0">
                <a:ea typeface="ＭＳ Ｐゴシック" pitchFamily="-65" charset="-128"/>
              </a:rPr>
              <a:t/>
            </a:r>
            <a:br>
              <a:rPr lang="en-US" dirty="0" smtClean="0">
                <a:ea typeface="ＭＳ Ｐゴシック" pitchFamily="-65" charset="-128"/>
              </a:rPr>
            </a:br>
            <a:r>
              <a:rPr lang="en-US" altLang="ja-JP" sz="3200" dirty="0"/>
              <a:t>Technical Innovation and Entrepreneurship</a:t>
            </a:r>
            <a:endParaRPr lang="en-US" sz="3200" dirty="0" smtClean="0">
              <a:ea typeface="ＭＳ Ｐゴシック" pitchFamily="-65" charset="-128"/>
            </a:endParaRPr>
          </a:p>
        </p:txBody>
      </p:sp>
      <p:sp>
        <p:nvSpPr>
          <p:cNvPr id="1013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ja-JP" dirty="0" smtClean="0"/>
              <a:t>Learn how to start with an idea and take it through to a finished, marketable product</a:t>
            </a:r>
          </a:p>
          <a:p>
            <a:pPr eaLnBrk="1" hangingPunct="1"/>
            <a:r>
              <a:rPr lang="en-US" altLang="ja-JP" dirty="0" smtClean="0"/>
              <a:t>Idea generation / Feasibility</a:t>
            </a:r>
          </a:p>
          <a:p>
            <a:pPr eaLnBrk="1" hangingPunct="1"/>
            <a:r>
              <a:rPr lang="en-US" altLang="ja-JP" dirty="0" smtClean="0"/>
              <a:t>Intellectual property</a:t>
            </a:r>
          </a:p>
          <a:p>
            <a:pPr eaLnBrk="1" hangingPunct="1"/>
            <a:r>
              <a:rPr lang="en-US" altLang="ja-JP" dirty="0" smtClean="0"/>
              <a:t>Business plan</a:t>
            </a:r>
          </a:p>
          <a:p>
            <a:pPr eaLnBrk="1" hangingPunct="1"/>
            <a:r>
              <a:rPr lang="en-US" altLang="ja-JP" dirty="0" smtClean="0"/>
              <a:t>Financing</a:t>
            </a:r>
          </a:p>
          <a:p>
            <a:pPr eaLnBrk="1" hangingPunct="1"/>
            <a:r>
              <a:rPr lang="en-US" altLang="ja-JP" dirty="0" smtClean="0"/>
              <a:t>Marketing</a:t>
            </a:r>
          </a:p>
          <a:p>
            <a:pPr eaLnBrk="1" hangingPunct="1"/>
            <a:r>
              <a:rPr lang="en-US" altLang="ja-JP" smtClean="0"/>
              <a:t>patents</a:t>
            </a:r>
            <a:endParaRPr lang="en-US" altLang="ja-JP" dirty="0" smtClean="0"/>
          </a:p>
          <a:p>
            <a:pPr eaLnBrk="1" hangingPunct="1"/>
            <a:endParaRPr lang="en-US" altLang="ja-JP" dirty="0"/>
          </a:p>
          <a:p>
            <a:endParaRPr lang="en-US" dirty="0" smtClean="0"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614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Work, Energy and Power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" y="762000"/>
            <a:ext cx="9067800" cy="5943600"/>
          </a:xfrm>
        </p:spPr>
        <p:txBody>
          <a:bodyPr/>
          <a:lstStyle/>
          <a:p>
            <a:pPr marL="233363" indent="-233363" eaLnBrk="1" hangingPunct="1">
              <a:buNone/>
            </a:pPr>
            <a:r>
              <a:rPr lang="en-US" altLang="en-US" dirty="0" smtClean="0"/>
              <a:t>Problem:  Approximately, how much </a:t>
            </a:r>
            <a:r>
              <a:rPr lang="en-US" altLang="en-US" i="1" dirty="0" smtClean="0"/>
              <a:t>work</a:t>
            </a:r>
            <a:r>
              <a:rPr lang="en-US" altLang="en-US" dirty="0" smtClean="0"/>
              <a:t> do you do when you climb a set of stairs?</a:t>
            </a:r>
          </a:p>
          <a:p>
            <a:pPr marL="690563" indent="-230188" eaLnBrk="1" hangingPunct="1"/>
            <a:r>
              <a:rPr lang="en-US" altLang="ja-JP" i="1" dirty="0" smtClean="0">
                <a:solidFill>
                  <a:srgbClr val="0070C0"/>
                </a:solidFill>
              </a:rPr>
              <a:t>W = </a:t>
            </a:r>
            <a:r>
              <a:rPr lang="el-GR" altLang="ja-JP" i="1" dirty="0" smtClean="0">
                <a:solidFill>
                  <a:srgbClr val="0070C0"/>
                </a:solidFill>
              </a:rPr>
              <a:t>Δ</a:t>
            </a:r>
            <a:r>
              <a:rPr lang="en-US" altLang="ja-JP" i="1" dirty="0" err="1" smtClean="0">
                <a:solidFill>
                  <a:srgbClr val="0070C0"/>
                </a:solidFill>
              </a:rPr>
              <a:t>U</a:t>
            </a:r>
            <a:r>
              <a:rPr lang="en-US" altLang="ja-JP" i="1" baseline="-25000" dirty="0" err="1" smtClean="0">
                <a:solidFill>
                  <a:srgbClr val="0070C0"/>
                </a:solidFill>
              </a:rPr>
              <a:t>g</a:t>
            </a:r>
            <a:r>
              <a:rPr lang="ja-JP" altLang="en-US" dirty="0" smtClean="0">
                <a:solidFill>
                  <a:srgbClr val="0070C0"/>
                </a:solidFill>
              </a:rPr>
              <a:t> </a:t>
            </a:r>
            <a:r>
              <a:rPr lang="en-US" altLang="ja-JP" dirty="0" smtClean="0">
                <a:solidFill>
                  <a:srgbClr val="0070C0"/>
                </a:solidFill>
              </a:rPr>
              <a:t>~ 3000 J</a:t>
            </a:r>
          </a:p>
          <a:p>
            <a:pPr marL="233363" lvl="1" indent="0" eaLnBrk="1" hangingPunct="1">
              <a:buNone/>
            </a:pPr>
            <a:r>
              <a:rPr lang="en-US" altLang="en-US" sz="3200" dirty="0" smtClean="0"/>
              <a:t>Note that you do this work on yourself.</a:t>
            </a:r>
          </a:p>
          <a:p>
            <a:pPr marL="233363" indent="0" eaLnBrk="1" hangingPunct="1">
              <a:buNone/>
            </a:pPr>
            <a:endParaRPr lang="en-US" altLang="ja-JP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43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Work, Energy and Power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" y="762000"/>
            <a:ext cx="9067800" cy="5943600"/>
          </a:xfrm>
        </p:spPr>
        <p:txBody>
          <a:bodyPr/>
          <a:lstStyle/>
          <a:p>
            <a:pPr marL="233363" indent="-233363" eaLnBrk="1" hangingPunct="1">
              <a:buNone/>
            </a:pPr>
            <a:r>
              <a:rPr lang="en-US" altLang="en-US" dirty="0" smtClean="0"/>
              <a:t>Problem:  Approximately, what is your power output as you (leisurely) climb a set of stairs?</a:t>
            </a:r>
          </a:p>
          <a:p>
            <a:pPr marL="457200" indent="-211138" eaLnBrk="1" hangingPunct="1"/>
            <a:r>
              <a:rPr lang="en-US" altLang="ja-JP" sz="3600" i="1" dirty="0" smtClean="0">
                <a:solidFill>
                  <a:srgbClr val="0070C0"/>
                </a:solidFill>
              </a:rPr>
              <a:t>P = W/</a:t>
            </a:r>
            <a:r>
              <a:rPr lang="el-GR" altLang="ja-JP" sz="3600" i="1" dirty="0" smtClean="0">
                <a:solidFill>
                  <a:srgbClr val="0070C0"/>
                </a:solidFill>
              </a:rPr>
              <a:t>Δ</a:t>
            </a:r>
            <a:r>
              <a:rPr lang="en-US" altLang="ja-JP" sz="3600" i="1" dirty="0" smtClean="0">
                <a:solidFill>
                  <a:srgbClr val="0070C0"/>
                </a:solidFill>
              </a:rPr>
              <a:t>t</a:t>
            </a:r>
          </a:p>
          <a:p>
            <a:pPr marL="233363" lvl="1" indent="0" eaLnBrk="1" hangingPunct="1">
              <a:buNone/>
            </a:pPr>
            <a:r>
              <a:rPr lang="en-US" altLang="en-US" sz="3200" dirty="0" smtClean="0"/>
              <a:t>How long does it take to </a:t>
            </a:r>
            <a:r>
              <a:rPr lang="en-US" altLang="en-US" sz="3200" i="1" dirty="0" smtClean="0"/>
              <a:t>leisurely</a:t>
            </a:r>
            <a:r>
              <a:rPr lang="en-US" altLang="en-US" sz="3200" dirty="0" smtClean="0"/>
              <a:t> climb a set of steps</a:t>
            </a:r>
            <a:r>
              <a:rPr lang="en-US" altLang="ja-JP" sz="3200" dirty="0" smtClean="0"/>
              <a:t>?</a:t>
            </a:r>
          </a:p>
          <a:p>
            <a:pPr marL="690563" indent="-230188" eaLnBrk="1" hangingPunct="1"/>
            <a:r>
              <a:rPr lang="el-GR" altLang="ja-JP" i="1" dirty="0" smtClean="0">
                <a:solidFill>
                  <a:srgbClr val="0070C0"/>
                </a:solidFill>
              </a:rPr>
              <a:t>Δ</a:t>
            </a:r>
            <a:r>
              <a:rPr lang="en-US" altLang="ja-JP" i="1" dirty="0" smtClean="0">
                <a:solidFill>
                  <a:srgbClr val="0070C0"/>
                </a:solidFill>
              </a:rPr>
              <a:t>t ~ </a:t>
            </a:r>
            <a:r>
              <a:rPr lang="en-US" altLang="ja-JP" dirty="0" smtClean="0">
                <a:solidFill>
                  <a:srgbClr val="0070C0"/>
                </a:solidFill>
              </a:rPr>
              <a:t>15 s.</a:t>
            </a:r>
          </a:p>
          <a:p>
            <a:pPr marL="690563" indent="-230188" eaLnBrk="1" hangingPunct="1"/>
            <a:r>
              <a:rPr lang="en-US" altLang="ja-JP" i="1" dirty="0" smtClean="0">
                <a:solidFill>
                  <a:srgbClr val="0070C0"/>
                </a:solidFill>
              </a:rPr>
              <a:t>P</a:t>
            </a:r>
            <a:r>
              <a:rPr lang="en-US" altLang="ja-JP" dirty="0" smtClean="0">
                <a:solidFill>
                  <a:srgbClr val="0070C0"/>
                </a:solidFill>
              </a:rPr>
              <a:t> ~ (3000 J)/(15 s) = 200 W</a:t>
            </a:r>
          </a:p>
          <a:p>
            <a:pPr marL="233363" indent="0" eaLnBrk="1" hangingPunct="1">
              <a:buNone/>
            </a:pPr>
            <a:endParaRPr lang="en-US" altLang="ja-JP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438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50" y="762000"/>
            <a:ext cx="1352550" cy="2025650"/>
          </a:xfrm>
          <a:prstGeom prst="rect">
            <a:avLst/>
          </a:prstGeom>
        </p:spPr>
      </p:pic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Work, Energy and Power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" y="762000"/>
            <a:ext cx="7579360" cy="1524000"/>
          </a:xfrm>
        </p:spPr>
        <p:txBody>
          <a:bodyPr/>
          <a:lstStyle/>
          <a:p>
            <a:pPr marL="233363" indent="-233363" eaLnBrk="1" hangingPunct="1">
              <a:buNone/>
            </a:pPr>
            <a:r>
              <a:rPr lang="en-US" altLang="en-US" dirty="0" smtClean="0"/>
              <a:t>Problem:  </a:t>
            </a:r>
            <a:r>
              <a:rPr lang="en-US" altLang="en-US" sz="3200" dirty="0" smtClean="0"/>
              <a:t>Suppose you “climb” the same distance on a stair-climbing machine.  Is the work you do the same</a:t>
            </a:r>
            <a:r>
              <a:rPr lang="en-US" altLang="ja-JP" sz="3200" dirty="0" smtClean="0"/>
              <a:t>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200" y="2362200"/>
            <a:ext cx="9067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90563" indent="-230188" eaLnBrk="1" hangingPunct="1"/>
            <a:r>
              <a:rPr lang="en-US" altLang="ja-JP" kern="0" dirty="0" smtClean="0">
                <a:solidFill>
                  <a:srgbClr val="0070C0"/>
                </a:solidFill>
              </a:rPr>
              <a:t>Seems like it</a:t>
            </a:r>
            <a:r>
              <a:rPr lang="en-US" altLang="ja-JP" i="1" kern="0" dirty="0" smtClean="0">
                <a:solidFill>
                  <a:srgbClr val="0070C0"/>
                </a:solidFill>
              </a:rPr>
              <a:t> must </a:t>
            </a:r>
            <a:r>
              <a:rPr lang="en-US" altLang="ja-JP" kern="0" dirty="0" smtClean="0">
                <a:solidFill>
                  <a:srgbClr val="0070C0"/>
                </a:solidFill>
              </a:rPr>
              <a:t>be.</a:t>
            </a:r>
          </a:p>
          <a:p>
            <a:pPr marL="233363" indent="0" eaLnBrk="1" hangingPunct="1">
              <a:buFontTx/>
              <a:buNone/>
            </a:pPr>
            <a:r>
              <a:rPr lang="en-US" altLang="ja-JP" kern="0" dirty="0" smtClean="0"/>
              <a:t>Where does the energy go?</a:t>
            </a:r>
          </a:p>
          <a:p>
            <a:pPr marL="690563" indent="-233363" eaLnBrk="1" hangingPunct="1"/>
            <a:r>
              <a:rPr lang="en-US" altLang="ja-JP" kern="0" dirty="0" smtClean="0">
                <a:solidFill>
                  <a:srgbClr val="0070C0"/>
                </a:solidFill>
              </a:rPr>
              <a:t>Energy is “lost” to thermal energy (the room warms up).</a:t>
            </a:r>
          </a:p>
          <a:p>
            <a:pPr marL="233363" indent="0" eaLnBrk="1" hangingPunct="1">
              <a:buFontTx/>
              <a:buNone/>
            </a:pPr>
            <a:r>
              <a:rPr lang="en-US" altLang="ja-JP" kern="0" dirty="0" smtClean="0"/>
              <a:t>Can you think of any ways you could use what we have just learned?</a:t>
            </a:r>
          </a:p>
          <a:p>
            <a:pPr marL="690563" indent="-223838" eaLnBrk="1" hangingPunct="1"/>
            <a:r>
              <a:rPr lang="en-US" altLang="ja-JP" kern="0" dirty="0" smtClean="0"/>
              <a:t>Power output ~ 200 Watts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234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600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Useful Applications of Human-generated Mechanical Power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" y="1600200"/>
            <a:ext cx="9103360" cy="5105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ja-JP" dirty="0" smtClean="0"/>
              <a:t>Power </a:t>
            </a:r>
            <a:r>
              <a:rPr lang="en-US" altLang="ja-JP" dirty="0"/>
              <a:t>e</a:t>
            </a:r>
            <a:r>
              <a:rPr lang="en-US" altLang="ja-JP" dirty="0" smtClean="0"/>
              <a:t>lectrical devices</a:t>
            </a:r>
          </a:p>
          <a:p>
            <a:pPr marL="690563" indent="-223838" eaLnBrk="1" hangingPunct="1"/>
            <a:r>
              <a:rPr lang="en-US" altLang="ja-JP" dirty="0" smtClean="0"/>
              <a:t>Wait until next semester – electrical energy and power</a:t>
            </a:r>
          </a:p>
          <a:p>
            <a:pPr marL="690563" indent="-223838" eaLnBrk="1" hangingPunct="1"/>
            <a:r>
              <a:rPr lang="en-US" altLang="ja-JP" dirty="0" smtClean="0"/>
              <a:t>One example:  </a:t>
            </a:r>
            <a:r>
              <a:rPr lang="en-US" altLang="ja-JP" dirty="0" smtClean="0">
                <a:hlinkClick r:id="rId3"/>
              </a:rPr>
              <a:t>The Monstrosity Bike</a:t>
            </a:r>
            <a:endParaRPr lang="en-US" altLang="ja-JP" dirty="0" smtClean="0"/>
          </a:p>
          <a:p>
            <a:pPr marL="0" indent="0" eaLnBrk="1" hangingPunct="1">
              <a:buNone/>
            </a:pPr>
            <a:r>
              <a:rPr lang="en-US" altLang="ja-JP" dirty="0" smtClean="0"/>
              <a:t>Any other needs that could be addressed?</a:t>
            </a:r>
          </a:p>
          <a:p>
            <a:pPr marL="0" indent="0" eaLnBrk="1" hangingPunct="1">
              <a:buNone/>
            </a:pPr>
            <a:r>
              <a:rPr lang="en-US" altLang="ja-JP" dirty="0"/>
              <a:t>	</a:t>
            </a:r>
            <a:r>
              <a:rPr lang="en-US" altLang="ja-JP" dirty="0" smtClean="0"/>
              <a:t>.</a:t>
            </a:r>
          </a:p>
          <a:p>
            <a:pPr marL="0" indent="0" eaLnBrk="1" hangingPunct="1">
              <a:buNone/>
            </a:pPr>
            <a:r>
              <a:rPr lang="en-US" altLang="ja-JP" dirty="0"/>
              <a:t>	</a:t>
            </a:r>
            <a:r>
              <a:rPr lang="en-US" altLang="ja-JP" dirty="0" smtClean="0"/>
              <a:t>.	</a:t>
            </a:r>
          </a:p>
          <a:p>
            <a:pPr marL="0" indent="0" eaLnBrk="1" hangingPunct="1">
              <a:buNone/>
            </a:pPr>
            <a:r>
              <a:rPr lang="en-US" altLang="ja-JP" dirty="0" smtClean="0"/>
              <a:t>	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228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600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Useful Applications of Human-generated Mechanical Power</a:t>
            </a:r>
          </a:p>
        </p:txBody>
      </p:sp>
      <p:pic>
        <p:nvPicPr>
          <p:cNvPr id="30722" name="Picture 2" descr="https://upload.wikimedia.org/wikipedia/commons/thumb/2/2e/Africa_map.png/220px-Africa_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31879"/>
            <a:ext cx="20955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483" y="1552574"/>
            <a:ext cx="8099917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ja-JP" kern="0" smtClean="0"/>
              <a:t>Sub-Saharan Africa</a:t>
            </a:r>
          </a:p>
          <a:p>
            <a:pPr marL="0" indent="0" eaLnBrk="1" hangingPunct="1">
              <a:buFontTx/>
              <a:buNone/>
            </a:pPr>
            <a:r>
              <a:rPr lang="en-US" altLang="ja-JP" kern="0" smtClean="0"/>
              <a:t>Where is the economy focused?</a:t>
            </a:r>
          </a:p>
          <a:p>
            <a:pPr eaLnBrk="1" hangingPunct="1"/>
            <a:r>
              <a:rPr lang="en-US" altLang="ja-JP" kern="0" smtClean="0"/>
              <a:t>80% Sub-Saharan Africans are farmers</a:t>
            </a:r>
          </a:p>
          <a:p>
            <a:pPr eaLnBrk="1" hangingPunct="1"/>
            <a:r>
              <a:rPr lang="en-US" altLang="ja-JP" kern="0" smtClean="0"/>
              <a:t>Tanzania – half GDP from farming and 80% of employment from farming</a:t>
            </a:r>
          </a:p>
          <a:p>
            <a:pPr eaLnBrk="1" hangingPunct="1"/>
            <a:r>
              <a:rPr lang="en-US" altLang="ja-JP" kern="0" smtClean="0"/>
              <a:t>Uganda 85% of economic output based on farming </a:t>
            </a:r>
          </a:p>
          <a:p>
            <a:pPr eaLnBrk="1" hangingPunct="1"/>
            <a:r>
              <a:rPr lang="en-US" altLang="ja-JP" b="1" kern="0" smtClean="0"/>
              <a:t>Irrigated agriculture has greatest potential impact</a:t>
            </a:r>
          </a:p>
          <a:p>
            <a:pPr marL="0" indent="0" eaLnBrk="1" hangingPunct="1">
              <a:buFontTx/>
              <a:buNone/>
            </a:pPr>
            <a:endParaRPr lang="en-US" altLang="ja-JP" kern="0" smtClean="0"/>
          </a:p>
          <a:p>
            <a:pPr marL="0" indent="0" eaLnBrk="1" hangingPunct="1">
              <a:buFontTx/>
              <a:buNone/>
            </a:pPr>
            <a:endParaRPr lang="en-US" altLang="ja-JP" kern="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051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600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Useful Applications of Human-generated Mechanical Power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" y="1600200"/>
            <a:ext cx="9103360" cy="5105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ja-JP" dirty="0" smtClean="0"/>
              <a:t>Could we develop a human-powered pump for irrigation in sub-Saharan Africa?</a:t>
            </a:r>
          </a:p>
          <a:p>
            <a:pPr marL="690563" indent="-223838" eaLnBrk="1" hangingPunct="1"/>
            <a:r>
              <a:rPr lang="en-US" altLang="ja-JP" dirty="0" smtClean="0"/>
              <a:t>The thousand dollar question:</a:t>
            </a:r>
          </a:p>
          <a:p>
            <a:pPr marL="1090613" lvl="1" indent="-223838" eaLnBrk="1" hangingPunct="1"/>
            <a:r>
              <a:rPr lang="en-US" altLang="ja-JP" dirty="0" smtClean="0"/>
              <a:t>Would you invest $1000 in my company?</a:t>
            </a:r>
          </a:p>
          <a:p>
            <a:pPr marL="690563" indent="-223838" eaLnBrk="1" hangingPunct="1"/>
            <a:r>
              <a:rPr lang="en-US" altLang="ja-JP" dirty="0" smtClean="0"/>
              <a:t>Initially, this is a feasibility question.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721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60020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Feasibility of a Human-powered Irrigation Pump</a:t>
            </a:r>
            <a:endParaRPr lang="en-US" altLang="en-US" dirty="0" smtClean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" y="1600200"/>
            <a:ext cx="9103360" cy="5105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ja-JP" dirty="0" smtClean="0"/>
              <a:t>What do we need to know/assume/estimate?</a:t>
            </a:r>
          </a:p>
          <a:p>
            <a:pPr marL="690563" indent="-223838" eaLnBrk="1" hangingPunct="1"/>
            <a:r>
              <a:rPr lang="en-US" altLang="ja-JP" dirty="0" smtClean="0"/>
              <a:t>How much land (acres)?</a:t>
            </a:r>
          </a:p>
          <a:p>
            <a:pPr marL="690563" indent="-223838" eaLnBrk="1" hangingPunct="1"/>
            <a:r>
              <a:rPr lang="en-US" altLang="ja-JP" dirty="0" smtClean="0"/>
              <a:t>How much water per acre?</a:t>
            </a:r>
          </a:p>
          <a:p>
            <a:pPr marL="690563" indent="-223838" eaLnBrk="1" hangingPunct="1"/>
            <a:r>
              <a:rPr lang="en-US" altLang="ja-JP" dirty="0" smtClean="0"/>
              <a:t>How high must we lift the water?</a:t>
            </a:r>
          </a:p>
          <a:p>
            <a:pPr marL="690563" indent="-223838" eaLnBrk="1" hangingPunct="1"/>
            <a:r>
              <a:rPr lang="en-US" altLang="ja-JP" dirty="0" smtClean="0"/>
              <a:t>How long can a person operate a pump?</a:t>
            </a:r>
          </a:p>
          <a:p>
            <a:pPr marL="0" indent="0" eaLnBrk="1" hangingPunct="1">
              <a:buNone/>
            </a:pPr>
            <a:r>
              <a:rPr lang="en-US" altLang="ja-JP" dirty="0"/>
              <a:t>H</a:t>
            </a:r>
            <a:r>
              <a:rPr lang="en-US" altLang="ja-JP" dirty="0" smtClean="0"/>
              <a:t>ow do we determine these things?</a:t>
            </a:r>
          </a:p>
          <a:p>
            <a:pPr marL="690563" indent="-223838" eaLnBrk="1" hangingPunct="1"/>
            <a:r>
              <a:rPr lang="en-US" altLang="ja-JP" dirty="0" smtClean="0"/>
              <a:t>Make assumptions and/or use Google!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73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1.0"/>
  <p:tag name="DELIMITERS" val="3.1"/>
  <p:tag name="SHOWBARVISIBLE" val="True"/>
  <p:tag name="EXPANDSHOWBAR" val="True"/>
  <p:tag name="USESECONDARYMONITOR" val="True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LUIDIAENABLED" val="False"/>
  <p:tag name="CHARTVALUEFORMAT" val="0"/>
  <p:tag name="POWERPOINTVERSION" val="12.0"/>
  <p:tag name="INCLUDESESSIO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1920</TotalTime>
  <Words>823</Words>
  <Application>Microsoft Office PowerPoint</Application>
  <PresentationFormat>On-screen Show (4:3)</PresentationFormat>
  <Paragraphs>130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MS PGothic</vt:lpstr>
      <vt:lpstr>MS PGothic</vt:lpstr>
      <vt:lpstr>Arial</vt:lpstr>
      <vt:lpstr>Times New Roman</vt:lpstr>
      <vt:lpstr>Verdana</vt:lpstr>
      <vt:lpstr>Default Design</vt:lpstr>
      <vt:lpstr>Physics Innovation and Entrepreneurship</vt:lpstr>
      <vt:lpstr>Work, Energy and Power</vt:lpstr>
      <vt:lpstr>Work, Energy and Power</vt:lpstr>
      <vt:lpstr>Work, Energy and Power</vt:lpstr>
      <vt:lpstr>Work, Energy and Power</vt:lpstr>
      <vt:lpstr>Useful Applications of Human-generated Mechanical Power</vt:lpstr>
      <vt:lpstr>Useful Applications of Human-generated Mechanical Power</vt:lpstr>
      <vt:lpstr>Useful Applications of Human-generated Mechanical Power</vt:lpstr>
      <vt:lpstr>Feasibility of a Human-powered Irrigation Pump</vt:lpstr>
      <vt:lpstr>Feasibility of a Human-powered Irrigation Pump</vt:lpstr>
      <vt:lpstr>Feasibility of a Human-powered Irrigation Pump</vt:lpstr>
      <vt:lpstr>Feasibility of a Human-powered Irrigation Pump</vt:lpstr>
      <vt:lpstr>Practicality of a Human-powered Irrigation Pump</vt:lpstr>
      <vt:lpstr>Martin Fisher and Kickstart </vt:lpstr>
      <vt:lpstr>Kickstart’s Technology History: Super MoneyMaker (1998)</vt:lpstr>
      <vt:lpstr>PowerPoint Presentation</vt:lpstr>
      <vt:lpstr>Kickstart and Martin Fisher Awards and Honors</vt:lpstr>
      <vt:lpstr>Other interesting (?) ideas Would you invest your money?</vt:lpstr>
      <vt:lpstr>Other interesting (?) ideas Would you invest your money?</vt:lpstr>
      <vt:lpstr>Other interesting (?) ideas Would you invest your money?</vt:lpstr>
      <vt:lpstr>PH491/CS491/EG491 Technical Innovation and Entrepreneurship</vt:lpstr>
    </vt:vector>
  </TitlesOfParts>
  <Company>Loyola College in 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PH120 -</dc:title>
  <dc:creator>Loyola College in MD</dc:creator>
  <cp:lastModifiedBy>Bahram Roughani</cp:lastModifiedBy>
  <cp:revision>225</cp:revision>
  <dcterms:created xsi:type="dcterms:W3CDTF">2008-01-14T21:20:55Z</dcterms:created>
  <dcterms:modified xsi:type="dcterms:W3CDTF">2017-07-31T20:03:16Z</dcterms:modified>
</cp:coreProperties>
</file>