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tags/tag1.xml" ContentType="application/vnd.openxmlformats-officedocument.presentationml.tags+xml"/>
  <Override PartName="/ppt/ink/ink3.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3" r:id="rId2"/>
    <p:sldId id="256" r:id="rId3"/>
    <p:sldId id="274" r:id="rId4"/>
    <p:sldId id="382" r:id="rId5"/>
    <p:sldId id="277" r:id="rId6"/>
    <p:sldId id="276" r:id="rId7"/>
    <p:sldId id="279" r:id="rId8"/>
    <p:sldId id="381" r:id="rId9"/>
    <p:sldId id="287" r:id="rId10"/>
    <p:sldId id="286" r:id="rId11"/>
    <p:sldId id="375" r:id="rId12"/>
    <p:sldId id="376" r:id="rId13"/>
    <p:sldId id="377" r:id="rId14"/>
    <p:sldId id="378" r:id="rId15"/>
    <p:sldId id="288" r:id="rId16"/>
    <p:sldId id="380" r:id="rId17"/>
    <p:sldId id="280" r:id="rId18"/>
    <p:sldId id="281" r:id="rId19"/>
    <p:sldId id="282" r:id="rId20"/>
    <p:sldId id="289" r:id="rId21"/>
    <p:sldId id="283" r:id="rId22"/>
    <p:sldId id="291" r:id="rId23"/>
    <p:sldId id="267" r:id="rId24"/>
    <p:sldId id="269" r:id="rId25"/>
    <p:sldId id="271" r:id="rId26"/>
    <p:sldId id="272" r:id="rId27"/>
    <p:sldId id="292" r:id="rId28"/>
    <p:sldId id="293" r:id="rId29"/>
    <p:sldId id="294" r:id="rId30"/>
    <p:sldId id="295" r:id="rId31"/>
    <p:sldId id="369" r:id="rId32"/>
    <p:sldId id="370" r:id="rId33"/>
    <p:sldId id="383"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72" r:id="rId51"/>
    <p:sldId id="384"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varScale="1">
        <p:scale>
          <a:sx n="49" d="100"/>
          <a:sy n="49" d="100"/>
        </p:scale>
        <p:origin x="8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08T15:56:32.461"/>
    </inkml:context>
    <inkml:brush xml:id="br0">
      <inkml:brushProperty name="width" value="0.05" units="cm"/>
      <inkml:brushProperty name="height" value="0.05" units="cm"/>
      <inkml:brushProperty name="color" value="#E71224"/>
    </inkml:brush>
  </inkml:definitions>
  <inkml:trace contextRef="#ctx0" brushRef="#br0">3404 1041 3314,'1'0'73,"0"0"0,0-1 0,0 1 0,0 0 0,-1 0 0,1-1 0,0 1 0,0-1 0,0 1 0,-1-1 0,1 1 0,0-1 0,-1 1 0,1-1 1,0 0-1,-1 1 0,1-1 0,-1 0 0,1 0 0,-1 1 0,1-1 0,-1 0 0,0 0 0,1 0 0,-1 0 0,0 1 0,0-1 0,0 0 1,0 0-74,1 0 30,-1-1 1,0 1 0,1 0 0,-1 0 0,0-1 0,0 1 0,0 0 0,0 0 0,0-1 0,0 1 0,-1 0-1,1 0 1,0-1 0,-1 1 0,1 0 0,-1 0 0,1 0 0,-1-1 0,1 1 0,-1 0-31,-4-3 198,-1-1 0,1 1 1,-1 1-1,1-1 1,-1 1-1,0 0 0,0 1 1,-1-1-199,2 1 104,0 0-1,0 0 1,1 0 0,-1 0 0,1-1 0,0 0 0,-1 0 0,1 0 0,1 0 0,-1-1-1,0 0 1,1 0 0,0 0 0,-1 0-104,-16-25 388,15 23-375,1 0-1,-1 0 1,1 0-1,1 0 0,-1-1 1,1 0-1,1 1 1,-1-1-1,1 0 0,0-2-12,-35-217 46,35 215-14,0 0 0,-1 0 0,-1 1 1,0-1-1,0 1 0,-1 0 0,0 0 1,-1 1-1,0 0 0,-1 0 0,0 0 0,0 0 1,-4-2-33,4 3 20,1 1 1,0-1 0,1-1 0,0 1 0,-4-9-21,4 8 5,0 1 1,0-1-1,-1 1 0,0 0 0,-6-7-5,1 5 8,-1 0 0,0 0 0,-1 1 0,0 1-1,-8-4-7,-74-32 83,44 21 1,22 11-54,0 1 1,-4 1-31,-30-11 16,42 14-18,0 2 1,0 0-1,0 2 0,0 0 1,-18 1 1,-39-6-5,47 1 1,0 0 0,-5-4 4,18 5-3,-1 0 0,0 1 0,0 1 0,-1 1 0,1 1-1,0 1 1,-8 0 3,-141 16 0,155-14 3,-1-1 1,1-1-1,-1 0 0,1-1 0,0 0 0,-3-2-3,-80-25 23,51 14-19,22 8-7,0 0-1,0 2 1,-1 0 0,1 2 0,-1 1 3,-257-3 13,254 5-26,1 1 0,-1 1 0,0 1 1,1 1-1,0 2 0,0 1 0,0 1 0,1 1 0,0 1 0,1 1 0,0 1 0,-22 15 13,-74 54-34,-120 60 34,200-120 65,-1-2 0,-1-1-1,-12 2-64,36-13 10,1 0-1,0 2 0,1 0 1,0 1-1,0 1 0,1 0 1,0 1-1,1 0 1,1 2-1,-4 3-9,-5 11 3,1 1 0,1 0 1,1 1-1,-11 27-3,-9 13 3,-15 19 13,-44 52-16,98-139-2,-1-1 1,1 0-1,0 0 1,-1 0-1,1 1 1,0-1-1,0 0 1,-1 0-1,1 1 1,0-1-1,0 0 1,1 0-1,-1 1 1,0-1-1,0 0 1,1 0-1,-1 1 1,0-1-1,1 0 1,-1 0-1,1 0 1,0 0-1,-1 0 1,1 1-1,0-1 1,0 0-1,0 0 2,30 35-9,-17-22 8,-9-9-1,0 1-1,-1-1 1,0 1-1,0 0 1,0 0-1,0 0 1,-1 1 0,0-1-1,0 1 1,-1 0-1,0 0 1,1 5 2,-1-3 4,1 0-1,0 1 1,0-1 0,1 0 0,0-1-1,1 1 1,0-1 0,0 0 0,1 0-1,0 0 1,0-1 0,1 0 0,0 0 0,0 0-1,0-1 1,1 0 0,3 1-4,-1 0 11,-1 1 0,1 0 0,-2 1 0,1 0 0,-1 0 0,0 1 0,-1 0 0,0 0 0,4 10-11,-6-13 4,1 0 0,-1 0 0,2-1 0,-1 0 0,1 0 0,0 0 0,6 3-4,-5-3 10,0 1-1,0-1 1,0 1 0,-1 1 0,5 5-10,-5-3 12,2-1 1,-1 1 0,1-1-1,1-1 1,0 0-1,0 0 1,0-1-1,1 0 1,0-1-1,7 2-12,26 16 16,-28-14-11,1-2 1,-1 1 0,2-2 0,-1-1 0,1 0 0,10 2-6,10 1 32,27 10-32,-6-2 16,-44-13-12,0-2 1,0 0-1,4 0-4,-8-1 3,1 0 0,-1 0 1,0 1-1,0 1 0,0 0 0,1 1-3,58 21 9,-46-18-3,-2 2 0,1 0-1,-1 1 1,11 8-6,-25-14 2,0-1 0,0 1 1,0-1-1,1-1 0,-1 1 0,1-2 0,-1 1 0,1-1 1,8 0-3,-3 1 19,0-1 0,0 2 0,2 1-19,41 9 13,1-2 0,2-2-13,7 1 12,17 8-12,-66-15 3,0 0 1,1-1 0,-1-1-1,0 0 1,0-1 0,1-1-1,-1-1 1,13-3-4,3 1 11,0 2-1,25 3-10,22-2 11,-43 1 8,1 1 0,4 3-19,49 1 10,-24-2 6,-48-1-13,0-1 0,0-1-1,0-1 1,0 0 0,0-2-1,18-4-2,163-57 51,-186 60 8,0-2 0,-1 1 0,1-2 1,-1 0-1,-1-1 0,1 0 0,10-9-59,12-13 157,32-32-157,-18 14 24,-43 41 89,-1-1 1,-1 0-1,1 0 1,-1 0-1,0 0 1,2-7-114,10-17-12,10-9 10,9-9 2,-30 42 8,-1-1 1,-1 1-1,1-1 0,-1-1 1,-1 1-1,0 0 1,0-1-1,0-6-8,-2 8 7,1-1 1,1 1-1,-1 0 0,1 0 0,0 0 0,1 0 1,0 1-1,0-1 0,1 1 0,0 0 1,5-6-8,-10 13 0,10-10 1,0 1 1,0-2 0,-1 0-1,0 0 1,-1 0 0,-1-1-1,0 0 1,1-4-2,-5 9 37,-2 0 1,1-1 0,-1 1-1,0 0 1,-1-1-1,1 1 1,-2-1 0,1 1-1,-1 0 1,0-1-1,0 1 1,-2-4-38,-2-25 93,-1-32-68,3 26 30,-1 0 0,-3 0 0,-11-40-55,10 46 36,1 0 0,1-1 0,2 0 0,2-27-36,1 52 2,1 3 0,-1-1 0,0 1 1,-1-1-1,0 1 0,-1-3-2,2 9 0,0 0 0,0 0 1,0 0-1,-1 0 0,1 1 1,-1-1-1,0 1 0,0-1 1,0 1-1,0-1 0,0 1 1,-1 0-1,1 0 0,-1 0 1,1 0-1,-1 1 0,-1-2 0,5 2-117,0-1-1,0 1 1,0 0-1,0-1 1,1 1-1,-1 0 1,0 0-1,1 0 1,-1 0-1,0 0 1,1 0 0,1 0 117,12-10-578,14-18-1692,0-2 1,-2-1 2269,-6 7-2091,17-20-2978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08T15:56:55.876"/>
    </inkml:context>
    <inkml:brush xml:id="br0">
      <inkml:brushProperty name="width" value="0.05" units="cm"/>
      <inkml:brushProperty name="height" value="0.05" units="cm"/>
      <inkml:brushProperty name="color" value="#E71224"/>
    </inkml:brush>
  </inkml:definitions>
  <inkml:trace contextRef="#ctx0" brushRef="#br0">3842 854 4226,'-1'-2'228,"-1"0"0,1 0 0,-1 1 0,1-1 0,-1 1 0,0-1 0,0 1 0,0 0 0,0 0 0,0 0 0,0 0 0,0 0 1,0 0-229,-1 0-81,0 0 1,1-1 0,-1 1 0,1-1 0,-1 1 0,1-1 0,0 0 0,-2-2 80,-35-42 172,-1 1 0,-40-33-172,49 47-93,2-1 1,1-1-1,-11-19 93,31 42-4,0 1-1,0 0 1,-1 0 0,-1 1-1,1 0 1,-2 0-1,-8-5 5,-11-4-100,-1 2 0,-5-1 100,-23-12 18,47 21-4,-1-1 1,1 0-1,1-1 1,0-1-1,-6-6-14,4 4 5,0 1-1,-1 0 0,-8-5-4,-42-26 259,35 21-150,-1 2 0,-7-2-109,25 16 5,1 0-1,-1 0 1,0 1-1,0 0 0,-1 1 1,1 1-1,-1 0 1,-1 0-5,-4 1 15,-16-1 106,0-2 0,1-1 0,-11-3-121,-36-12 94,-19 1-94,49 13 90,30 4-40,0 0 0,0-2 0,0-1 1,-6-2-51,10 2 88,0 0 0,0 1 0,-1 1 0,1 0 0,-1 1 0,0 1 0,1 1 0,-1 0 0,-4 2-88,-36 1 6,32-2-85,0 0 0,-9 4 79,-56 6 80,0-3 0,-1-4 0,-81-8-80,152 4 7,-1 0 0,1 2 0,-1 0-1,1 1 1,0 1 0,0 1 0,-1 1-7,-1 0 6,0-1 0,-17 1-6,22-4 10,-1 1 1,1 1-1,0 0 1,0 1-1,-1 2-10,-11 4 142,-1-1 1,0-2-1,-8 1-142,-3 0 83,-17 8-83,-13 4 9,40-13 44,1 1-1,-9 6-52,28-12 27,0 1 0,0-1 0,0-1 0,-9 1-27,11-2 5,0 0-1,0 1 1,1 0-1,-1 1 1,0 0-1,1 0 1,0 1-1,-1 0-4,-195 138 11,55-36 29,116-85 20,1 2 0,1 2-1,2 0 1,0 2 0,-1 5-60,1 0 13,2 2 1,2 1-1,1 1 0,-14 29-13,32-49 36,1-1 0,0 1 0,1 0 0,0 0 0,2 0 0,0 1-1,1-1 1,0 1 0,1-1 0,1 1 0,3 13-36,-3-14 19,-1 0 0,-1 0-1,0 0 1,-4 14-19,-1 18 26,6-46-24,-1 4 9,1 0 0,-1 0 0,1-1 0,0 1 0,0 0 0,1 0-1,0-1 1,0 1 0,0 0 0,0-1 0,1 1 0,0-1 0,0 0 0,1 1-11,0 0 3,-1 1-1,1-1 0,-1 1 1,-1-1-1,1 1 0,-1 0 1,-1 0-1,1 2-2,1 10 0,-1-14 3,0 1-1,1 0 1,0-1 0,0 1-1,0-1 1,1 0 0,-1 0-1,1 0 1,0 0 0,1 0-1,-1-1 1,1 1 0,0-1-1,0 0 1,0 0 0,1 0-1,0-1-2,1 3 4,0-1 0,0 1 0,-1 1 0,1-1 1,0 2-5,-3-3 3,0-1 0,1 1 0,0 0 1,0-1-1,1 0 0,-1 0 1,1-1-1,-1 1 0,1-1 1,6 3-4,-9-5 4,1 0 1,0 0 0,0 0 0,0-1 0,0 1 0,0-1 0,0 0-1,2 0-4,-3 0 2,-1 0 0,1 0 0,0 0 0,0 0 0,0 1 0,-1-1 0,1 1 0,0-1-1,0 1 1,-1-1 0,1 1 0,0 0 0,-1 0 0,1 0 0,0 0 0,-1 0-1,0 0 1,1 0 0,0 2-2,48 32 19,-44-29-13,1 0 0,0-1 1,0 0-1,0 0 0,1 0 0,-1-1 1,1 0-1,0 0 0,1-1 0,-1 0 0,0-1 1,1 0-1,0 0 0,-1-1 0,1 0 1,0 0-1,0-1 0,4 0-6,8 1 4,-1 2 0,1 0-1,-1 1 1,19 7-4,7 1 1,-18-7 10,0-1 0,25 0-11,-27-2 23,-18-1-16,-1 0-1,1 1 1,-1 0-1,0 1 0,1-1 1,-1 1-1,0 1-6,0-1 14,0 0 0,1 0 0,-1 0 0,1-1 0,-1 0-1,8 0-13,6-1 29,1-2-1,-1-1 0,0 0 0,0-1 0,7-3-28,-4 1 34,1 0 0,0 3 0,13-1-34,-26 4 0,1 0 1,-1 1-1,1 0 0,2 2 0,-4-1 9,0-1 0,0 0 0,0 0 0,0-1 0,11-1-9,38-3 27,-1 2 1,1 3-1,0 3-27,-31 0 24,1 0 0,1 3-24,-2-1 8,0-1 0,7-1-8,-8-2 3,-1 1 1,1 2-1,-1 0 0,1 2 0,5 3-3,-21-6 7,0-1 1,0-1-1,0 0 0,1 0 0,-1-1 0,1-1 1,-1 0-1,1-1 0,0 0 0,-1-1 0,1 0 0,-1-1 1,2-1-8,12-2 2,0 1 1,1 1 0,-1 1-1,1 1 1,-1 2 0,1 1-1,8 2-2,-28-3 2,0 0 0,0 1 0,0 0-1,0 1 1,0 0 0,-1 0 0,1 0-1,1 2-1,10 4 2,-11-6 1,0 0-1,-1-1 0,2 0 0,-1 0 1,0-1-1,0 1 0,0-2 1,1 1-1,-1-1 0,1 0-2,17-2 18,1 0-1,6-4-17,6 1 6,-12 1-6,1 2 0,-1 1 0,0 1 0,0 1 0,0 1 0,0 2 0,0 0 0,21 7 0,68 19-5,-58-17 10,-9-6-5,-40-7 0,0 0 0,0 1 0,0 1 0,-1-1 0,1 1 0,0 0 0,3 3 0,-2-2 2,-1 0-1,1-1 1,-1 0-1,1 0 1,0-1-1,0 0 1,0 0-1,0-1 1,-1 0-1,5-1-1,19-3 16,0 0 0,6-4-16,-33 7 1,25-5 7,-1-2 0,1 0-1,-2-2 1,1-1 0,-1-2-1,-1 0 1,0-2 0,8-7-8,106-79 18,-100 73-18,-24 18 1,-1-2-1,0 1 1,-1-2-1,0 0 1,-1-1-1,1-1 0,-8 7 4,0 1-1,0 0 1,1 1 0,0 0-1,5-2-3,-8 5 3,0 0 0,0 0 0,0-1 0,0 0 0,-1 0-1,1 0 1,-1 0 0,0-1 0,-1 1 0,1-1 0,-1 0 0,0 0 0,0 0-1,0-1 1,0 1 0,0-3-3,-3 5 12,1 1 0,0-1-1,0 0 1,1 1 0,-1-1 0,0 1-1,1-1 1,0 1 0,-1 0 0,1 0-1,0 0 1,0 0 0,0 0 0,1 0-12,34-21 80,-31 21-69,-1-1-1,0 1 1,0-1-1,-1 0 0,1-1 1,0 1-1,-1-1 1,0 0-1,0 0 1,2-3-11,-6 6 8,0 0 0,0-1 1,0 1-1,0 0 0,0-1 1,0 1-1,0 0 0,0-1 1,-1 1-1,1 0 0,0-1 1,-1 1-1,1 0 0,-1 0 1,0-1-1,1 1 0,-1 0 1,0 0-1,0 0-8,-15-23 50,-10 0-15,24 22-5,-1 1 1,0-1 0,1 0 0,-1 0 0,1 0 0,0-1 0,0 1 0,0 0 0,0-1 0,0 0 0,0 1 0,1-1 0,-1 0 0,1 0 0,0 0 0,0 0 0,0 0-1,0 0 1,0 0 0,0-2-31,1-4-1,-1 0 0,0 0 1,-1 0-1,0 0 0,0 0 0,-1 0 0,0 0 0,0 1 0,-5-8 1,-7-10-9,-1 0 0,-8-7 9,-7-13 26,7-1 4,18 35-17,0-1-1,0 2 0,-8-11-12,11 17 1,-1 0 0,2 0 0,-1 0-1,1 0 1,-1 0 0,1-1 0,1 1 0,-1-1 0,1 1-1,0-1 1,0 0 0,1 0 0,0 1 0,0-1 0,0 0 0,0 0-1,1 1 1,0-1 0,0 0-1,0 3 1,-1 0 0,0 0 0,0 1 0,0-1 0,0 0 0,0 0-1,-1 0 1,0 0 0,1 0 0,-1 0 0,0 1 0,0-1 0,-1 0 0,1 1 0,0-1 0,-1 1 0,0-1 0,0 0-1,-6-6-53,1 1 0,-2 0 0,1 0 0,-3 0 53,-4-5-317,14 12 184,0-1 1,0 1-1,-1-1 0,1 0 1,0 1-1,0-1 0,0 0 1,1 0-1,-1 1 1,0-1-1,1 0 0,-1 0 1,1 0-1,-1 0 0,1 0 1,0 0-1,0 0 1,0-1 132,6-39-3993,-6 38 3583,12-50-5510</inkml:trace>
</inkml:ink>
</file>

<file path=ppt/ink/ink3.xml><?xml version="1.0" encoding="utf-8"?>
<inkml:ink xmlns:inkml="http://www.w3.org/2003/InkML">
  <inkml:definitions>
    <inkml:context xml:id="ctx0">
      <inkml:inkSource xml:id="inkSrc0">
        <inkml:traceFormat>
          <inkml:channel name="X" type="integer" max="30914" units="cm"/>
          <inkml:channel name="Y" type="integer" max="17389" units="cm"/>
          <inkml:channel name="F" type="integer" max="2047" units="dev"/>
          <inkml:channel name="T" type="integer" max="2.14748E9" units="dev"/>
        </inkml:traceFormat>
        <inkml:channelProperties>
          <inkml:channelProperty channel="X" name="resolution" value="1000.12939" units="1/cm"/>
          <inkml:channelProperty channel="Y" name="resolution" value="999.9425" units="1/cm"/>
          <inkml:channelProperty channel="F" name="resolution" value="0" units="1/dev"/>
          <inkml:channelProperty channel="T" name="resolution" value="1" units="1/dev"/>
        </inkml:channelProperties>
      </inkml:inkSource>
      <inkml:timestamp xml:id="ts0" timeString="2019-07-16T20:50:56.447"/>
    </inkml:context>
    <inkml:brush xml:id="br0">
      <inkml:brushProperty name="width" value="0.05292" units="cm"/>
      <inkml:brushProperty name="height" value="0.05292" units="cm"/>
      <inkml:brushProperty name="color" value="#FF0000"/>
    </inkml:brush>
  </inkml:definitions>
  <inkml:trace contextRef="#ctx0" brushRef="#br0">14070 2314 310 0,'-6'0'53'15,"-1"1"-6"-15,1 4-65 0,-2 2-8 16,1 4 1-16,-2 1 5 0,-1 2 4 16,0 0 6-16,-3 0 9 0,-2-2 8 15,0-1 6-15,0-2 2 0,-3-5 3 16,0-2 3-16,-2-1 2 0,2 0-1 0,-1-1-3 16,-1 0-3-16,3-2-3 0,3 2-1 15,-2 0-2-15,3 0-4 0,3-2-1 16,0 1-2-16,2-1 0 0,-2-1-1 15,0 1 0-15,0-1 0 0,-3 1-1 16,0-3 0-16,0 1 0 0,-1 0 1 16,-1 1 0-16,-1-1 0 0,0-2 1 15,-1 1 0-15,-1-1 1 0,2 2 2 0,0-1 1 16,1 0 2-16,1 0 2 0,0 1-1 16,2 1 1-16,-2 1-1 0,0 0-2 15,0 0-3-15,0 0-1 0,0 2-1 16,-1-3-1-16,2 0 0 0,-1 0 0 15,-1-2-1-15,-2 2 0 0,1 0 1 16,-1-2-1-16,1 5 1 0,-1-1 0 16,3 0 0-16,1 1-1 0,0 0 1 0,2-1-1 15,-2 0 1-15,-2 1-1 0,1-2-1 16,-1 1 1-16,0-1-1 0,-2 0 1 16,-3 0-1-16,1 1 1 0,-2-1-1 15,0 1 0-15,-1-3 0 0,1 3 0 16,1-1 0-16,-2 1 0 0,2 0 0 15,-3-1-1-15,-2-2 0 0,-2 3 0 16,0 0 0-16,1-1 0 0,1 1 1 16,-2-1-1-16,4 3 1 0,0-2 0 0,2 1 0 15,-2-1 0-15,-3 0 0 0,0-1 0 16,-2 1 1-16,-1-1-1 0,1 0 2 16,0-1-1-16,0-1 1 0,0 1 0 15,1-2 2-15,2-2 0 0,-2-1 1 16,1 1-1-16,1-1 1 0,3-1-2 15,-1 2 1-15,1 0-2 0,0 2-1 16,1-1 0-16,0 2 0 0,1-2 1 0,-3 2 1 16,0-2 0-16,-2 1 1 0,-1-2-1 15,-1 2 1-15,0-2 0 0,0 2-1 16,-2-1 0-16,-1 2 1 0,-1-1-1 16,-1 0-1-16,2 2 1 0,-1 1-1 15,0 1 0-15,3 1-1 0,0 0 0 16,0 2 0-16,2-1 0 0,-4-1 0 15,-2-2 0-15,-1-3 0 0,-1 2-1 0,0-4 0 16,-1 2 1-16,-1 1-1 0,3-3 1 16,-1 1-1-16,2 2 0 0,1 0 1 15,-1 0-1-15,2 0 1 0,-1 1 0 16,3 1 0-16,0 0 0 0,-1 0-1 16,-2 0 1-16,0 0 0 0,1 1-2 15,0 1 1-15,-2 0 0 0,0-1 0 16,2 1 0-16,-4 0 0 0,0 0 0 0,0 2 0 15,1-4 0-15,2 2 1 0,0 0 0 16,1-1 0-16,0 2 0 0,0-1-1 16,-2 0 1-16,-2 2 0 0,-1 0-1 15,1 1 0-15,-1 2 0 0,-1-2 0 16,2 0 0-16,-2 2 0 0,3 1 0 16,0 1 0-16,1 1 1 0,1-1-1 15,3 1 1-15,3 2 0 0,-2-3 0 16,2-1-1-16,1-1 1 0,-3-1 0 0,2-1 0 15,-1 0 0-15,1-1 1 0,1 3-1 16,2-3 0-16,-2 1 0 0,2 2 0 16,0-2 0-16,0-1 0 0,-1 1 0 15,0-1 0-15,1 0 1 0,3-2-1 16,1-1 1-16,2 2-1 0,0-2 1 16,3 2-1-16,1-1 1 0,0 0 0 0,-1 1-1 15,2 0 1-15,-2 0 0 0,1 0-1 16,1-1 1-16,0 0-1 0,-1 0 0 15,1 1 0-15,-2-2 1 0,1 1-2 16,1 1 1-16,-2-1 0 0,0 0-1 16,-2 0 0-16,1 0 1 0,1 1-1 15,0 0 0-15,-1-1 0 0,0 1 0 16,2 1 0-16,0-1 0 0,1-1 0 16,-2 0-1-16,-1 1 1 0,-1-1 0 0,-1 0 0 15,-2 1-1-15,-3 0 1 0,1 1 0 16,1 0-1-16,2-1 1 0,-1 3 0 15,1-1-1-15,-1 2 1 0,3 3 0 16,-1-1 0-16,-2 1-1 0,-1 1 1 16,1 1 0-16,-1 0-1 0,1 0 1 15,-3-3 0-15,0 3 0 0,1-2-1 16,-1 0 1-16,1 0 0 0,1 0-1 0,-1 1 1 16,2 1 0-16,-3 0 0 0,0 2 0 15,0-2 0-15,0-2 0 0,-1 2 0 16,-1-1 0-16,2 1 0 0,2 0 0 15,-1-2 0-15,3 4 0 0,0 0 0 16,1 2 0-16,2 0 0 0,-1-1 0 16,0-2 0-16,-1 1 0 0,-1-1 0 15,1-2 0-15,-2 1 0 0,0-4 0 0,-2 2 0 16,0 1 0-16,1-1 0 0,0 1 0 16,-1 2 0-16,2-1 0 0,4-1 0 15,0-1 0-15,2 0 0 0,0 1 1 16,2-1-2-16,-1-1 1 0,1 1 0 15,-1 1 0-15,1 2-1 0,-1 0 1 16,3 0 0-16,-2 0-1 0,2-1 1 16,-1 1 0-16,2 0 0 0,-2-2 0 0,2 1 0 15,1-2 0-15,-1 0 0 0,1 0 0 16,1 0 0-16,0 1-1 0,2-3 1 16,-2 2 0-16,1-2 0 0,0 2 0 15,1-1 0-15,0 0-1 0,-1 2 1 16,0 0 0-16,1 1-1 0,0-2 1 15,0 1 0-15,2 1-1 0,0-1 1 0,0-2 0 16,1 1-1-16,-1-2 1 0,1 1-1 16,-1 0 0-16,1-1 1 0,0 1-1 15,0-2 1-15,0 2 0 0,1 2 0 16,-1-2-1-16,0 1 1 0,1 1 0 16,-1 1 0-16,1-3-1 0,0 3 1 15,0-2 0-15,2-1 0 0,-2-1 0 16,0 0 0-16,0-1 0 0,1 3 0 15,0 1 0-15,1 0 0 0,-2 3 0 0,1 0 0 16,0 3 0-16,0-2 0 0,0 0 1 16,1-1-1-16,-1-1 0 0,0 1 0 15,2-1 0-15,0 0-1 0,2-1 1 16,2-1 0-16,0-1-1 0,-1 0 1 16,2 0 0-16,0 2 0 0,1 1 0 15,-2-1 0-15,1 3 0 0,0-1 0 0,2 1 0 16,0-1 0-16,-1-2-1 0,1-1 1 15,0-1 0-15,0-1-1 0,1-1 1 16,-1-1-1-16,-1-1 1 0,3 0 0 16,-1-1 0-16,2 1 0 0,0 0 0 15,1 1 0-15,3-1 0 0,-2 1 0 16,1 0 0-16,0-1 0 0,0 2 0 16,-1-2 0-16,-2 1 0 0,2-1 0 15,-2-1 0-15,0 1 0 0,1 0 0 16,-2 0 0-16,0 1 0 0,0-1 0 0,0 1 0 15,1-1 0-15,2 1 0 0,-1 0 0 16,1 1 0-16,2 1 0 0,1 1 0 16,0-1 0-16,0 2 0 0,0-1 0 15,-2-1 0-15,1-1 1 0,0-1-1 16,-1 1 0-16,0-2 0 0,1 2 0 0,0-1 0 16,0 2 0-16,0-1 0 0,-1 1 0 15,0 0 0-15,1 1 0 0,-2-3 0 16,0 1 0-16,1-1 0 0,0-1 0 15,0-1 0-15,1 0 0 0,-3 3 0 16,2-3 0-16,-2 2 0 0,2-1 0 16,0-1 0-16,0 3 0 0,2-1 0 15,3-1 0-15,1-1 0 0,-1 1 0 0,1-2 0 16,1 1 0-16,0-3 0 0,1 1 0 16,0-1 0-16,1 0 0 0,-1 0 1 15,0-1-1-15,-1 1 0 0,0 0 0 16,0 0 0-16,-1-2 0 0,-1 2 0 15,1-1 0-15,2 2 0 0,1-1 0 16,0 0 0-16,2 2 0 0,1 0 0 16,-1-1 0-16,3 0 0 0,0 1-1 0,2-2 1 15,-3 1 0-15,1-2 0 0,1 0 1 16,-1 0-1-16,2-1 0 0,0 0 0 16,-4-2 0-16,2 1 0 0,1 1 0 15,0 0 0-15,2 1 0 0,-1-2 0 16,0 2 0-16,3 0 0 0,0-1 0 15,0 2 0-15,-1 0 0 0,-3-1 0 16,2 1 0-16,-1-1 1 0,-3 0-1 0,-1-2 0 16,-3 2 0-16,2-2 1 0,-1 0-1 15,0 1 0-15,4 1 0 0,1-2 0 16,0 3 0-16,2-2 0 0,1 1 0 16,1 0 0-16,-1-1-1 0,-1-2 1 15,1 1 0-15,0-1 0 0,0-2 0 16,-2-2 0-16,1 1 1 0,0-1-1 15,-1 4 0-15,2 1 0 0,-2 2 0 16,1 3 0-16,1 3 0 0,0 1 0 0,-1 0 0 16,-2-1 0-16,-2-2 0 0,3-1 1 15,-2-1-1-15,-2-2 0 0,-1-2 0 16,-2 0 0-16,1-2 1 0,2 0-1 16,-2 2 0-16,3 1 0 0,0 1 0 15,0 2 0-15,1 3 0 0,-1 0 0 16,2 3 0-16,-1-4 0 0,-3 0 0 15,2 2 0-15,0-3 0 0,1 0 1 0,0-2-1 16,-2 0 0-16,0 0 0 0,2 0 0 16,-1 0 1-16,1 2-1 0,3 1 1 15,-1 3 0-15,0-2 1 0,3 3-1 16,0-1 1-16,1 2-1 0,0-1 1 16,-3-2-1-16,0 2 0 0,-1 0 0 15,-1 2-1-15,-2 0 1 0,-1-1 0 16,1-1 0-16,1 3 0 0,2-2 0 15,-1-1-1-15,-1 0 1 0,1 0 0 0,-1-1 1 16,2 1-1-16,-1-2 1 0,-2 1 0 16,0-1 1-16,4-1 0 0,1-1 0 15,-1 0-1-15,-2-1 0 0,4-1 0 16,-1 3-1-16,2-1-1 0,0-1 0 16,0 0 0-16,0-1 1 0,2 0-1 15,-1-1 0-15,-2-2 1 0,-2 0-1 0,-2 1 0 16,-1 0 1-16,-1-1-1 0,-3-1 0 15,-1 1 0-15,1 2 0 0,0-3 0 16,2 4 0-16,0 0 0 0,2 1 0 16,0-1 0-16,-2 1 0 0,-1-1 0 15,-1 1 0-15,-2-2 0 0,-1-1 0 16,-1 2 0-16,-1-1 0 0,0 1 0 16,0 0 0-16,-1 0 0 0,0-1 0 0,0-1 0 15,-2 0 0-15,1 0 1 0,1-2-1 16,1-1 0-16,-1 0 0 0,-1-2 0 15,2 3 0-15,0-1 0 0,1-2 0 16,-1 2 1-16,-1-1-1 0,-1 1 0 16,-2 0 0-16,-2-2 0 0,-2 1 0 15,-2-2 0-15,-1 1 1 0,-1-3-1 16,1-2 0-16,-2 1 0 0,4-3 1 16,1 2-1-16,0 0 0 0,0-1 0 0,1 0 0 15,-3-1 0-15,1-4 0 0,-3 2 0 16,-2-3 0-16,2 2 0 0,-1-2 0 15,-1 1 0-15,-2 2 0 0,0 0-1 16,0 2 2-16,-1-2-1 0,-3 2 0 16,1-1 0-16,-3-1 0 0,0 1 0 15,0 1 1-15,-1-2-1 0,-1 1 0 0,-1-1 0 16,-1 2 0-16,0 0 0 0,3 1-1 16,-4-3 1-16,3 5 0 0,-2-1 0 15,1-4 0-15,-1 0 0 0,0-1 0 16,-1-2 0-16,2 2 0 0,-1-4 1 15,-1-2-1-15,0 1 0 0,2 0 1 16,-3 2 0-16,0 0 1 0,-1 0 1 16,-1 3 0-16,0 2 0 0,0 2 0 15,-1 2-1-15,-2-1 1 0,0 0-2 0,1-1-1 16,1 0 1-16,0 1 0 0,0 0 1 16,-1-1-1-16,0 0 2 0,3 1-1 15,-4-2 1-15,0 0-1 0,-1 0 1 16,-1 0-2-16,0 0 1 0,1 0-1 15,-2-1-1-15,1 0 1 0,1 1-1 16,-1 0 0-16,-1 2 0 0,-2 0 0 16,1-1 0-16,2 4 0 0,-1-3 0 0,0 0 0 15,3-1 0-15,0 2 0 0,2-1 0 16,0 1 0-16,-2 1 0 0,1 2 0 16,-1-1 0-16,1 1 0 0,0-1 0 15,1 0 0-15,-1 0-1 0,0-1 1 16,0 1 0-16,0-1 0 0,-2 0-1 15,1 0 1-15,-2 2 0 0,0 0 0 16,1 2 0-16,-1-1 0 0,-1 2 0 0,3-1 0 16,-3 2 0-16,2-1 0 0,-1-1 0 15,-1 1 0-15,-4 1-1 0,1-1 1 16,-7-1-1-16,-5 3 1 0,-3 0-1 16,-2 3 0-16,-1 2 0 0,-2-1 0 15,-5 3-2-15,-2 1-3 0,-1 2-6 16,-2 1-7-16,-8 1-8 0,-7 3-12 15,2 5 20-15,1 0-101 0,-5 1-84 16,1 0-204-16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55C39B39-E099-4762-94CC-99A881B915B2}" type="datetimeFigureOut">
              <a:rPr lang="en-US" smtClean="0"/>
              <a:t>8/22/2019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D815C3-0B6F-4419-BB83-8BC4A22FA98C}" type="slidenum">
              <a:rPr lang="en-US" smtClean="0"/>
              <a:t>‹#›</a:t>
            </a:fld>
            <a:endParaRPr lang="en-US"/>
          </a:p>
        </p:txBody>
      </p:sp>
    </p:spTree>
    <p:extLst>
      <p:ext uri="{BB962C8B-B14F-4D97-AF65-F5344CB8AC3E}">
        <p14:creationId xmlns:p14="http://schemas.microsoft.com/office/powerpoint/2010/main" val="278312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p:spPr>
      </p:sp>
      <p:sp>
        <p:nvSpPr>
          <p:cNvPr id="15363" name="Rectangle 3"/>
          <p:cNvSpPr>
            <a:spLocks noGrp="1"/>
          </p:cNvSpPr>
          <p:nvPr>
            <p:ph type="body" idx="1"/>
          </p:nvPr>
        </p:nvSpPr>
        <p:spPr bwMode="auto">
          <a:noFill/>
        </p:spPr>
        <p:txBody>
          <a:bodyPr/>
          <a:lstStyle/>
          <a:p>
            <a:pPr eaLnBrk="1" hangingPunct="1"/>
            <a:r>
              <a:rPr lang="en-US" dirty="0">
                <a:ea typeface="ＭＳ Ｐゴシック" pitchFamily="-65" charset="-128"/>
              </a:rPr>
              <a:t>Social Entrepreneur Martin Fisher and how he is using entrepreneurship throughout his company of </a:t>
            </a:r>
            <a:r>
              <a:rPr lang="en-US" dirty="0" err="1">
                <a:ea typeface="ＭＳ Ｐゴシック" pitchFamily="-65" charset="-128"/>
              </a:rPr>
              <a:t>Kickstart</a:t>
            </a:r>
            <a:r>
              <a:rPr lang="en-US" dirty="0">
                <a:ea typeface="ＭＳ Ｐゴシック" pitchFamily="-65" charset="-128"/>
              </a:rPr>
              <a:t>, formerly known as </a:t>
            </a:r>
            <a:r>
              <a:rPr lang="en-US" dirty="0" err="1">
                <a:ea typeface="ＭＳ Ｐゴシック" pitchFamily="-65" charset="-128"/>
              </a:rPr>
              <a:t>ApproTEC</a:t>
            </a:r>
            <a:r>
              <a:rPr lang="en-US" dirty="0">
                <a:ea typeface="ＭＳ Ｐゴシック" pitchFamily="-65" charset="-128"/>
              </a:rPr>
              <a:t>.</a:t>
            </a:r>
          </a:p>
        </p:txBody>
      </p:sp>
    </p:spTree>
    <p:extLst>
      <p:ext uri="{BB962C8B-B14F-4D97-AF65-F5344CB8AC3E}">
        <p14:creationId xmlns:p14="http://schemas.microsoft.com/office/powerpoint/2010/main" val="356157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a:lstStyle/>
          <a:p>
            <a:pPr eaLnBrk="1" hangingPunct="1"/>
            <a:r>
              <a:rPr lang="en-US">
                <a:ea typeface="ＭＳ Ｐゴシック" pitchFamily="-65" charset="-128"/>
              </a:rPr>
              <a:t>Their next technology was the great success of the Super-MoneyMaker Pump in 1998.</a:t>
            </a:r>
          </a:p>
          <a:p>
            <a:pPr eaLnBrk="1" hangingPunct="1"/>
            <a:r>
              <a:rPr lang="en-US">
                <a:ea typeface="ＭＳ Ｐゴシック" pitchFamily="-65" charset="-128"/>
              </a:rPr>
              <a:t>This a small scale irrigation pump that uses human power to pump water from as deep as 23ft</a:t>
            </a:r>
          </a:p>
          <a:p>
            <a:pPr eaLnBrk="1" hangingPunct="1"/>
            <a:r>
              <a:rPr lang="en-US">
                <a:ea typeface="ＭＳ Ｐゴシック" pitchFamily="-65" charset="-128"/>
              </a:rPr>
              <a:t>The pump weights 45 pounds, can water 2 acres in a 6 hour days</a:t>
            </a:r>
          </a:p>
          <a:p>
            <a:pPr eaLnBrk="1" hangingPunct="1"/>
            <a:r>
              <a:rPr lang="en-US">
                <a:ea typeface="ＭＳ Ｐゴシック" pitchFamily="-65" charset="-128"/>
              </a:rPr>
              <a:t>Pump rate is about 1 liter/second</a:t>
            </a:r>
          </a:p>
        </p:txBody>
      </p:sp>
    </p:spTree>
    <p:extLst>
      <p:ext uri="{BB962C8B-B14F-4D97-AF65-F5344CB8AC3E}">
        <p14:creationId xmlns:p14="http://schemas.microsoft.com/office/powerpoint/2010/main" val="353639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9DC563-FDBB-4354-B1B5-D3BBBF211D5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2883263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DC563-FDBB-4354-B1B5-D3BBBF211D5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2842272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DC563-FDBB-4354-B1B5-D3BBBF211D5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1145443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DC563-FDBB-4354-B1B5-D3BBBF211D5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1134326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DC563-FDBB-4354-B1B5-D3BBBF211D5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55773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9DC563-FDBB-4354-B1B5-D3BBBF211D5B}"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3359318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9DC563-FDBB-4354-B1B5-D3BBBF211D5B}"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119397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9DC563-FDBB-4354-B1B5-D3BBBF211D5B}"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56595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DC563-FDBB-4354-B1B5-D3BBBF211D5B}"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1103581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9DC563-FDBB-4354-B1B5-D3BBBF211D5B}"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3125453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9DC563-FDBB-4354-B1B5-D3BBBF211D5B}"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85158-0322-41B5-81D4-9BA2B28D9FC6}" type="slidenum">
              <a:rPr lang="en-US" smtClean="0"/>
              <a:t>‹#›</a:t>
            </a:fld>
            <a:endParaRPr lang="en-US"/>
          </a:p>
        </p:txBody>
      </p:sp>
    </p:spTree>
    <p:extLst>
      <p:ext uri="{BB962C8B-B14F-4D97-AF65-F5344CB8AC3E}">
        <p14:creationId xmlns:p14="http://schemas.microsoft.com/office/powerpoint/2010/main" val="1771212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DC563-FDBB-4354-B1B5-D3BBBF211D5B}"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85158-0322-41B5-81D4-9BA2B28D9FC6}" type="slidenum">
              <a:rPr lang="en-US" smtClean="0"/>
              <a:t>‹#›</a:t>
            </a:fld>
            <a:endParaRPr lang="en-US"/>
          </a:p>
        </p:txBody>
      </p:sp>
    </p:spTree>
    <p:extLst>
      <p:ext uri="{BB962C8B-B14F-4D97-AF65-F5344CB8AC3E}">
        <p14:creationId xmlns:p14="http://schemas.microsoft.com/office/powerpoint/2010/main" val="143541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customXml" Target="../ink/ink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https://www.youtube.com/watch?v=MU4LTv_eNgQ"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vimeo.com/25465925" TargetMode="Externa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slide" Target="slide25.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vimeo.com/72792529" TargetMode="Externa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vimeo.com/16618593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klQ55wrylSg"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66185934" TargetMode="External"/><Relationship Id="rId2" Type="http://schemas.openxmlformats.org/officeDocument/2006/relationships/hyperlink" Target="https://vimeo.com/72792529"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3" Type="http://schemas.openxmlformats.org/officeDocument/2006/relationships/hyperlink" Target="https://www.quora.com/How-much-water-does-it-take-to-irrigate-1-acre"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6.xml.rels><?xml version="1.0" encoding="UTF-8" standalone="yes"?>
<Relationships xmlns="http://schemas.openxmlformats.org/package/2006/relationships"><Relationship Id="rId3" Type="http://schemas.openxmlformats.org/officeDocument/2006/relationships/hyperlink" Target="http://kickstar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s://www.youtube.com/watch?v=PCPRgOGFEl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MU4LTv_eNgQ"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https://www.youtube.com/watch?v=MU4LTv_eNgQ"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https://www.youtube.com/watch?v=MU4LTv_eNgQ"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2206486"/>
          </a:xfrm>
        </p:spPr>
        <p:txBody>
          <a:bodyPr>
            <a:normAutofit fontScale="90000"/>
          </a:bodyPr>
          <a:lstStyle/>
          <a:p>
            <a:r>
              <a:rPr lang="en-US" sz="4400" dirty="0"/>
              <a:t>W22: Teaching Innovation and Entrepreneurship in Physics</a:t>
            </a:r>
            <a:br>
              <a:rPr lang="en-US" sz="4400" dirty="0"/>
            </a:br>
            <a:r>
              <a:rPr lang="en-US" sz="3600" dirty="0"/>
              <a:t>AAPT Summer Meeting – W22a, Sunday, July 21, 2019</a:t>
            </a:r>
          </a:p>
        </p:txBody>
      </p:sp>
      <p:sp>
        <p:nvSpPr>
          <p:cNvPr id="3" name="Subtitle 2"/>
          <p:cNvSpPr>
            <a:spLocks noGrp="1"/>
          </p:cNvSpPr>
          <p:nvPr>
            <p:ph type="subTitle" idx="1"/>
          </p:nvPr>
        </p:nvSpPr>
        <p:spPr>
          <a:xfrm>
            <a:off x="1663147" y="2206487"/>
            <a:ext cx="9144000" cy="906836"/>
          </a:xfrm>
        </p:spPr>
        <p:txBody>
          <a:bodyPr/>
          <a:lstStyle/>
          <a:p>
            <a:r>
              <a:rPr lang="en-US" dirty="0"/>
              <a:t>Randall Jones, Bahram Roughani</a:t>
            </a:r>
          </a:p>
          <a:p>
            <a:r>
              <a:rPr lang="en-US" dirty="0"/>
              <a:t>Physics Department, Loyola University Maryland</a:t>
            </a:r>
          </a:p>
        </p:txBody>
      </p:sp>
    </p:spTree>
    <p:extLst>
      <p:ext uri="{BB962C8B-B14F-4D97-AF65-F5344CB8AC3E}">
        <p14:creationId xmlns:p14="http://schemas.microsoft.com/office/powerpoint/2010/main" val="75447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7EED6-E77E-43E6-AEBC-4F90F1C92C8D}"/>
              </a:ext>
            </a:extLst>
          </p:cNvPr>
          <p:cNvSpPr/>
          <p:nvPr/>
        </p:nvSpPr>
        <p:spPr>
          <a:xfrm>
            <a:off x="2781300" y="3848099"/>
            <a:ext cx="2571751"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cxnSp>
        <p:nvCxnSpPr>
          <p:cNvPr id="4" name="Straight Arrow Connector 3">
            <a:extLst>
              <a:ext uri="{FF2B5EF4-FFF2-40B4-BE49-F238E27FC236}">
                <a16:creationId xmlns:a16="http://schemas.microsoft.com/office/drawing/2014/main" id="{93FC2683-3148-47A5-81C1-5C37E7E9DBDE}"/>
              </a:ext>
            </a:extLst>
          </p:cNvPr>
          <p:cNvCxnSpPr/>
          <p:nvPr/>
        </p:nvCxnSpPr>
        <p:spPr>
          <a:xfrm flipV="1">
            <a:off x="2381250" y="4838700"/>
            <a:ext cx="6629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6DF4AC-61EE-4EF0-8853-B0C9DFFC2F80}"/>
              </a:ext>
            </a:extLst>
          </p:cNvPr>
          <p:cNvCxnSpPr>
            <a:cxnSpLocks/>
          </p:cNvCxnSpPr>
          <p:nvPr/>
        </p:nvCxnSpPr>
        <p:spPr>
          <a:xfrm flipV="1">
            <a:off x="2781300" y="2647950"/>
            <a:ext cx="0" cy="2600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1001A0-CBA4-4BC3-8723-53377BA1F670}"/>
              </a:ext>
            </a:extLst>
          </p:cNvPr>
          <p:cNvSpPr txBox="1"/>
          <p:nvPr/>
        </p:nvSpPr>
        <p:spPr>
          <a:xfrm>
            <a:off x="8886825" y="4878943"/>
            <a:ext cx="381000" cy="369332"/>
          </a:xfrm>
          <a:prstGeom prst="rect">
            <a:avLst/>
          </a:prstGeom>
          <a:noFill/>
        </p:spPr>
        <p:txBody>
          <a:bodyPr wrap="square" rtlCol="0">
            <a:spAutoFit/>
          </a:bodyPr>
          <a:lstStyle/>
          <a:p>
            <a:r>
              <a:rPr lang="en-US" i="1" dirty="0"/>
              <a:t>t</a:t>
            </a:r>
          </a:p>
        </p:txBody>
      </p:sp>
      <p:sp>
        <p:nvSpPr>
          <p:cNvPr id="10" name="TextBox 9">
            <a:extLst>
              <a:ext uri="{FF2B5EF4-FFF2-40B4-BE49-F238E27FC236}">
                <a16:creationId xmlns:a16="http://schemas.microsoft.com/office/drawing/2014/main" id="{4914CAB2-13C0-4207-A64B-6B333EB6154E}"/>
              </a:ext>
            </a:extLst>
          </p:cNvPr>
          <p:cNvSpPr txBox="1"/>
          <p:nvPr/>
        </p:nvSpPr>
        <p:spPr>
          <a:xfrm>
            <a:off x="2800351" y="2591513"/>
            <a:ext cx="381000" cy="369332"/>
          </a:xfrm>
          <a:prstGeom prst="rect">
            <a:avLst/>
          </a:prstGeom>
          <a:noFill/>
        </p:spPr>
        <p:txBody>
          <a:bodyPr wrap="square" rtlCol="0">
            <a:spAutoFit/>
          </a:bodyPr>
          <a:lstStyle/>
          <a:p>
            <a:r>
              <a:rPr lang="en-US" i="1" dirty="0"/>
              <a:t>v</a:t>
            </a:r>
          </a:p>
        </p:txBody>
      </p:sp>
      <p:sp>
        <p:nvSpPr>
          <p:cNvPr id="16" name="TextBox 15">
            <a:extLst>
              <a:ext uri="{FF2B5EF4-FFF2-40B4-BE49-F238E27FC236}">
                <a16:creationId xmlns:a16="http://schemas.microsoft.com/office/drawing/2014/main" id="{9625EC33-82A0-463F-8AC1-4B3CB5766506}"/>
              </a:ext>
            </a:extLst>
          </p:cNvPr>
          <p:cNvSpPr txBox="1"/>
          <p:nvPr/>
        </p:nvSpPr>
        <p:spPr>
          <a:xfrm>
            <a:off x="883920" y="1593888"/>
            <a:ext cx="1958225" cy="369332"/>
          </a:xfrm>
          <a:prstGeom prst="rect">
            <a:avLst/>
          </a:prstGeom>
          <a:noFill/>
        </p:spPr>
        <p:txBody>
          <a:bodyPr wrap="square" rtlCol="0">
            <a:spAutoFit/>
          </a:bodyPr>
          <a:lstStyle/>
          <a:p>
            <a:pPr lvl="0"/>
            <a:r>
              <a:rPr lang="en-US" dirty="0">
                <a:solidFill>
                  <a:srgbClr val="0070C0"/>
                </a:solidFill>
              </a:rPr>
              <a:t>Graphical Solution</a:t>
            </a:r>
          </a:p>
        </p:txBody>
      </p:sp>
    </p:spTree>
    <p:extLst>
      <p:ext uri="{BB962C8B-B14F-4D97-AF65-F5344CB8AC3E}">
        <p14:creationId xmlns:p14="http://schemas.microsoft.com/office/powerpoint/2010/main" val="529982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7EED6-E77E-43E6-AEBC-4F90F1C92C8D}"/>
              </a:ext>
            </a:extLst>
          </p:cNvPr>
          <p:cNvSpPr/>
          <p:nvPr/>
        </p:nvSpPr>
        <p:spPr>
          <a:xfrm>
            <a:off x="3609954" y="3848099"/>
            <a:ext cx="174309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cxnSp>
        <p:nvCxnSpPr>
          <p:cNvPr id="4" name="Straight Arrow Connector 3">
            <a:extLst>
              <a:ext uri="{FF2B5EF4-FFF2-40B4-BE49-F238E27FC236}">
                <a16:creationId xmlns:a16="http://schemas.microsoft.com/office/drawing/2014/main" id="{93FC2683-3148-47A5-81C1-5C37E7E9DBDE}"/>
              </a:ext>
            </a:extLst>
          </p:cNvPr>
          <p:cNvCxnSpPr/>
          <p:nvPr/>
        </p:nvCxnSpPr>
        <p:spPr>
          <a:xfrm flipV="1">
            <a:off x="2381250" y="4838700"/>
            <a:ext cx="6629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6DF4AC-61EE-4EF0-8853-B0C9DFFC2F80}"/>
              </a:ext>
            </a:extLst>
          </p:cNvPr>
          <p:cNvCxnSpPr>
            <a:cxnSpLocks/>
          </p:cNvCxnSpPr>
          <p:nvPr/>
        </p:nvCxnSpPr>
        <p:spPr>
          <a:xfrm flipV="1">
            <a:off x="2781300" y="2647950"/>
            <a:ext cx="0" cy="2600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1001A0-CBA4-4BC3-8723-53377BA1F670}"/>
              </a:ext>
            </a:extLst>
          </p:cNvPr>
          <p:cNvSpPr txBox="1"/>
          <p:nvPr/>
        </p:nvSpPr>
        <p:spPr>
          <a:xfrm>
            <a:off x="8886825" y="4878943"/>
            <a:ext cx="381000" cy="369332"/>
          </a:xfrm>
          <a:prstGeom prst="rect">
            <a:avLst/>
          </a:prstGeom>
          <a:noFill/>
        </p:spPr>
        <p:txBody>
          <a:bodyPr wrap="square" rtlCol="0">
            <a:spAutoFit/>
          </a:bodyPr>
          <a:lstStyle/>
          <a:p>
            <a:r>
              <a:rPr lang="en-US" i="1" dirty="0"/>
              <a:t>t</a:t>
            </a:r>
          </a:p>
        </p:txBody>
      </p:sp>
      <p:sp>
        <p:nvSpPr>
          <p:cNvPr id="9" name="Right Triangle 8">
            <a:extLst>
              <a:ext uri="{FF2B5EF4-FFF2-40B4-BE49-F238E27FC236}">
                <a16:creationId xmlns:a16="http://schemas.microsoft.com/office/drawing/2014/main" id="{08CA285C-FF36-4BD2-A4AF-CF174F3B05CC}"/>
              </a:ext>
            </a:extLst>
          </p:cNvPr>
          <p:cNvSpPr/>
          <p:nvPr/>
        </p:nvSpPr>
        <p:spPr>
          <a:xfrm flipH="1">
            <a:off x="2800351" y="3848100"/>
            <a:ext cx="809603"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625EC33-82A0-463F-8AC1-4B3CB5766506}"/>
              </a:ext>
            </a:extLst>
          </p:cNvPr>
          <p:cNvSpPr txBox="1"/>
          <p:nvPr/>
        </p:nvSpPr>
        <p:spPr>
          <a:xfrm>
            <a:off x="883920" y="1593888"/>
            <a:ext cx="1958225" cy="369332"/>
          </a:xfrm>
          <a:prstGeom prst="rect">
            <a:avLst/>
          </a:prstGeom>
          <a:noFill/>
        </p:spPr>
        <p:txBody>
          <a:bodyPr wrap="square" rtlCol="0">
            <a:spAutoFit/>
          </a:bodyPr>
          <a:lstStyle/>
          <a:p>
            <a:pPr lvl="0"/>
            <a:r>
              <a:rPr lang="en-US" dirty="0">
                <a:solidFill>
                  <a:srgbClr val="0070C0"/>
                </a:solidFill>
              </a:rPr>
              <a:t>Graphical Solution</a:t>
            </a:r>
          </a:p>
        </p:txBody>
      </p:sp>
      <p:sp>
        <p:nvSpPr>
          <p:cNvPr id="18" name="Right Triangle 17">
            <a:extLst>
              <a:ext uri="{FF2B5EF4-FFF2-40B4-BE49-F238E27FC236}">
                <a16:creationId xmlns:a16="http://schemas.microsoft.com/office/drawing/2014/main" id="{97C5143E-DFBE-4CDD-94B4-5DE963AF399F}"/>
              </a:ext>
            </a:extLst>
          </p:cNvPr>
          <p:cNvSpPr/>
          <p:nvPr/>
        </p:nvSpPr>
        <p:spPr>
          <a:xfrm flipV="1">
            <a:off x="2790408" y="3851014"/>
            <a:ext cx="809610" cy="9858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14CAB2-13C0-4207-A64B-6B333EB6154E}"/>
              </a:ext>
            </a:extLst>
          </p:cNvPr>
          <p:cNvSpPr txBox="1"/>
          <p:nvPr/>
        </p:nvSpPr>
        <p:spPr>
          <a:xfrm>
            <a:off x="2800351" y="2591513"/>
            <a:ext cx="381000" cy="369332"/>
          </a:xfrm>
          <a:prstGeom prst="rect">
            <a:avLst/>
          </a:prstGeom>
          <a:noFill/>
        </p:spPr>
        <p:txBody>
          <a:bodyPr wrap="square" rtlCol="0">
            <a:spAutoFit/>
          </a:bodyPr>
          <a:lstStyle/>
          <a:p>
            <a:r>
              <a:rPr lang="en-US" i="1" dirty="0"/>
              <a:t>v</a:t>
            </a:r>
          </a:p>
        </p:txBody>
      </p:sp>
    </p:spTree>
    <p:extLst>
      <p:ext uri="{BB962C8B-B14F-4D97-AF65-F5344CB8AC3E}">
        <p14:creationId xmlns:p14="http://schemas.microsoft.com/office/powerpoint/2010/main" val="3850038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1" nodeType="clickEffect">
                                  <p:stCondLst>
                                    <p:cond delay="0"/>
                                  </p:stCondLst>
                                  <p:childTnLst>
                                    <p:animMotion origin="layout" path="M 6.25E-7 -3.33333E-6 L 6.25E-7 -0.25 " pathEditMode="relative" rAng="0" ptsTypes="AA">
                                      <p:cBhvr>
                                        <p:cTn id="6"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7EED6-E77E-43E6-AEBC-4F90F1C92C8D}"/>
              </a:ext>
            </a:extLst>
          </p:cNvPr>
          <p:cNvSpPr/>
          <p:nvPr/>
        </p:nvSpPr>
        <p:spPr>
          <a:xfrm>
            <a:off x="3609954" y="3848099"/>
            <a:ext cx="174309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cxnSp>
        <p:nvCxnSpPr>
          <p:cNvPr id="4" name="Straight Arrow Connector 3">
            <a:extLst>
              <a:ext uri="{FF2B5EF4-FFF2-40B4-BE49-F238E27FC236}">
                <a16:creationId xmlns:a16="http://schemas.microsoft.com/office/drawing/2014/main" id="{93FC2683-3148-47A5-81C1-5C37E7E9DBDE}"/>
              </a:ext>
            </a:extLst>
          </p:cNvPr>
          <p:cNvCxnSpPr/>
          <p:nvPr/>
        </p:nvCxnSpPr>
        <p:spPr>
          <a:xfrm flipV="1">
            <a:off x="2381250" y="4838700"/>
            <a:ext cx="6629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6DF4AC-61EE-4EF0-8853-B0C9DFFC2F80}"/>
              </a:ext>
            </a:extLst>
          </p:cNvPr>
          <p:cNvCxnSpPr>
            <a:cxnSpLocks/>
          </p:cNvCxnSpPr>
          <p:nvPr/>
        </p:nvCxnSpPr>
        <p:spPr>
          <a:xfrm flipV="1">
            <a:off x="2781300" y="2647950"/>
            <a:ext cx="0" cy="2600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1001A0-CBA4-4BC3-8723-53377BA1F670}"/>
              </a:ext>
            </a:extLst>
          </p:cNvPr>
          <p:cNvSpPr txBox="1"/>
          <p:nvPr/>
        </p:nvSpPr>
        <p:spPr>
          <a:xfrm>
            <a:off x="8886825" y="4878943"/>
            <a:ext cx="381000" cy="369332"/>
          </a:xfrm>
          <a:prstGeom prst="rect">
            <a:avLst/>
          </a:prstGeom>
          <a:noFill/>
        </p:spPr>
        <p:txBody>
          <a:bodyPr wrap="square" rtlCol="0">
            <a:spAutoFit/>
          </a:bodyPr>
          <a:lstStyle/>
          <a:p>
            <a:r>
              <a:rPr lang="en-US" i="1" dirty="0"/>
              <a:t>t</a:t>
            </a:r>
          </a:p>
        </p:txBody>
      </p:sp>
      <p:sp>
        <p:nvSpPr>
          <p:cNvPr id="9" name="Right Triangle 8">
            <a:extLst>
              <a:ext uri="{FF2B5EF4-FFF2-40B4-BE49-F238E27FC236}">
                <a16:creationId xmlns:a16="http://schemas.microsoft.com/office/drawing/2014/main" id="{08CA285C-FF36-4BD2-A4AF-CF174F3B05CC}"/>
              </a:ext>
            </a:extLst>
          </p:cNvPr>
          <p:cNvSpPr/>
          <p:nvPr/>
        </p:nvSpPr>
        <p:spPr>
          <a:xfrm flipH="1">
            <a:off x="2800351" y="3848100"/>
            <a:ext cx="809603"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625EC33-82A0-463F-8AC1-4B3CB5766506}"/>
              </a:ext>
            </a:extLst>
          </p:cNvPr>
          <p:cNvSpPr txBox="1"/>
          <p:nvPr/>
        </p:nvSpPr>
        <p:spPr>
          <a:xfrm>
            <a:off x="883920" y="1593888"/>
            <a:ext cx="1958225" cy="369332"/>
          </a:xfrm>
          <a:prstGeom prst="rect">
            <a:avLst/>
          </a:prstGeom>
          <a:noFill/>
        </p:spPr>
        <p:txBody>
          <a:bodyPr wrap="square" rtlCol="0">
            <a:spAutoFit/>
          </a:bodyPr>
          <a:lstStyle/>
          <a:p>
            <a:pPr lvl="0"/>
            <a:r>
              <a:rPr lang="en-US" dirty="0">
                <a:solidFill>
                  <a:srgbClr val="0070C0"/>
                </a:solidFill>
              </a:rPr>
              <a:t>Graphical Solution</a:t>
            </a:r>
          </a:p>
        </p:txBody>
      </p:sp>
      <p:sp>
        <p:nvSpPr>
          <p:cNvPr id="18" name="Right Triangle 17">
            <a:extLst>
              <a:ext uri="{FF2B5EF4-FFF2-40B4-BE49-F238E27FC236}">
                <a16:creationId xmlns:a16="http://schemas.microsoft.com/office/drawing/2014/main" id="{97C5143E-DFBE-4CDD-94B4-5DE963AF399F}"/>
              </a:ext>
            </a:extLst>
          </p:cNvPr>
          <p:cNvSpPr/>
          <p:nvPr/>
        </p:nvSpPr>
        <p:spPr>
          <a:xfrm flipV="1">
            <a:off x="2790412" y="2139821"/>
            <a:ext cx="809610" cy="9858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80E99E41-A80D-4668-A0E5-19CD77438C7D}"/>
              </a:ext>
            </a:extLst>
          </p:cNvPr>
          <p:cNvSpPr/>
          <p:nvPr/>
        </p:nvSpPr>
        <p:spPr>
          <a:xfrm>
            <a:off x="2800351" y="2179447"/>
            <a:ext cx="809610" cy="98755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14CAB2-13C0-4207-A64B-6B333EB6154E}"/>
              </a:ext>
            </a:extLst>
          </p:cNvPr>
          <p:cNvSpPr txBox="1"/>
          <p:nvPr/>
        </p:nvSpPr>
        <p:spPr>
          <a:xfrm>
            <a:off x="2800351" y="2591513"/>
            <a:ext cx="381000" cy="369332"/>
          </a:xfrm>
          <a:prstGeom prst="rect">
            <a:avLst/>
          </a:prstGeom>
          <a:noFill/>
        </p:spPr>
        <p:txBody>
          <a:bodyPr wrap="square" rtlCol="0">
            <a:spAutoFit/>
          </a:bodyPr>
          <a:lstStyle/>
          <a:p>
            <a:r>
              <a:rPr lang="en-US" i="1" dirty="0"/>
              <a:t>v</a:t>
            </a:r>
          </a:p>
        </p:txBody>
      </p:sp>
    </p:spTree>
    <p:extLst>
      <p:ext uri="{BB962C8B-B14F-4D97-AF65-F5344CB8AC3E}">
        <p14:creationId xmlns:p14="http://schemas.microsoft.com/office/powerpoint/2010/main" val="2165198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1" nodeType="withEffect">
                                  <p:stCondLst>
                                    <p:cond delay="0"/>
                                  </p:stCondLst>
                                  <p:childTnLst>
                                    <p:animEffect transition="out" filter="dissolve">
                                      <p:cBhvr>
                                        <p:cTn id="6" dur="2000"/>
                                        <p:tgtEl>
                                          <p:spTgt spid="18"/>
                                        </p:tgtEl>
                                      </p:cBhvr>
                                    </p:animEffect>
                                    <p:set>
                                      <p:cBhvr>
                                        <p:cTn id="7" dur="1" fill="hold">
                                          <p:stCondLst>
                                            <p:cond delay="1999"/>
                                          </p:stCondLst>
                                        </p:cTn>
                                        <p:tgtEl>
                                          <p:spTgt spid="1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7EED6-E77E-43E6-AEBC-4F90F1C92C8D}"/>
              </a:ext>
            </a:extLst>
          </p:cNvPr>
          <p:cNvSpPr/>
          <p:nvPr/>
        </p:nvSpPr>
        <p:spPr>
          <a:xfrm>
            <a:off x="3609954" y="3848099"/>
            <a:ext cx="174309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cxnSp>
        <p:nvCxnSpPr>
          <p:cNvPr id="4" name="Straight Arrow Connector 3">
            <a:extLst>
              <a:ext uri="{FF2B5EF4-FFF2-40B4-BE49-F238E27FC236}">
                <a16:creationId xmlns:a16="http://schemas.microsoft.com/office/drawing/2014/main" id="{93FC2683-3148-47A5-81C1-5C37E7E9DBDE}"/>
              </a:ext>
            </a:extLst>
          </p:cNvPr>
          <p:cNvCxnSpPr/>
          <p:nvPr/>
        </p:nvCxnSpPr>
        <p:spPr>
          <a:xfrm flipV="1">
            <a:off x="2381250" y="4838700"/>
            <a:ext cx="6629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6DF4AC-61EE-4EF0-8853-B0C9DFFC2F80}"/>
              </a:ext>
            </a:extLst>
          </p:cNvPr>
          <p:cNvCxnSpPr>
            <a:cxnSpLocks/>
          </p:cNvCxnSpPr>
          <p:nvPr/>
        </p:nvCxnSpPr>
        <p:spPr>
          <a:xfrm flipV="1">
            <a:off x="2781300" y="2647950"/>
            <a:ext cx="0" cy="2600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1001A0-CBA4-4BC3-8723-53377BA1F670}"/>
              </a:ext>
            </a:extLst>
          </p:cNvPr>
          <p:cNvSpPr txBox="1"/>
          <p:nvPr/>
        </p:nvSpPr>
        <p:spPr>
          <a:xfrm>
            <a:off x="8886825" y="4878943"/>
            <a:ext cx="381000" cy="369332"/>
          </a:xfrm>
          <a:prstGeom prst="rect">
            <a:avLst/>
          </a:prstGeom>
          <a:noFill/>
        </p:spPr>
        <p:txBody>
          <a:bodyPr wrap="square" rtlCol="0">
            <a:spAutoFit/>
          </a:bodyPr>
          <a:lstStyle/>
          <a:p>
            <a:r>
              <a:rPr lang="en-US" i="1" dirty="0"/>
              <a:t>t</a:t>
            </a:r>
          </a:p>
        </p:txBody>
      </p:sp>
      <p:sp>
        <p:nvSpPr>
          <p:cNvPr id="9" name="Right Triangle 8">
            <a:extLst>
              <a:ext uri="{FF2B5EF4-FFF2-40B4-BE49-F238E27FC236}">
                <a16:creationId xmlns:a16="http://schemas.microsoft.com/office/drawing/2014/main" id="{08CA285C-FF36-4BD2-A4AF-CF174F3B05CC}"/>
              </a:ext>
            </a:extLst>
          </p:cNvPr>
          <p:cNvSpPr/>
          <p:nvPr/>
        </p:nvSpPr>
        <p:spPr>
          <a:xfrm flipH="1">
            <a:off x="2800351" y="3848100"/>
            <a:ext cx="809603"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625EC33-82A0-463F-8AC1-4B3CB5766506}"/>
              </a:ext>
            </a:extLst>
          </p:cNvPr>
          <p:cNvSpPr txBox="1"/>
          <p:nvPr/>
        </p:nvSpPr>
        <p:spPr>
          <a:xfrm>
            <a:off x="883920" y="1593888"/>
            <a:ext cx="1958225" cy="369332"/>
          </a:xfrm>
          <a:prstGeom prst="rect">
            <a:avLst/>
          </a:prstGeom>
          <a:noFill/>
        </p:spPr>
        <p:txBody>
          <a:bodyPr wrap="square" rtlCol="0">
            <a:spAutoFit/>
          </a:bodyPr>
          <a:lstStyle/>
          <a:p>
            <a:pPr lvl="0"/>
            <a:r>
              <a:rPr lang="en-US" dirty="0">
                <a:solidFill>
                  <a:srgbClr val="0070C0"/>
                </a:solidFill>
              </a:rPr>
              <a:t>Graphical Solution</a:t>
            </a:r>
          </a:p>
        </p:txBody>
      </p:sp>
      <p:sp>
        <p:nvSpPr>
          <p:cNvPr id="17" name="Right Triangle 16">
            <a:extLst>
              <a:ext uri="{FF2B5EF4-FFF2-40B4-BE49-F238E27FC236}">
                <a16:creationId xmlns:a16="http://schemas.microsoft.com/office/drawing/2014/main" id="{80E99E41-A80D-4668-A0E5-19CD77438C7D}"/>
              </a:ext>
            </a:extLst>
          </p:cNvPr>
          <p:cNvSpPr/>
          <p:nvPr/>
        </p:nvSpPr>
        <p:spPr>
          <a:xfrm>
            <a:off x="2800351" y="2192510"/>
            <a:ext cx="809610" cy="98755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14CAB2-13C0-4207-A64B-6B333EB6154E}"/>
              </a:ext>
            </a:extLst>
          </p:cNvPr>
          <p:cNvSpPr txBox="1"/>
          <p:nvPr/>
        </p:nvSpPr>
        <p:spPr>
          <a:xfrm>
            <a:off x="2800351" y="2591513"/>
            <a:ext cx="381000" cy="369332"/>
          </a:xfrm>
          <a:prstGeom prst="rect">
            <a:avLst/>
          </a:prstGeom>
          <a:noFill/>
        </p:spPr>
        <p:txBody>
          <a:bodyPr wrap="square" rtlCol="0">
            <a:spAutoFit/>
          </a:bodyPr>
          <a:lstStyle/>
          <a:p>
            <a:r>
              <a:rPr lang="en-US" i="1" dirty="0"/>
              <a:t>v</a:t>
            </a:r>
          </a:p>
        </p:txBody>
      </p:sp>
    </p:spTree>
    <p:extLst>
      <p:ext uri="{BB962C8B-B14F-4D97-AF65-F5344CB8AC3E}">
        <p14:creationId xmlns:p14="http://schemas.microsoft.com/office/powerpoint/2010/main" val="3791015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grpId="0" nodeType="withEffect">
                                  <p:stCondLst>
                                    <p:cond delay="0"/>
                                  </p:stCondLst>
                                  <p:childTnLst>
                                    <p:animMotion origin="layout" path="M -6.25E-7 3.33333E-6 L 0.10482 3.33333E-6 C 0.15169 3.33333E-6 0.20964 0.0662 0.20964 0.12037 L 0.20964 0.24074 " pathEditMode="relative" rAng="0" ptsTypes="AAAA">
                                      <p:cBhvr>
                                        <p:cTn id="6" dur="4000" fill="hold"/>
                                        <p:tgtEl>
                                          <p:spTgt spid="17"/>
                                        </p:tgtEl>
                                        <p:attrNameLst>
                                          <p:attrName>ppt_x</p:attrName>
                                          <p:attrName>ppt_y</p:attrName>
                                        </p:attrNameLst>
                                      </p:cBhvr>
                                      <p:rCtr x="10482" y="1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7EED6-E77E-43E6-AEBC-4F90F1C92C8D}"/>
              </a:ext>
            </a:extLst>
          </p:cNvPr>
          <p:cNvSpPr/>
          <p:nvPr/>
        </p:nvSpPr>
        <p:spPr>
          <a:xfrm>
            <a:off x="3609954" y="3848099"/>
            <a:ext cx="174309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cxnSp>
        <p:nvCxnSpPr>
          <p:cNvPr id="4" name="Straight Arrow Connector 3">
            <a:extLst>
              <a:ext uri="{FF2B5EF4-FFF2-40B4-BE49-F238E27FC236}">
                <a16:creationId xmlns:a16="http://schemas.microsoft.com/office/drawing/2014/main" id="{93FC2683-3148-47A5-81C1-5C37E7E9DBDE}"/>
              </a:ext>
            </a:extLst>
          </p:cNvPr>
          <p:cNvCxnSpPr/>
          <p:nvPr/>
        </p:nvCxnSpPr>
        <p:spPr>
          <a:xfrm flipV="1">
            <a:off x="2381250" y="4838700"/>
            <a:ext cx="6629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6DF4AC-61EE-4EF0-8853-B0C9DFFC2F80}"/>
              </a:ext>
            </a:extLst>
          </p:cNvPr>
          <p:cNvCxnSpPr>
            <a:cxnSpLocks/>
          </p:cNvCxnSpPr>
          <p:nvPr/>
        </p:nvCxnSpPr>
        <p:spPr>
          <a:xfrm flipV="1">
            <a:off x="2781300" y="2647950"/>
            <a:ext cx="0" cy="2600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1001A0-CBA4-4BC3-8723-53377BA1F670}"/>
              </a:ext>
            </a:extLst>
          </p:cNvPr>
          <p:cNvSpPr txBox="1"/>
          <p:nvPr/>
        </p:nvSpPr>
        <p:spPr>
          <a:xfrm>
            <a:off x="8886825" y="4878943"/>
            <a:ext cx="381000" cy="369332"/>
          </a:xfrm>
          <a:prstGeom prst="rect">
            <a:avLst/>
          </a:prstGeom>
          <a:noFill/>
        </p:spPr>
        <p:txBody>
          <a:bodyPr wrap="square" rtlCol="0">
            <a:spAutoFit/>
          </a:bodyPr>
          <a:lstStyle/>
          <a:p>
            <a:r>
              <a:rPr lang="en-US" i="1" dirty="0"/>
              <a:t>t</a:t>
            </a:r>
          </a:p>
        </p:txBody>
      </p:sp>
      <p:sp>
        <p:nvSpPr>
          <p:cNvPr id="9" name="Right Triangle 8">
            <a:extLst>
              <a:ext uri="{FF2B5EF4-FFF2-40B4-BE49-F238E27FC236}">
                <a16:creationId xmlns:a16="http://schemas.microsoft.com/office/drawing/2014/main" id="{08CA285C-FF36-4BD2-A4AF-CF174F3B05CC}"/>
              </a:ext>
            </a:extLst>
          </p:cNvPr>
          <p:cNvSpPr/>
          <p:nvPr/>
        </p:nvSpPr>
        <p:spPr>
          <a:xfrm flipH="1">
            <a:off x="2800351" y="3848100"/>
            <a:ext cx="809603"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625EC33-82A0-463F-8AC1-4B3CB5766506}"/>
              </a:ext>
            </a:extLst>
          </p:cNvPr>
          <p:cNvSpPr txBox="1"/>
          <p:nvPr/>
        </p:nvSpPr>
        <p:spPr>
          <a:xfrm>
            <a:off x="883920" y="1593888"/>
            <a:ext cx="1958225" cy="369332"/>
          </a:xfrm>
          <a:prstGeom prst="rect">
            <a:avLst/>
          </a:prstGeom>
          <a:noFill/>
        </p:spPr>
        <p:txBody>
          <a:bodyPr wrap="square" rtlCol="0">
            <a:spAutoFit/>
          </a:bodyPr>
          <a:lstStyle/>
          <a:p>
            <a:pPr lvl="0"/>
            <a:r>
              <a:rPr lang="en-US" dirty="0">
                <a:solidFill>
                  <a:srgbClr val="0070C0"/>
                </a:solidFill>
              </a:rPr>
              <a:t>Graphical Solution</a:t>
            </a:r>
          </a:p>
        </p:txBody>
      </p:sp>
      <p:sp>
        <p:nvSpPr>
          <p:cNvPr id="17" name="Right Triangle 16">
            <a:extLst>
              <a:ext uri="{FF2B5EF4-FFF2-40B4-BE49-F238E27FC236}">
                <a16:creationId xmlns:a16="http://schemas.microsoft.com/office/drawing/2014/main" id="{80E99E41-A80D-4668-A0E5-19CD77438C7D}"/>
              </a:ext>
            </a:extLst>
          </p:cNvPr>
          <p:cNvSpPr/>
          <p:nvPr/>
        </p:nvSpPr>
        <p:spPr>
          <a:xfrm>
            <a:off x="5360111" y="3841088"/>
            <a:ext cx="809610" cy="98755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14CAB2-13C0-4207-A64B-6B333EB6154E}"/>
              </a:ext>
            </a:extLst>
          </p:cNvPr>
          <p:cNvSpPr txBox="1"/>
          <p:nvPr/>
        </p:nvSpPr>
        <p:spPr>
          <a:xfrm>
            <a:off x="2800351" y="2591513"/>
            <a:ext cx="381000" cy="369332"/>
          </a:xfrm>
          <a:prstGeom prst="rect">
            <a:avLst/>
          </a:prstGeom>
          <a:noFill/>
        </p:spPr>
        <p:txBody>
          <a:bodyPr wrap="square" rtlCol="0">
            <a:spAutoFit/>
          </a:bodyPr>
          <a:lstStyle/>
          <a:p>
            <a:r>
              <a:rPr lang="en-US" i="1" dirty="0"/>
              <a:t>v</a:t>
            </a:r>
          </a:p>
        </p:txBody>
      </p:sp>
      <p:cxnSp>
        <p:nvCxnSpPr>
          <p:cNvPr id="13" name="Straight Connector 12">
            <a:extLst>
              <a:ext uri="{FF2B5EF4-FFF2-40B4-BE49-F238E27FC236}">
                <a16:creationId xmlns:a16="http://schemas.microsoft.com/office/drawing/2014/main" id="{71C6BE84-D964-4817-A2A6-3538F4A2A680}"/>
              </a:ext>
            </a:extLst>
          </p:cNvPr>
          <p:cNvCxnSpPr/>
          <p:nvPr/>
        </p:nvCxnSpPr>
        <p:spPr>
          <a:xfrm>
            <a:off x="6162667" y="4581525"/>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5D48B4-C6EC-46EE-889F-FC1FCF37FF1C}"/>
              </a:ext>
            </a:extLst>
          </p:cNvPr>
          <p:cNvCxnSpPr/>
          <p:nvPr/>
        </p:nvCxnSpPr>
        <p:spPr>
          <a:xfrm>
            <a:off x="5363112" y="4547778"/>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F14C5B-5C88-4F50-BD67-73A0052506E7}"/>
              </a:ext>
            </a:extLst>
          </p:cNvPr>
          <p:cNvCxnSpPr/>
          <p:nvPr/>
        </p:nvCxnSpPr>
        <p:spPr>
          <a:xfrm>
            <a:off x="3609954" y="4626530"/>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F1AF70E-3F56-4443-B526-8F311E914C3F}"/>
                  </a:ext>
                </a:extLst>
              </p:cNvPr>
              <p:cNvSpPr txBox="1"/>
              <p:nvPr/>
            </p:nvSpPr>
            <p:spPr>
              <a:xfrm>
                <a:off x="5572125" y="4858822"/>
                <a:ext cx="381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𝑡</m:t>
                          </m:r>
                        </m:e>
                        <m:sub>
                          <m:r>
                            <a:rPr lang="en-US" i="1" dirty="0">
                              <a:latin typeface="Cambria Math" panose="02040503050406030204" pitchFamily="18" charset="0"/>
                              <a:ea typeface="Cambria Math" panose="02040503050406030204" pitchFamily="18" charset="0"/>
                            </a:rPr>
                            <m:t>1</m:t>
                          </m:r>
                        </m:sub>
                      </m:sSub>
                    </m:oMath>
                  </m:oMathPara>
                </a14:m>
                <a:endParaRPr lang="en-US" i="1" dirty="0"/>
              </a:p>
            </p:txBody>
          </p:sp>
        </mc:Choice>
        <mc:Fallback xmlns="">
          <p:sp>
            <p:nvSpPr>
              <p:cNvPr id="18" name="TextBox 17">
                <a:extLst>
                  <a:ext uri="{FF2B5EF4-FFF2-40B4-BE49-F238E27FC236}">
                    <a16:creationId xmlns:a16="http://schemas.microsoft.com/office/drawing/2014/main" id="{9F1AF70E-3F56-4443-B526-8F311E914C3F}"/>
                  </a:ext>
                </a:extLst>
              </p:cNvPr>
              <p:cNvSpPr txBox="1">
                <a:spLocks noRot="1" noChangeAspect="1" noMove="1" noResize="1" noEditPoints="1" noAdjustHandles="1" noChangeArrowheads="1" noChangeShapeType="1" noTextEdit="1"/>
              </p:cNvSpPr>
              <p:nvPr/>
            </p:nvSpPr>
            <p:spPr>
              <a:xfrm>
                <a:off x="5572125" y="4858822"/>
                <a:ext cx="381000"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F67FF7-821A-4C57-AB79-91ADFEC11001}"/>
                  </a:ext>
                </a:extLst>
              </p:cNvPr>
              <p:cNvSpPr txBox="1"/>
              <p:nvPr/>
            </p:nvSpPr>
            <p:spPr>
              <a:xfrm>
                <a:off x="3012475" y="4901684"/>
                <a:ext cx="381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𝑡</m:t>
                          </m:r>
                        </m:e>
                        <m:sub>
                          <m:r>
                            <a:rPr lang="en-US" b="0" i="1" dirty="0" smtClean="0">
                              <a:latin typeface="Cambria Math" panose="02040503050406030204" pitchFamily="18" charset="0"/>
                              <a:ea typeface="Cambria Math" panose="02040503050406030204" pitchFamily="18" charset="0"/>
                            </a:rPr>
                            <m:t>1</m:t>
                          </m:r>
                        </m:sub>
                      </m:sSub>
                    </m:oMath>
                  </m:oMathPara>
                </a14:m>
                <a:endParaRPr lang="en-US" i="1" dirty="0"/>
              </a:p>
            </p:txBody>
          </p:sp>
        </mc:Choice>
        <mc:Fallback xmlns="">
          <p:sp>
            <p:nvSpPr>
              <p:cNvPr id="19" name="TextBox 18">
                <a:extLst>
                  <a:ext uri="{FF2B5EF4-FFF2-40B4-BE49-F238E27FC236}">
                    <a16:creationId xmlns:a16="http://schemas.microsoft.com/office/drawing/2014/main" id="{28F67FF7-821A-4C57-AB79-91ADFEC11001}"/>
                  </a:ext>
                </a:extLst>
              </p:cNvPr>
              <p:cNvSpPr txBox="1">
                <a:spLocks noRot="1" noChangeAspect="1" noMove="1" noResize="1" noEditPoints="1" noAdjustHandles="1" noChangeArrowheads="1" noChangeShapeType="1" noTextEdit="1"/>
              </p:cNvSpPr>
              <p:nvPr/>
            </p:nvSpPr>
            <p:spPr>
              <a:xfrm>
                <a:off x="3012475" y="4901684"/>
                <a:ext cx="3810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C67848B-111D-4E45-B1F4-CFA05684862B}"/>
                  </a:ext>
                </a:extLst>
              </p:cNvPr>
              <p:cNvSpPr txBox="1"/>
              <p:nvPr/>
            </p:nvSpPr>
            <p:spPr>
              <a:xfrm>
                <a:off x="3609954" y="5721531"/>
                <a:ext cx="3979550" cy="369332"/>
              </a:xfrm>
              <a:prstGeom prst="rect">
                <a:avLst/>
              </a:prstGeom>
              <a:noFill/>
            </p:spPr>
            <p:txBody>
              <a:bodyPr wrap="square" rtlCol="0">
                <a:spAutoFit/>
              </a:bodyPr>
              <a:lstStyle/>
              <a:p>
                <a:r>
                  <a:rPr lang="en-US" dirty="0"/>
                  <a:t>Additional time: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𝑡</m:t>
                        </m:r>
                      </m:e>
                      <m:sub>
                        <m:r>
                          <a:rPr lang="en-US" i="1" dirty="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𝑣</m:t>
                        </m:r>
                      </m:e>
                      <m:sub>
                        <m:r>
                          <m:rPr>
                            <m:nor/>
                          </m:rPr>
                          <a:rPr lang="en-US" b="0" i="0" dirty="0" smtClean="0">
                            <a:latin typeface="Cambria Math" panose="02040503050406030204" pitchFamily="18" charset="0"/>
                            <a:ea typeface="Cambria Math" panose="02040503050406030204" pitchFamily="18" charset="0"/>
                          </a:rPr>
                          <m:t>max</m:t>
                        </m:r>
                      </m:sub>
                    </m:sSub>
                    <m:r>
                      <a:rPr lang="en-US" b="0" i="1" dirty="0" smtClean="0">
                        <a:latin typeface="Cambria Math" panose="02040503050406030204" pitchFamily="18" charset="0"/>
                        <a:ea typeface="Cambria Math" panose="02040503050406030204" pitchFamily="18" charset="0"/>
                      </a:rPr>
                      <m:t>/</m:t>
                    </m:r>
                  </m:oMath>
                </a14:m>
                <a:r>
                  <a:rPr lang="en-US" i="1" dirty="0"/>
                  <a:t>a</a:t>
                </a:r>
              </a:p>
            </p:txBody>
          </p:sp>
        </mc:Choice>
        <mc:Fallback xmlns="">
          <p:sp>
            <p:nvSpPr>
              <p:cNvPr id="3" name="TextBox 2">
                <a:extLst>
                  <a:ext uri="{FF2B5EF4-FFF2-40B4-BE49-F238E27FC236}">
                    <a16:creationId xmlns:a16="http://schemas.microsoft.com/office/drawing/2014/main" id="{0C67848B-111D-4E45-B1F4-CFA05684862B}"/>
                  </a:ext>
                </a:extLst>
              </p:cNvPr>
              <p:cNvSpPr txBox="1">
                <a:spLocks noRot="1" noChangeAspect="1" noMove="1" noResize="1" noEditPoints="1" noAdjustHandles="1" noChangeArrowheads="1" noChangeShapeType="1" noTextEdit="1"/>
              </p:cNvSpPr>
              <p:nvPr/>
            </p:nvSpPr>
            <p:spPr>
              <a:xfrm>
                <a:off x="3609954" y="5721531"/>
                <a:ext cx="3979550" cy="369332"/>
              </a:xfrm>
              <a:prstGeom prst="rect">
                <a:avLst/>
              </a:prstGeom>
              <a:blipFill>
                <a:blip r:embed="rId4"/>
                <a:stretch>
                  <a:fillRect l="-1225"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247780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ECC8731-A5AF-42FB-A83A-397C48CFEB53}"/>
                  </a:ext>
                </a:extLst>
              </p:cNvPr>
              <p:cNvSpPr/>
              <p:nvPr/>
            </p:nvSpPr>
            <p:spPr>
              <a:xfrm>
                <a:off x="1388124" y="1528528"/>
                <a:ext cx="10573256" cy="5329472"/>
              </a:xfrm>
              <a:prstGeom prst="rect">
                <a:avLst/>
              </a:prstGeom>
            </p:spPr>
            <p:txBody>
              <a:bodyPr wrap="square">
                <a:spAutoFit/>
              </a:bodyPr>
              <a:lstStyle/>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time it takes for the train to accelerate to a velocity of 340 m/s and the distance it travels during this time can be determined using the constant acceleration equations:</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sSub>
                      <m:sSub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b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e>
                      <m: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0</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𝑎𝑡</m:t>
                    </m:r>
                  </m:oMath>
                </a14:m>
                <a:r>
                  <a:rPr lang="en-US" dirty="0">
                    <a:solidFill>
                      <a:srgbClr val="0070C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sSub>
                      <m:sSub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b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e>
                      <m: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0</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e>
                      <m: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oMath>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initial numerical values are</a:t>
                </a:r>
                <a:r>
                  <a:rPr lang="en-US" dirty="0">
                    <a:solidFill>
                      <a:srgbClr val="0070C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=340 ;  </m:t>
                    </m:r>
                    <m:sSub>
                      <m:sSub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b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e>
                      <m: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0</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=0;  </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=1.5</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𝑚</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𝑠</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oMath>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time is thus</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340 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1.5 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e>
                            <m:sup>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=227</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=3.78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distance travelled while the train is accelerating is determined using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e>
                        <m: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en>
                      </m:f>
                      <m:d>
                        <m:d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d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1.5 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e>
                            <m:sup>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e>
                      </m:d>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d>
                            <m:d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d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227 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e>
                          </m:d>
                        </m:e>
                        <m: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=38,600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=38.6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km</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distance and time required to stop are the same as the distance and time required to start so, the distance that the train operates at a constant velocity of 340 m/s is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630,000 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−2(38,600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)=553,000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and the amount of time it takes to travel this distance at 340 m/s is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553,000 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340 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=1630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=27.2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total duration of travel is 	</a:t>
                </a: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(27.2 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
                      <m:d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d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3.78 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e>
                    </m:d>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34.8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oMath>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Which means 3.9</a:t>
                </a:r>
                <a:r>
                  <a:rPr lang="en-US" b="1"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minutes</a:t>
                </a:r>
                <a:r>
                  <a:rPr lang="en-US" b="1"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is added to the travel time due to acceleration and deceleration. </a:t>
                </a:r>
                <a:endParaRPr lang="en-US" dirty="0">
                  <a:solidFill>
                    <a:srgbClr val="0070C0"/>
                  </a:solidFill>
                </a:endParaRPr>
              </a:p>
            </p:txBody>
          </p:sp>
        </mc:Choice>
        <mc:Fallback xmlns="">
          <p:sp>
            <p:nvSpPr>
              <p:cNvPr id="7" name="Rectangle 6">
                <a:extLst>
                  <a:ext uri="{FF2B5EF4-FFF2-40B4-BE49-F238E27FC236}">
                    <a16:creationId xmlns:a16="http://schemas.microsoft.com/office/drawing/2014/main" id="{3ECC8731-A5AF-42FB-A83A-397C48CFEB53}"/>
                  </a:ext>
                </a:extLst>
              </p:cNvPr>
              <p:cNvSpPr>
                <a:spLocks noRot="1" noChangeAspect="1" noMove="1" noResize="1" noEditPoints="1" noAdjustHandles="1" noChangeArrowheads="1" noChangeShapeType="1" noTextEdit="1"/>
              </p:cNvSpPr>
              <p:nvPr/>
            </p:nvSpPr>
            <p:spPr>
              <a:xfrm>
                <a:off x="1388124" y="1528528"/>
                <a:ext cx="10573256" cy="5329472"/>
              </a:xfrm>
              <a:prstGeom prst="rect">
                <a:avLst/>
              </a:prstGeom>
              <a:blipFill>
                <a:blip r:embed="rId2"/>
                <a:stretch>
                  <a:fillRect l="-519" t="-686" b="-91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530330B-144D-4E4C-961E-A16568A6B2A6}"/>
                  </a:ext>
                </a:extLst>
              </p14:cNvPr>
              <p14:cNvContentPartPr/>
              <p14:nvPr/>
            </p14:nvContentPartPr>
            <p14:xfrm>
              <a:off x="7857600" y="3038220"/>
              <a:ext cx="1232640" cy="694440"/>
            </p14:xfrm>
          </p:contentPart>
        </mc:Choice>
        <mc:Fallback xmlns="">
          <p:pic>
            <p:nvPicPr>
              <p:cNvPr id="3" name="Ink 2">
                <a:extLst>
                  <a:ext uri="{FF2B5EF4-FFF2-40B4-BE49-F238E27FC236}">
                    <a16:creationId xmlns:a16="http://schemas.microsoft.com/office/drawing/2014/main" id="{5530330B-144D-4E4C-961E-A16568A6B2A6}"/>
                  </a:ext>
                </a:extLst>
              </p:cNvPr>
              <p:cNvPicPr/>
              <p:nvPr/>
            </p:nvPicPr>
            <p:blipFill>
              <a:blip r:embed="rId4"/>
              <a:stretch>
                <a:fillRect/>
              </a:stretch>
            </p:blipFill>
            <p:spPr>
              <a:xfrm>
                <a:off x="7848600" y="3029580"/>
                <a:ext cx="125028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ECCDE2B-25FD-44FD-A9B6-391ECAEAFD05}"/>
                  </a:ext>
                </a:extLst>
              </p14:cNvPr>
              <p14:cNvContentPartPr/>
              <p14:nvPr/>
            </p14:nvContentPartPr>
            <p14:xfrm>
              <a:off x="2515560" y="6179940"/>
              <a:ext cx="1458720" cy="699480"/>
            </p14:xfrm>
          </p:contentPart>
        </mc:Choice>
        <mc:Fallback xmlns="">
          <p:pic>
            <p:nvPicPr>
              <p:cNvPr id="4" name="Ink 3">
                <a:extLst>
                  <a:ext uri="{FF2B5EF4-FFF2-40B4-BE49-F238E27FC236}">
                    <a16:creationId xmlns:a16="http://schemas.microsoft.com/office/drawing/2014/main" id="{4ECCDE2B-25FD-44FD-A9B6-391ECAEAFD05}"/>
                  </a:ext>
                </a:extLst>
              </p:cNvPr>
              <p:cNvPicPr/>
              <p:nvPr/>
            </p:nvPicPr>
            <p:blipFill>
              <a:blip r:embed="rId6"/>
              <a:stretch>
                <a:fillRect/>
              </a:stretch>
            </p:blipFill>
            <p:spPr>
              <a:xfrm>
                <a:off x="2506920" y="6171300"/>
                <a:ext cx="1476360" cy="717120"/>
              </a:xfrm>
              <a:prstGeom prst="rect">
                <a:avLst/>
              </a:prstGeom>
            </p:spPr>
          </p:pic>
        </mc:Fallback>
      </mc:AlternateContent>
    </p:spTree>
    <p:extLst>
      <p:ext uri="{BB962C8B-B14F-4D97-AF65-F5344CB8AC3E}">
        <p14:creationId xmlns:p14="http://schemas.microsoft.com/office/powerpoint/2010/main" val="2309084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ECC8731-A5AF-42FB-A83A-397C48CFEB53}"/>
                  </a:ext>
                </a:extLst>
              </p:cNvPr>
              <p:cNvSpPr/>
              <p:nvPr/>
            </p:nvSpPr>
            <p:spPr>
              <a:xfrm>
                <a:off x="1388124" y="1528528"/>
                <a:ext cx="10573256" cy="5073505"/>
              </a:xfrm>
              <a:prstGeom prst="rect">
                <a:avLst/>
              </a:prstGeom>
            </p:spPr>
            <p:txBody>
              <a:bodyPr wrap="square">
                <a:spAutoFit/>
              </a:bodyPr>
              <a:lstStyle/>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time, </a:t>
                </a:r>
                <a14:m>
                  <m:oMath xmlns:m="http://schemas.openxmlformats.org/officeDocument/2006/math">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𝑡</m:t>
                        </m:r>
                      </m:e>
                      <m:sub>
                        <m:r>
                          <a:rPr lang="en-US" i="1">
                            <a:solidFill>
                              <a:srgbClr val="0070C0"/>
                            </a:solidFill>
                            <a:latin typeface="Cambria Math" panose="02040503050406030204" pitchFamily="18" charset="0"/>
                            <a:cs typeface="Tahoma" panose="020B0604030504040204" pitchFamily="34" charset="0"/>
                          </a:rPr>
                          <m:t>0</m:t>
                        </m:r>
                      </m:sub>
                    </m:sSub>
                  </m:oMath>
                </a14:m>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to travel the total distance, </a:t>
                </a:r>
                <a:r>
                  <a:rPr lang="en-US" i="1"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d,</a:t>
                </a: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if the train traveled at a constant speed, </a:t>
                </a:r>
                <a14:m>
                  <m:oMath xmlns:m="http://schemas.openxmlformats.org/officeDocument/2006/math">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𝑣</m:t>
                        </m:r>
                      </m:e>
                      <m:sub>
                        <m:r>
                          <m:rPr>
                            <m:nor/>
                          </m:rPr>
                          <a:rPr lang="en-US">
                            <a:solidFill>
                              <a:srgbClr val="0070C0"/>
                            </a:solidFill>
                            <a:latin typeface="Cambria Math" panose="02040503050406030204" pitchFamily="18" charset="0"/>
                            <a:cs typeface="Tahoma" panose="020B0604030504040204" pitchFamily="34" charset="0"/>
                          </a:rPr>
                          <m:t>max</m:t>
                        </m:r>
                      </m:sub>
                    </m:sSub>
                  </m:oMath>
                </a14:m>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is</a:t>
                </a:r>
              </a:p>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effectLst/>
                              <a:latin typeface="Cambria Math" panose="02040503050406030204" pitchFamily="18" charset="0"/>
                              <a:cs typeface="Tahoma" panose="020B0604030504040204" pitchFamily="34" charset="0"/>
                            </a:rPr>
                          </m:ctrlPr>
                        </m:sSubPr>
                        <m:e>
                          <m:r>
                            <a:rPr lang="en-US" b="0" i="1" smtClean="0">
                              <a:solidFill>
                                <a:srgbClr val="0070C0"/>
                              </a:solidFill>
                              <a:effectLst/>
                              <a:latin typeface="Cambria Math" panose="02040503050406030204" pitchFamily="18" charset="0"/>
                              <a:cs typeface="Tahoma" panose="020B0604030504040204" pitchFamily="34" charset="0"/>
                            </a:rPr>
                            <m:t>𝑡</m:t>
                          </m:r>
                        </m:e>
                        <m:sub>
                          <m:r>
                            <a:rPr lang="en-US" b="0" i="1" smtClean="0">
                              <a:solidFill>
                                <a:srgbClr val="0070C0"/>
                              </a:solidFill>
                              <a:effectLst/>
                              <a:latin typeface="Cambria Math" panose="02040503050406030204" pitchFamily="18" charset="0"/>
                              <a:cs typeface="Tahoma" panose="020B0604030504040204" pitchFamily="34" charset="0"/>
                            </a:rPr>
                            <m:t>0</m:t>
                          </m:r>
                        </m:sub>
                      </m:sSub>
                      <m:r>
                        <a:rPr lang="en-US" b="0" i="1" smtClean="0">
                          <a:solidFill>
                            <a:srgbClr val="0070C0"/>
                          </a:solidFill>
                          <a:effectLst/>
                          <a:latin typeface="Cambria Math" panose="02040503050406030204" pitchFamily="18" charset="0"/>
                          <a:cs typeface="Tahoma" panose="020B0604030504040204" pitchFamily="34" charset="0"/>
                        </a:rPr>
                        <m:t>=</m:t>
                      </m:r>
                      <m:f>
                        <m:fPr>
                          <m:ctrlPr>
                            <a:rPr lang="en-US" i="1">
                              <a:solidFill>
                                <a:srgbClr val="0070C0"/>
                              </a:solidFill>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latin typeface="Cambria Math" panose="02040503050406030204" pitchFamily="18" charset="0"/>
                              <a:ea typeface="Times New Roman" panose="02020603050405020304" pitchFamily="18" charset="0"/>
                              <a:cs typeface="Tahoma" panose="020B0604030504040204" pitchFamily="34" charset="0"/>
                            </a:rPr>
                            <m:t>𝑑</m:t>
                          </m:r>
                        </m:num>
                        <m:den>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𝑣</m:t>
                              </m:r>
                            </m:e>
                            <m:sub>
                              <m:r>
                                <m:rPr>
                                  <m:nor/>
                                </m:rPr>
                                <a:rPr lang="en-US">
                                  <a:solidFill>
                                    <a:srgbClr val="0070C0"/>
                                  </a:solidFill>
                                  <a:latin typeface="Cambria Math" panose="02040503050406030204" pitchFamily="18" charset="0"/>
                                  <a:cs typeface="Tahoma" panose="020B0604030504040204" pitchFamily="34" charset="0"/>
                                </a:rPr>
                                <m:t>max</m:t>
                              </m:r>
                            </m:sub>
                          </m:sSub>
                        </m:den>
                      </m:f>
                    </m:oMath>
                  </m:oMathPara>
                </a14:m>
                <a:endPar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time to reach maximum speed if accelerating from rest is</a:t>
                </a:r>
              </a:p>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effectLst/>
                              <a:latin typeface="Cambria Math" panose="02040503050406030204" pitchFamily="18" charset="0"/>
                              <a:cs typeface="Tahoma" panose="020B0604030504040204" pitchFamily="34" charset="0"/>
                            </a:rPr>
                          </m:ctrlPr>
                        </m:sSubPr>
                        <m:e>
                          <m:r>
                            <a:rPr lang="en-US" b="0" i="1" smtClean="0">
                              <a:solidFill>
                                <a:srgbClr val="0070C0"/>
                              </a:solidFill>
                              <a:effectLst/>
                              <a:latin typeface="Cambria Math" panose="02040503050406030204" pitchFamily="18" charset="0"/>
                              <a:cs typeface="Tahoma" panose="020B0604030504040204" pitchFamily="34" charset="0"/>
                            </a:rPr>
                            <m:t>𝑡</m:t>
                          </m:r>
                        </m:e>
                        <m:sub>
                          <m:r>
                            <a:rPr lang="en-US" b="0" i="1" smtClean="0">
                              <a:solidFill>
                                <a:srgbClr val="0070C0"/>
                              </a:solidFill>
                              <a:effectLst/>
                              <a:latin typeface="Cambria Math" panose="02040503050406030204" pitchFamily="18" charset="0"/>
                              <a:cs typeface="Tahoma" panose="020B0604030504040204" pitchFamily="34" charset="0"/>
                            </a:rPr>
                            <m:t>1</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latin typeface="Cambria Math" panose="02040503050406030204" pitchFamily="18" charset="0"/>
                              <a:ea typeface="Times New Roman" panose="02020603050405020304" pitchFamily="18" charset="0"/>
                              <a:cs typeface="Tahoma" panose="020B0604030504040204" pitchFamily="34" charset="0"/>
                            </a:rPr>
                          </m:ctrlPr>
                        </m:fPr>
                        <m:num>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𝑣</m:t>
                              </m:r>
                            </m:e>
                            <m:sub>
                              <m:r>
                                <m:rPr>
                                  <m:nor/>
                                </m:rPr>
                                <a:rPr lang="en-US">
                                  <a:solidFill>
                                    <a:srgbClr val="0070C0"/>
                                  </a:solidFill>
                                  <a:latin typeface="Cambria Math" panose="02040503050406030204" pitchFamily="18" charset="0"/>
                                  <a:cs typeface="Tahoma" panose="020B0604030504040204" pitchFamily="34" charset="0"/>
                                </a:rPr>
                                <m:t>max</m:t>
                              </m:r>
                            </m:sub>
                          </m:sSub>
                        </m:num>
                        <m:den>
                          <m:r>
                            <a:rPr lang="en-US" b="0" i="1" smtClean="0">
                              <a:solidFill>
                                <a:srgbClr val="0070C0"/>
                              </a:solidFill>
                              <a:latin typeface="Cambria Math" panose="02040503050406030204" pitchFamily="18" charset="0"/>
                              <a:ea typeface="Times New Roman" panose="02020603050405020304" pitchFamily="18" charset="0"/>
                              <a:cs typeface="Tahoma" panose="020B0604030504040204" pitchFamily="34" charset="0"/>
                            </a:rPr>
                            <m:t>𝑎</m:t>
                          </m:r>
                        </m:den>
                      </m:f>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distance travelled while the train is accelerating is</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effectLst/>
                              <a:latin typeface="Cambria Math" panose="02040503050406030204" pitchFamily="18" charset="0"/>
                              <a:cs typeface="Tahoma" panose="020B0604030504040204" pitchFamily="34" charset="0"/>
                            </a:rPr>
                          </m:ctrlPr>
                        </m:sSubPr>
                        <m:e>
                          <m:r>
                            <a:rPr lang="en-US" b="0" i="1" smtClean="0">
                              <a:solidFill>
                                <a:srgbClr val="0070C0"/>
                              </a:solidFill>
                              <a:effectLst/>
                              <a:latin typeface="Cambria Math" panose="02040503050406030204" pitchFamily="18" charset="0"/>
                              <a:cs typeface="Tahoma" panose="020B0604030504040204" pitchFamily="34" charset="0"/>
                            </a:rPr>
                            <m:t>𝑥</m:t>
                          </m:r>
                        </m:e>
                        <m:sub>
                          <m:r>
                            <a:rPr lang="en-US" b="0" i="1" smtClean="0">
                              <a:solidFill>
                                <a:srgbClr val="0070C0"/>
                              </a:solidFill>
                              <a:effectLst/>
                              <a:latin typeface="Cambria Math" panose="02040503050406030204" pitchFamily="18" charset="0"/>
                              <a:cs typeface="Tahoma" panose="020B0604030504040204" pitchFamily="34" charset="0"/>
                            </a:rPr>
                            <m:t>1</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sSubSup>
                        <m:sSubSupPr>
                          <m:ctrlPr>
                            <a:rPr lang="en-US" i="1" smtClean="0">
                              <a:solidFill>
                                <a:srgbClr val="0070C0"/>
                              </a:solidFill>
                              <a:effectLst/>
                              <a:latin typeface="Cambria Math" panose="02040503050406030204" pitchFamily="18" charset="0"/>
                              <a:cs typeface="Tahoma" panose="020B0604030504040204" pitchFamily="34" charset="0"/>
                            </a:rPr>
                          </m:ctrlPr>
                        </m:sSubSupPr>
                        <m:e>
                          <m:r>
                            <a:rPr lang="en-US" b="0" i="1" smtClean="0">
                              <a:solidFill>
                                <a:srgbClr val="0070C0"/>
                              </a:solidFill>
                              <a:effectLst/>
                              <a:latin typeface="Cambria Math" panose="02040503050406030204" pitchFamily="18" charset="0"/>
                              <a:cs typeface="Tahoma" panose="020B0604030504040204" pitchFamily="34" charset="0"/>
                            </a:rPr>
                            <m:t>𝑡</m:t>
                          </m:r>
                        </m:e>
                        <m:sub>
                          <m:r>
                            <a:rPr lang="en-US" b="0" i="1" smtClean="0">
                              <a:solidFill>
                                <a:srgbClr val="0070C0"/>
                              </a:solidFill>
                              <a:effectLst/>
                              <a:latin typeface="Cambria Math" panose="02040503050406030204" pitchFamily="18" charset="0"/>
                              <a:cs typeface="Tahoma" panose="020B0604030504040204" pitchFamily="34" charset="0"/>
                            </a:rPr>
                            <m:t>1</m:t>
                          </m:r>
                        </m:sub>
                        <m:sup>
                          <m:r>
                            <a:rPr lang="en-US" b="0" i="1" smtClean="0">
                              <a:solidFill>
                                <a:srgbClr val="0070C0"/>
                              </a:solidFill>
                              <a:effectLst/>
                              <a:latin typeface="Cambria Math" panose="02040503050406030204" pitchFamily="18" charset="0"/>
                              <a:cs typeface="Tahoma" panose="020B0604030504040204" pitchFamily="34" charset="0"/>
                            </a:rPr>
                            <m:t>2</m:t>
                          </m:r>
                        </m:sup>
                      </m:sSub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en>
                      </m:f>
                      <m:r>
                        <a:rPr lang="en-US" b="0"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d>
                            <m:dPr>
                              <m:ctrlPr>
                                <a:rPr lang="en-US" i="1">
                                  <a:solidFill>
                                    <a:srgbClr val="0070C0"/>
                                  </a:solidFill>
                                  <a:latin typeface="Cambria Math" panose="02040503050406030204" pitchFamily="18" charset="0"/>
                                  <a:cs typeface="Tahoma" panose="020B0604030504040204" pitchFamily="34" charset="0"/>
                                </a:rPr>
                              </m:ctrlPr>
                            </m:dPr>
                            <m:e>
                              <m:f>
                                <m:fPr>
                                  <m:type m:val="lin"/>
                                  <m:ctrlPr>
                                    <a:rPr lang="en-US" i="1">
                                      <a:solidFill>
                                        <a:srgbClr val="0070C0"/>
                                      </a:solidFill>
                                      <a:latin typeface="Cambria Math" panose="02040503050406030204" pitchFamily="18" charset="0"/>
                                      <a:cs typeface="Tahoma" panose="020B0604030504040204" pitchFamily="34" charset="0"/>
                                    </a:rPr>
                                  </m:ctrlPr>
                                </m:fPr>
                                <m:num>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𝑣</m:t>
                                      </m:r>
                                    </m:e>
                                    <m:sub>
                                      <m:r>
                                        <m:rPr>
                                          <m:nor/>
                                        </m:rPr>
                                        <a:rPr lang="en-US">
                                          <a:solidFill>
                                            <a:srgbClr val="0070C0"/>
                                          </a:solidFill>
                                          <a:latin typeface="Cambria Math" panose="02040503050406030204" pitchFamily="18" charset="0"/>
                                          <a:cs typeface="Tahoma" panose="020B0604030504040204" pitchFamily="34" charset="0"/>
                                        </a:rPr>
                                        <m:t>max</m:t>
                                      </m:r>
                                    </m:sub>
                                  </m:sSub>
                                </m:num>
                                <m:den>
                                  <m:r>
                                    <a:rPr lang="en-US" i="1">
                                      <a:solidFill>
                                        <a:srgbClr val="0070C0"/>
                                      </a:solidFill>
                                      <a:latin typeface="Cambria Math" panose="02040503050406030204" pitchFamily="18" charset="0"/>
                                      <a:cs typeface="Tahoma" panose="020B0604030504040204" pitchFamily="34" charset="0"/>
                                    </a:rPr>
                                    <m:t>𝑎</m:t>
                                  </m:r>
                                </m:den>
                              </m:f>
                            </m:e>
                          </m:d>
                        </m:e>
                        <m: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sz="2000" i="1">
                              <a:solidFill>
                                <a:srgbClr val="0070C0"/>
                              </a:solidFill>
                              <a:latin typeface="Cambria Math" panose="02040503050406030204" pitchFamily="18" charset="0"/>
                              <a:ea typeface="Times New Roman" panose="02020603050405020304" pitchFamily="18" charset="0"/>
                              <a:cs typeface="Tahoma" panose="020B0604030504040204" pitchFamily="34" charset="0"/>
                            </a:rPr>
                          </m:ctrlPr>
                        </m:fPr>
                        <m:num>
                          <m:r>
                            <a:rPr lang="en-US" sz="2000" i="1">
                              <a:solidFill>
                                <a:srgbClr val="0070C0"/>
                              </a:solidFill>
                              <a:latin typeface="Cambria Math" panose="02040503050406030204" pitchFamily="18" charset="0"/>
                              <a:ea typeface="Times New Roman" panose="02020603050405020304" pitchFamily="18" charset="0"/>
                              <a:cs typeface="Tahoma" panose="020B0604030504040204" pitchFamily="34" charset="0"/>
                            </a:rPr>
                            <m:t>1</m:t>
                          </m:r>
                        </m:num>
                        <m:den>
                          <m:r>
                            <a:rPr lang="en-US" sz="2000" i="1">
                              <a:solidFill>
                                <a:srgbClr val="0070C0"/>
                              </a:solidFill>
                              <a:latin typeface="Cambria Math" panose="02040503050406030204" pitchFamily="18" charset="0"/>
                              <a:ea typeface="Times New Roman" panose="02020603050405020304" pitchFamily="18" charset="0"/>
                              <a:cs typeface="Tahoma" panose="020B0604030504040204" pitchFamily="34" charset="0"/>
                            </a:rPr>
                            <m:t>2</m:t>
                          </m:r>
                        </m:den>
                      </m:f>
                      <m:f>
                        <m:fPr>
                          <m:type m:val="lin"/>
                          <m:ctrlPr>
                            <a:rPr lang="en-US" sz="2000" i="1" smtClean="0">
                              <a:solidFill>
                                <a:srgbClr val="0070C0"/>
                              </a:solidFill>
                              <a:latin typeface="Cambria Math" panose="02040503050406030204" pitchFamily="18" charset="0"/>
                              <a:cs typeface="Tahoma" panose="020B0604030504040204" pitchFamily="34" charset="0"/>
                            </a:rPr>
                          </m:ctrlPr>
                        </m:fPr>
                        <m:num>
                          <m:sSubSup>
                            <m:sSubSupPr>
                              <m:ctrlPr>
                                <a:rPr lang="en-US" sz="2000" i="1" smtClean="0">
                                  <a:solidFill>
                                    <a:srgbClr val="0070C0"/>
                                  </a:solidFill>
                                  <a:latin typeface="Cambria Math" panose="02040503050406030204" pitchFamily="18" charset="0"/>
                                  <a:cs typeface="Tahoma" panose="020B0604030504040204" pitchFamily="34" charset="0"/>
                                </a:rPr>
                              </m:ctrlPr>
                            </m:sSubSupPr>
                            <m:e>
                              <m:r>
                                <a:rPr lang="en-US" sz="2000" b="0" i="1" smtClean="0">
                                  <a:solidFill>
                                    <a:srgbClr val="0070C0"/>
                                  </a:solidFill>
                                  <a:latin typeface="Cambria Math" panose="02040503050406030204" pitchFamily="18" charset="0"/>
                                  <a:cs typeface="Tahoma" panose="020B0604030504040204" pitchFamily="34" charset="0"/>
                                </a:rPr>
                                <m:t>𝑣</m:t>
                              </m:r>
                            </m:e>
                            <m:sub>
                              <m:r>
                                <m:rPr>
                                  <m:sty m:val="p"/>
                                </m:rPr>
                                <a:rPr lang="en-US" sz="2000" i="1" smtClean="0">
                                  <a:solidFill>
                                    <a:srgbClr val="0070C0"/>
                                  </a:solidFill>
                                  <a:latin typeface="Cambria Math" panose="02040503050406030204" pitchFamily="18" charset="0"/>
                                  <a:cs typeface="Tahoma" panose="020B0604030504040204" pitchFamily="34" charset="0"/>
                                </a:rPr>
                                <m:t>max</m:t>
                              </m:r>
                            </m:sub>
                            <m:sup>
                              <m:r>
                                <a:rPr lang="en-US" sz="2000" b="0" i="1" smtClean="0">
                                  <a:solidFill>
                                    <a:srgbClr val="0070C0"/>
                                  </a:solidFill>
                                  <a:latin typeface="Cambria Math" panose="02040503050406030204" pitchFamily="18" charset="0"/>
                                  <a:cs typeface="Tahoma" panose="020B0604030504040204" pitchFamily="34" charset="0"/>
                                </a:rPr>
                                <m:t>2</m:t>
                              </m:r>
                            </m:sup>
                          </m:sSubSup>
                        </m:num>
                        <m:den>
                          <m:r>
                            <a:rPr lang="en-US" sz="2000" b="0" i="1" smtClean="0">
                              <a:solidFill>
                                <a:srgbClr val="0070C0"/>
                              </a:solidFill>
                              <a:latin typeface="Cambria Math" panose="02040503050406030204" pitchFamily="18" charset="0"/>
                              <a:cs typeface="Tahoma" panose="020B0604030504040204" pitchFamily="34" charset="0"/>
                            </a:rPr>
                            <m:t>𝑎</m:t>
                          </m:r>
                        </m:den>
                      </m:f>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distance and time required to stop are the same as the distance and time required to start so, the distance, </a:t>
                </a:r>
                <a14:m>
                  <m:oMath xmlns:m="http://schemas.openxmlformats.org/officeDocument/2006/math">
                    <m:sSub>
                      <m:sSubPr>
                        <m:ctrlPr>
                          <a:rPr lang="en-US" i="1" smtClean="0">
                            <a:solidFill>
                              <a:srgbClr val="0070C0"/>
                            </a:solidFill>
                            <a:effectLst/>
                            <a:latin typeface="Cambria Math" panose="02040503050406030204" pitchFamily="18" charset="0"/>
                            <a:cs typeface="Tahoma" panose="020B0604030504040204" pitchFamily="34" charset="0"/>
                          </a:rPr>
                        </m:ctrlPr>
                      </m:sSubPr>
                      <m:e>
                        <m:r>
                          <a:rPr lang="en-US" b="0" i="1" smtClean="0">
                            <a:solidFill>
                              <a:srgbClr val="0070C0"/>
                            </a:solidFill>
                            <a:effectLst/>
                            <a:latin typeface="Cambria Math" panose="02040503050406030204" pitchFamily="18" charset="0"/>
                            <a:cs typeface="Tahoma" panose="020B0604030504040204" pitchFamily="34" charset="0"/>
                          </a:rPr>
                          <m:t>𝑥</m:t>
                        </m:r>
                      </m:e>
                      <m:sub>
                        <m:r>
                          <a:rPr lang="en-US" b="0" i="1" smtClean="0">
                            <a:solidFill>
                              <a:srgbClr val="0070C0"/>
                            </a:solidFill>
                            <a:effectLst/>
                            <a:latin typeface="Cambria Math" panose="02040503050406030204" pitchFamily="18" charset="0"/>
                            <a:cs typeface="Tahoma" panose="020B0604030504040204" pitchFamily="34" charset="0"/>
                          </a:rPr>
                          <m:t>2</m:t>
                        </m:r>
                      </m:sub>
                    </m:sSub>
                  </m:oMath>
                </a14:m>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that the train operates at its maximum velocity is </a:t>
                </a:r>
              </a:p>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effectLst/>
                              <a:latin typeface="Cambria Math" panose="02040503050406030204" pitchFamily="18" charset="0"/>
                              <a:cs typeface="Tahoma" panose="020B0604030504040204" pitchFamily="34" charset="0"/>
                            </a:rPr>
                          </m:ctrlPr>
                        </m:sSubPr>
                        <m:e>
                          <m:r>
                            <a:rPr lang="en-US" b="0" i="1" smtClean="0">
                              <a:solidFill>
                                <a:srgbClr val="0070C0"/>
                              </a:solidFill>
                              <a:effectLst/>
                              <a:latin typeface="Cambria Math" panose="02040503050406030204" pitchFamily="18" charset="0"/>
                              <a:cs typeface="Tahoma" panose="020B0604030504040204" pitchFamily="34" charset="0"/>
                            </a:rPr>
                            <m:t>𝑥</m:t>
                          </m:r>
                        </m:e>
                        <m:sub>
                          <m:r>
                            <a:rPr lang="en-US" b="0" i="1" smtClean="0">
                              <a:solidFill>
                                <a:srgbClr val="0070C0"/>
                              </a:solidFill>
                              <a:effectLst/>
                              <a:latin typeface="Cambria Math" panose="02040503050406030204" pitchFamily="18" charset="0"/>
                              <a:cs typeface="Tahoma" panose="020B0604030504040204" pitchFamily="34" charset="0"/>
                            </a:rPr>
                            <m:t>2</m:t>
                          </m:r>
                        </m:sub>
                      </m:sSub>
                      <m:r>
                        <a:rPr lang="en-US" b="0" i="1" smtClean="0">
                          <a:solidFill>
                            <a:srgbClr val="0070C0"/>
                          </a:solidFill>
                          <a:effectLst/>
                          <a:latin typeface="Cambria Math" panose="02040503050406030204" pitchFamily="18" charset="0"/>
                          <a:cs typeface="Tahoma" panose="020B0604030504040204" pitchFamily="34" charset="0"/>
                        </a:rPr>
                        <m:t>=</m:t>
                      </m:r>
                      <m:r>
                        <a:rPr lang="en-US" b="0"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𝑑</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b="0"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Sub>
                        <m:sSubPr>
                          <m:ctrlPr>
                            <a:rPr lang="en-US" b="0" i="1" smtClean="0">
                              <a:solidFill>
                                <a:srgbClr val="0070C0"/>
                              </a:solidFill>
                              <a:effectLst/>
                              <a:latin typeface="Cambria Math" panose="02040503050406030204" pitchFamily="18" charset="0"/>
                              <a:cs typeface="Tahoma" panose="020B0604030504040204" pitchFamily="34" charset="0"/>
                            </a:rPr>
                          </m:ctrlPr>
                        </m:sSubPr>
                        <m:e>
                          <m:r>
                            <a:rPr lang="en-US" b="0" i="1" smtClean="0">
                              <a:solidFill>
                                <a:srgbClr val="0070C0"/>
                              </a:solidFill>
                              <a:effectLst/>
                              <a:latin typeface="Cambria Math" panose="02040503050406030204" pitchFamily="18" charset="0"/>
                              <a:cs typeface="Tahoma" panose="020B0604030504040204" pitchFamily="34" charset="0"/>
                            </a:rPr>
                            <m:t>𝑥</m:t>
                          </m:r>
                        </m:e>
                        <m:sub>
                          <m:r>
                            <a:rPr lang="en-US" b="0" i="1" smtClean="0">
                              <a:solidFill>
                                <a:srgbClr val="0070C0"/>
                              </a:solidFill>
                              <a:effectLst/>
                              <a:latin typeface="Cambria Math" panose="02040503050406030204" pitchFamily="18" charset="0"/>
                              <a:cs typeface="Tahoma" panose="020B0604030504040204" pitchFamily="34" charset="0"/>
                            </a:rPr>
                            <m:t>1</m:t>
                          </m:r>
                        </m:sub>
                      </m:sSub>
                      <m:r>
                        <a:rPr lang="en-US" b="0"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b="0"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𝑑</m:t>
                      </m:r>
                      <m:r>
                        <a:rPr lang="en-US" b="0"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type m:val="lin"/>
                          <m:ctrlPr>
                            <a:rPr lang="en-US" i="1">
                              <a:solidFill>
                                <a:srgbClr val="0070C0"/>
                              </a:solidFill>
                              <a:latin typeface="Cambria Math" panose="02040503050406030204" pitchFamily="18" charset="0"/>
                              <a:cs typeface="Tahoma" panose="020B0604030504040204" pitchFamily="34" charset="0"/>
                            </a:rPr>
                          </m:ctrlPr>
                        </m:fPr>
                        <m:num>
                          <m:sSubSup>
                            <m:sSubSupPr>
                              <m:ctrlPr>
                                <a:rPr lang="en-US" i="1">
                                  <a:solidFill>
                                    <a:srgbClr val="0070C0"/>
                                  </a:solidFill>
                                  <a:latin typeface="Cambria Math" panose="02040503050406030204" pitchFamily="18" charset="0"/>
                                  <a:cs typeface="Tahoma" panose="020B0604030504040204" pitchFamily="34" charset="0"/>
                                </a:rPr>
                              </m:ctrlPr>
                            </m:sSubSupPr>
                            <m:e>
                              <m:r>
                                <a:rPr lang="en-US" i="1">
                                  <a:solidFill>
                                    <a:srgbClr val="0070C0"/>
                                  </a:solidFill>
                                  <a:latin typeface="Cambria Math" panose="02040503050406030204" pitchFamily="18" charset="0"/>
                                  <a:cs typeface="Tahoma" panose="020B0604030504040204" pitchFamily="34" charset="0"/>
                                </a:rPr>
                                <m:t>𝑣</m:t>
                              </m:r>
                            </m:e>
                            <m:sub>
                              <m:r>
                                <m:rPr>
                                  <m:sty m:val="p"/>
                                </m:rPr>
                                <a:rPr lang="en-US" i="1">
                                  <a:solidFill>
                                    <a:srgbClr val="0070C0"/>
                                  </a:solidFill>
                                  <a:latin typeface="Cambria Math" panose="02040503050406030204" pitchFamily="18" charset="0"/>
                                  <a:cs typeface="Tahoma" panose="020B0604030504040204" pitchFamily="34" charset="0"/>
                                </a:rPr>
                                <m:t>max</m:t>
                              </m:r>
                            </m:sub>
                            <m:sup>
                              <m:r>
                                <a:rPr lang="en-US" i="1">
                                  <a:solidFill>
                                    <a:srgbClr val="0070C0"/>
                                  </a:solidFill>
                                  <a:latin typeface="Cambria Math" panose="02040503050406030204" pitchFamily="18" charset="0"/>
                                  <a:cs typeface="Tahoma" panose="020B0604030504040204" pitchFamily="34" charset="0"/>
                                </a:rPr>
                                <m:t>2</m:t>
                              </m:r>
                            </m:sup>
                          </m:sSubSup>
                        </m:num>
                        <m:den>
                          <m:r>
                            <a:rPr lang="en-US" i="1">
                              <a:solidFill>
                                <a:srgbClr val="0070C0"/>
                              </a:solidFill>
                              <a:latin typeface="Cambria Math" panose="02040503050406030204" pitchFamily="18" charset="0"/>
                              <a:cs typeface="Tahoma" panose="020B0604030504040204" pitchFamily="34" charset="0"/>
                            </a:rPr>
                            <m:t>𝑎</m:t>
                          </m:r>
                        </m:den>
                      </m:f>
                    </m:oMath>
                  </m:oMathPara>
                </a14:m>
                <a:endPar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and the amount of time it takes to travel this distance is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cs typeface="Tahoma" panose="020B0604030504040204" pitchFamily="34" charset="0"/>
                            </a:rPr>
                          </m:ctrlPr>
                        </m:sSubPr>
                        <m:e>
                          <m:r>
                            <a:rPr lang="en-US" b="0" i="1" smtClean="0">
                              <a:solidFill>
                                <a:srgbClr val="0070C0"/>
                              </a:solidFill>
                              <a:latin typeface="Cambria Math" panose="02040503050406030204" pitchFamily="18" charset="0"/>
                              <a:cs typeface="Tahoma" panose="020B0604030504040204" pitchFamily="34" charset="0"/>
                            </a:rPr>
                            <m:t>𝑡</m:t>
                          </m:r>
                        </m:e>
                        <m:sub>
                          <m:r>
                            <a:rPr lang="en-US" i="1">
                              <a:solidFill>
                                <a:srgbClr val="0070C0"/>
                              </a:solidFill>
                              <a:latin typeface="Cambria Math" panose="02040503050406030204" pitchFamily="18" charset="0"/>
                              <a:cs typeface="Tahoma" panose="020B0604030504040204" pitchFamily="34" charset="0"/>
                            </a:rPr>
                            <m:t>2</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𝑥</m:t>
                              </m:r>
                            </m:e>
                            <m:sub>
                              <m:r>
                                <a:rPr lang="en-US" i="1">
                                  <a:solidFill>
                                    <a:srgbClr val="0070C0"/>
                                  </a:solidFill>
                                  <a:latin typeface="Cambria Math" panose="02040503050406030204" pitchFamily="18" charset="0"/>
                                  <a:cs typeface="Tahoma" panose="020B0604030504040204" pitchFamily="34" charset="0"/>
                                </a:rPr>
                                <m:t>2</m:t>
                              </m:r>
                            </m:sub>
                          </m:sSub>
                        </m:num>
                        <m:den>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𝑣</m:t>
                              </m:r>
                            </m:e>
                            <m:sub>
                              <m:r>
                                <m:rPr>
                                  <m:nor/>
                                </m:rPr>
                                <a:rPr lang="en-US">
                                  <a:solidFill>
                                    <a:srgbClr val="0070C0"/>
                                  </a:solidFill>
                                  <a:latin typeface="Cambria Math" panose="02040503050406030204" pitchFamily="18" charset="0"/>
                                  <a:cs typeface="Tahoma" panose="020B0604030504040204" pitchFamily="34" charset="0"/>
                                </a:rPr>
                                <m:t>max</m:t>
                              </m:r>
                            </m:sub>
                          </m:sSub>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latin typeface="Cambria Math" panose="02040503050406030204" pitchFamily="18" charset="0"/>
                              <a:ea typeface="Times New Roman" panose="02020603050405020304" pitchFamily="18" charset="0"/>
                              <a:cs typeface="Tahoma" panose="020B0604030504040204" pitchFamily="34" charset="0"/>
                            </a:rPr>
                          </m:ctrlPr>
                        </m:fPr>
                        <m:num>
                          <m:r>
                            <a:rPr lang="en-US" b="0" i="1" smtClean="0">
                              <a:solidFill>
                                <a:srgbClr val="0070C0"/>
                              </a:solidFill>
                              <a:latin typeface="Cambria Math" panose="02040503050406030204" pitchFamily="18" charset="0"/>
                              <a:ea typeface="Times New Roman" panose="02020603050405020304" pitchFamily="18" charset="0"/>
                              <a:cs typeface="Tahoma" panose="020B0604030504040204" pitchFamily="34" charset="0"/>
                            </a:rPr>
                            <m:t>𝑑</m:t>
                          </m:r>
                        </m:num>
                        <m:den>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𝑣</m:t>
                              </m:r>
                            </m:e>
                            <m:sub>
                              <m:r>
                                <m:rPr>
                                  <m:nor/>
                                </m:rPr>
                                <a:rPr lang="en-US">
                                  <a:solidFill>
                                    <a:srgbClr val="0070C0"/>
                                  </a:solidFill>
                                  <a:latin typeface="Cambria Math" panose="02040503050406030204" pitchFamily="18" charset="0"/>
                                  <a:cs typeface="Tahoma" panose="020B0604030504040204" pitchFamily="34" charset="0"/>
                                </a:rPr>
                                <m:t>max</m:t>
                              </m:r>
                            </m:sub>
                          </m:sSub>
                        </m:den>
                      </m:f>
                      <m:r>
                        <a:rPr lang="en-US" b="0" i="1" smtClean="0">
                          <a:solidFill>
                            <a:srgbClr val="0070C0"/>
                          </a:solidFill>
                          <a:latin typeface="Cambria Math" panose="02040503050406030204" pitchFamily="18" charset="0"/>
                          <a:cs typeface="Tahoma" panose="020B0604030504040204" pitchFamily="34" charset="0"/>
                        </a:rPr>
                        <m:t>−</m:t>
                      </m:r>
                      <m:f>
                        <m:fPr>
                          <m:ctrlPr>
                            <a:rPr lang="en-US" b="0" i="1" smtClean="0">
                              <a:solidFill>
                                <a:srgbClr val="0070C0"/>
                              </a:solidFill>
                              <a:latin typeface="Cambria Math" panose="02040503050406030204" pitchFamily="18" charset="0"/>
                              <a:cs typeface="Tahoma" panose="020B0604030504040204" pitchFamily="34" charset="0"/>
                            </a:rPr>
                          </m:ctrlPr>
                        </m:fPr>
                        <m:num>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𝑣</m:t>
                              </m:r>
                            </m:e>
                            <m:sub>
                              <m:r>
                                <m:rPr>
                                  <m:nor/>
                                </m:rPr>
                                <a:rPr lang="en-US">
                                  <a:solidFill>
                                    <a:srgbClr val="0070C0"/>
                                  </a:solidFill>
                                  <a:latin typeface="Cambria Math" panose="02040503050406030204" pitchFamily="18" charset="0"/>
                                  <a:cs typeface="Tahoma" panose="020B0604030504040204" pitchFamily="34" charset="0"/>
                                </a:rPr>
                                <m:t>max</m:t>
                              </m:r>
                            </m:sub>
                          </m:sSub>
                        </m:num>
                        <m:den>
                          <m:r>
                            <a:rPr lang="en-US" b="0" i="1" smtClean="0">
                              <a:solidFill>
                                <a:srgbClr val="0070C0"/>
                              </a:solidFill>
                              <a:latin typeface="Cambria Math" panose="02040503050406030204" pitchFamily="18" charset="0"/>
                              <a:cs typeface="Tahoma" panose="020B0604030504040204" pitchFamily="34" charset="0"/>
                            </a:rPr>
                            <m:t>𝑎</m:t>
                          </m:r>
                        </m:den>
                      </m:f>
                      <m:r>
                        <a:rPr lang="en-US" b="0" i="1" smtClean="0">
                          <a:solidFill>
                            <a:srgbClr val="0070C0"/>
                          </a:solidFill>
                          <a:latin typeface="Cambria Math" panose="02040503050406030204" pitchFamily="18" charset="0"/>
                          <a:cs typeface="Tahoma" panose="020B0604030504040204" pitchFamily="34" charset="0"/>
                        </a:rPr>
                        <m:t>=</m:t>
                      </m:r>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𝑡</m:t>
                          </m:r>
                        </m:e>
                        <m:sub>
                          <m:r>
                            <a:rPr lang="en-US" i="1">
                              <a:solidFill>
                                <a:srgbClr val="0070C0"/>
                              </a:solidFill>
                              <a:latin typeface="Cambria Math" panose="02040503050406030204" pitchFamily="18" charset="0"/>
                              <a:cs typeface="Tahoma" panose="020B0604030504040204" pitchFamily="34" charset="0"/>
                            </a:rPr>
                            <m:t>0</m:t>
                          </m:r>
                        </m:sub>
                      </m:sSub>
                      <m:r>
                        <a:rPr lang="en-US" b="0" i="1" smtClean="0">
                          <a:solidFill>
                            <a:srgbClr val="0070C0"/>
                          </a:solidFill>
                          <a:latin typeface="Cambria Math" panose="02040503050406030204" pitchFamily="18" charset="0"/>
                          <a:cs typeface="Tahoma" panose="020B0604030504040204" pitchFamily="34" charset="0"/>
                        </a:rPr>
                        <m:t>−</m:t>
                      </m:r>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𝑡</m:t>
                          </m:r>
                        </m:e>
                        <m:sub>
                          <m:r>
                            <a:rPr lang="en-US" b="0" i="1" smtClean="0">
                              <a:solidFill>
                                <a:srgbClr val="0070C0"/>
                              </a:solidFill>
                              <a:latin typeface="Cambria Math" panose="02040503050406030204" pitchFamily="18" charset="0"/>
                              <a:cs typeface="Tahoma" panose="020B0604030504040204" pitchFamily="34" charset="0"/>
                            </a:rPr>
                            <m:t>1</m:t>
                          </m:r>
                        </m:sub>
                      </m:sSub>
                    </m:oMath>
                  </m:oMathPara>
                </a14:m>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total duration of travel is </a:t>
                </a:r>
                <a14:m>
                  <m:oMath xmlns:m="http://schemas.openxmlformats.org/officeDocument/2006/math">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𝑡</m:t>
                        </m:r>
                      </m:e>
                      <m:sub>
                        <m:r>
                          <a:rPr lang="en-US" b="0" i="1" smtClean="0">
                            <a:solidFill>
                              <a:srgbClr val="0070C0"/>
                            </a:solidFill>
                            <a:latin typeface="Cambria Math" panose="02040503050406030204" pitchFamily="18" charset="0"/>
                            <a:cs typeface="Tahoma" panose="020B0604030504040204" pitchFamily="34" charset="0"/>
                          </a:rPr>
                          <m:t>1</m:t>
                        </m:r>
                      </m:sub>
                    </m:sSub>
                  </m:oMath>
                </a14:m>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to get up to speed, </a:t>
                </a:r>
                <a14:m>
                  <m:oMath xmlns:m="http://schemas.openxmlformats.org/officeDocument/2006/math">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𝑡</m:t>
                        </m:r>
                      </m:e>
                      <m:sub>
                        <m:r>
                          <a:rPr lang="en-US" b="0" i="1" smtClean="0">
                            <a:solidFill>
                              <a:srgbClr val="0070C0"/>
                            </a:solidFill>
                            <a:latin typeface="Cambria Math" panose="02040503050406030204" pitchFamily="18" charset="0"/>
                            <a:cs typeface="Tahoma" panose="020B0604030504040204" pitchFamily="34" charset="0"/>
                          </a:rPr>
                          <m:t>2</m:t>
                        </m:r>
                      </m:sub>
                    </m:sSub>
                  </m:oMath>
                </a14:m>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constant speed and </a:t>
                </a:r>
                <a14:m>
                  <m:oMath xmlns:m="http://schemas.openxmlformats.org/officeDocument/2006/math">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𝑡</m:t>
                        </m:r>
                      </m:e>
                      <m:sub>
                        <m:r>
                          <a:rPr lang="en-US" i="1">
                            <a:solidFill>
                              <a:srgbClr val="0070C0"/>
                            </a:solidFill>
                            <a:latin typeface="Cambria Math" panose="02040503050406030204" pitchFamily="18" charset="0"/>
                            <a:cs typeface="Tahoma" panose="020B0604030504040204" pitchFamily="34" charset="0"/>
                          </a:rPr>
                          <m:t>1</m:t>
                        </m:r>
                      </m:sub>
                    </m:sSub>
                  </m:oMath>
                </a14:m>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 to come to a stop.  Or</a:t>
                </a:r>
                <a:endPar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𝑡</m:t>
                          </m:r>
                        </m:e>
                        <m:sub>
                          <m:r>
                            <a:rPr lang="en-US" b="0" i="1" smtClean="0">
                              <a:solidFill>
                                <a:srgbClr val="0070C0"/>
                              </a:solidFill>
                              <a:latin typeface="Cambria Math" panose="02040503050406030204" pitchFamily="18" charset="0"/>
                              <a:cs typeface="Tahoma" panose="020B0604030504040204" pitchFamily="34" charset="0"/>
                            </a:rPr>
                            <m:t>2</m:t>
                          </m:r>
                        </m:sub>
                      </m:sSub>
                      <m:r>
                        <a:rPr lang="en-US" b="0" i="1" smtClean="0">
                          <a:solidFill>
                            <a:srgbClr val="0070C0"/>
                          </a:solidFill>
                          <a:latin typeface="Cambria Math" panose="02040503050406030204" pitchFamily="18" charset="0"/>
                          <a:cs typeface="Tahoma" panose="020B0604030504040204" pitchFamily="34" charset="0"/>
                        </a:rPr>
                        <m:t>+2</m:t>
                      </m:r>
                      <m:sSub>
                        <m:sSubPr>
                          <m:ctrlPr>
                            <a:rPr lang="en-US" sz="2000" i="1">
                              <a:solidFill>
                                <a:srgbClr val="0070C0"/>
                              </a:solidFill>
                              <a:latin typeface="Cambria Math" panose="02040503050406030204" pitchFamily="18" charset="0"/>
                              <a:cs typeface="Tahoma" panose="020B0604030504040204" pitchFamily="34" charset="0"/>
                            </a:rPr>
                          </m:ctrlPr>
                        </m:sSubPr>
                        <m:e>
                          <m:r>
                            <a:rPr lang="en-US" sz="2000" i="1">
                              <a:solidFill>
                                <a:srgbClr val="0070C0"/>
                              </a:solidFill>
                              <a:latin typeface="Cambria Math" panose="02040503050406030204" pitchFamily="18" charset="0"/>
                              <a:cs typeface="Tahoma" panose="020B0604030504040204" pitchFamily="34" charset="0"/>
                            </a:rPr>
                            <m:t>𝑡</m:t>
                          </m:r>
                        </m:e>
                        <m:sub>
                          <m:r>
                            <a:rPr lang="en-US" sz="2000" i="1">
                              <a:solidFill>
                                <a:srgbClr val="0070C0"/>
                              </a:solidFill>
                              <a:latin typeface="Cambria Math" panose="02040503050406030204" pitchFamily="18" charset="0"/>
                              <a:cs typeface="Tahoma" panose="020B0604030504040204" pitchFamily="34" charset="0"/>
                            </a:rPr>
                            <m:t>1</m:t>
                          </m:r>
                        </m:sub>
                      </m:sSub>
                      <m:r>
                        <a:rPr lang="en-US" sz="2000" b="0" i="1" smtClean="0">
                          <a:solidFill>
                            <a:srgbClr val="0070C0"/>
                          </a:solidFill>
                          <a:latin typeface="Cambria Math" panose="02040503050406030204" pitchFamily="18" charset="0"/>
                          <a:cs typeface="Tahoma" panose="020B0604030504040204" pitchFamily="34" charset="0"/>
                        </a:rPr>
                        <m:t>=</m:t>
                      </m:r>
                      <m:sSub>
                        <m:sSubPr>
                          <m:ctrlPr>
                            <a:rPr lang="en-US" sz="2000" i="1">
                              <a:solidFill>
                                <a:srgbClr val="0070C0"/>
                              </a:solidFill>
                              <a:latin typeface="Cambria Math" panose="02040503050406030204" pitchFamily="18" charset="0"/>
                              <a:cs typeface="Tahoma" panose="020B0604030504040204" pitchFamily="34" charset="0"/>
                            </a:rPr>
                          </m:ctrlPr>
                        </m:sSubPr>
                        <m:e>
                          <m:r>
                            <a:rPr lang="en-US" sz="2000" i="1">
                              <a:solidFill>
                                <a:srgbClr val="0070C0"/>
                              </a:solidFill>
                              <a:latin typeface="Cambria Math" panose="02040503050406030204" pitchFamily="18" charset="0"/>
                              <a:cs typeface="Tahoma" panose="020B0604030504040204" pitchFamily="34" charset="0"/>
                            </a:rPr>
                            <m:t>𝑡</m:t>
                          </m:r>
                        </m:e>
                        <m:sub>
                          <m:r>
                            <a:rPr lang="en-US" sz="2000" i="1">
                              <a:solidFill>
                                <a:srgbClr val="0070C0"/>
                              </a:solidFill>
                              <a:latin typeface="Cambria Math" panose="02040503050406030204" pitchFamily="18" charset="0"/>
                              <a:cs typeface="Tahoma" panose="020B0604030504040204" pitchFamily="34" charset="0"/>
                            </a:rPr>
                            <m:t>0</m:t>
                          </m:r>
                        </m:sub>
                      </m:sSub>
                      <m:r>
                        <a:rPr lang="en-US" sz="2000" b="0" i="1" smtClean="0">
                          <a:solidFill>
                            <a:srgbClr val="0070C0"/>
                          </a:solidFill>
                          <a:latin typeface="Cambria Math" panose="02040503050406030204" pitchFamily="18" charset="0"/>
                          <a:cs typeface="Tahoma" panose="020B0604030504040204" pitchFamily="34" charset="0"/>
                        </a:rPr>
                        <m:t>+</m:t>
                      </m:r>
                      <m:sSub>
                        <m:sSubPr>
                          <m:ctrlPr>
                            <a:rPr lang="en-US" sz="2000" i="1">
                              <a:solidFill>
                                <a:srgbClr val="0070C0"/>
                              </a:solidFill>
                              <a:latin typeface="Cambria Math" panose="02040503050406030204" pitchFamily="18" charset="0"/>
                              <a:cs typeface="Tahoma" panose="020B0604030504040204" pitchFamily="34" charset="0"/>
                            </a:rPr>
                          </m:ctrlPr>
                        </m:sSubPr>
                        <m:e>
                          <m:r>
                            <a:rPr lang="en-US" sz="2000" i="1">
                              <a:solidFill>
                                <a:srgbClr val="0070C0"/>
                              </a:solidFill>
                              <a:latin typeface="Cambria Math" panose="02040503050406030204" pitchFamily="18" charset="0"/>
                              <a:cs typeface="Tahoma" panose="020B0604030504040204" pitchFamily="34" charset="0"/>
                            </a:rPr>
                            <m:t>𝑡</m:t>
                          </m:r>
                        </m:e>
                        <m:sub>
                          <m:r>
                            <a:rPr lang="en-US" sz="2000" i="1">
                              <a:solidFill>
                                <a:srgbClr val="0070C0"/>
                              </a:solidFill>
                              <a:latin typeface="Cambria Math" panose="02040503050406030204" pitchFamily="18" charset="0"/>
                              <a:cs typeface="Tahoma" panose="020B0604030504040204" pitchFamily="34" charset="0"/>
                            </a:rPr>
                            <m:t>1</m:t>
                          </m:r>
                        </m:sub>
                      </m:sSub>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Which means the added time is just </a:t>
                </a:r>
                <a14:m>
                  <m:oMath xmlns:m="http://schemas.openxmlformats.org/officeDocument/2006/math">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𝑡</m:t>
                        </m:r>
                      </m:e>
                      <m:sub>
                        <m:r>
                          <a:rPr lang="en-US" i="1">
                            <a:solidFill>
                              <a:srgbClr val="0070C0"/>
                            </a:solidFill>
                            <a:latin typeface="Cambria Math" panose="02040503050406030204" pitchFamily="18" charset="0"/>
                            <a:cs typeface="Tahoma" panose="020B0604030504040204" pitchFamily="34" charset="0"/>
                          </a:rPr>
                          <m:t>1</m:t>
                        </m:r>
                      </m:sub>
                    </m:sSub>
                    <m:r>
                      <a:rPr lang="en-US" b="0" i="1" smtClean="0">
                        <a:solidFill>
                          <a:srgbClr val="0070C0"/>
                        </a:solidFill>
                        <a:latin typeface="Cambria Math" panose="02040503050406030204" pitchFamily="18" charset="0"/>
                        <a:cs typeface="Tahoma" panose="020B0604030504040204" pitchFamily="34" charset="0"/>
                      </a:rPr>
                      <m:t>=</m:t>
                    </m:r>
                    <m:f>
                      <m:fPr>
                        <m:type m:val="lin"/>
                        <m:ctrlPr>
                          <a:rPr lang="en-US" b="0" i="1" smtClean="0">
                            <a:solidFill>
                              <a:srgbClr val="0070C0"/>
                            </a:solidFill>
                            <a:latin typeface="Cambria Math" panose="02040503050406030204" pitchFamily="18" charset="0"/>
                            <a:cs typeface="Tahoma" panose="020B0604030504040204" pitchFamily="34" charset="0"/>
                          </a:rPr>
                        </m:ctrlPr>
                      </m:fPr>
                      <m:num>
                        <m:sSub>
                          <m:sSubPr>
                            <m:ctrlPr>
                              <a:rPr lang="en-US" i="1">
                                <a:solidFill>
                                  <a:srgbClr val="0070C0"/>
                                </a:solidFill>
                                <a:latin typeface="Cambria Math" panose="02040503050406030204" pitchFamily="18" charset="0"/>
                                <a:cs typeface="Tahoma" panose="020B0604030504040204" pitchFamily="34" charset="0"/>
                              </a:rPr>
                            </m:ctrlPr>
                          </m:sSubPr>
                          <m:e>
                            <m:r>
                              <a:rPr lang="en-US" i="1">
                                <a:solidFill>
                                  <a:srgbClr val="0070C0"/>
                                </a:solidFill>
                                <a:latin typeface="Cambria Math" panose="02040503050406030204" pitchFamily="18" charset="0"/>
                                <a:cs typeface="Tahoma" panose="020B0604030504040204" pitchFamily="34" charset="0"/>
                              </a:rPr>
                              <m:t>𝑣</m:t>
                            </m:r>
                          </m:e>
                          <m:sub>
                            <m:r>
                              <m:rPr>
                                <m:nor/>
                              </m:rPr>
                              <a:rPr lang="en-US">
                                <a:solidFill>
                                  <a:srgbClr val="0070C0"/>
                                </a:solidFill>
                                <a:latin typeface="Cambria Math" panose="02040503050406030204" pitchFamily="18" charset="0"/>
                                <a:cs typeface="Tahoma" panose="020B0604030504040204" pitchFamily="34" charset="0"/>
                              </a:rPr>
                              <m:t>max</m:t>
                            </m:r>
                          </m:sub>
                        </m:sSub>
                      </m:num>
                      <m:den>
                        <m:r>
                          <a:rPr lang="en-US" b="0" i="1" smtClean="0">
                            <a:solidFill>
                              <a:srgbClr val="0070C0"/>
                            </a:solidFill>
                            <a:latin typeface="Cambria Math" panose="02040503050406030204" pitchFamily="18" charset="0"/>
                            <a:cs typeface="Tahoma" panose="020B0604030504040204" pitchFamily="34" charset="0"/>
                          </a:rPr>
                          <m:t>𝑎</m:t>
                        </m:r>
                      </m:den>
                    </m:f>
                  </m:oMath>
                </a14:m>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endParaRPr lang="en-US" dirty="0">
                  <a:solidFill>
                    <a:srgbClr val="0070C0"/>
                  </a:solidFill>
                </a:endParaRPr>
              </a:p>
            </p:txBody>
          </p:sp>
        </mc:Choice>
        <mc:Fallback xmlns="">
          <p:sp>
            <p:nvSpPr>
              <p:cNvPr id="7" name="Rectangle 6">
                <a:extLst>
                  <a:ext uri="{FF2B5EF4-FFF2-40B4-BE49-F238E27FC236}">
                    <a16:creationId xmlns:a16="http://schemas.microsoft.com/office/drawing/2014/main" id="{3ECC8731-A5AF-42FB-A83A-397C48CFEB53}"/>
                  </a:ext>
                </a:extLst>
              </p:cNvPr>
              <p:cNvSpPr>
                <a:spLocks noRot="1" noChangeAspect="1" noMove="1" noResize="1" noEditPoints="1" noAdjustHandles="1" noChangeArrowheads="1" noChangeShapeType="1" noTextEdit="1"/>
              </p:cNvSpPr>
              <p:nvPr/>
            </p:nvSpPr>
            <p:spPr>
              <a:xfrm>
                <a:off x="1388124" y="1528528"/>
                <a:ext cx="10573256" cy="5073505"/>
              </a:xfrm>
              <a:prstGeom prst="rect">
                <a:avLst/>
              </a:prstGeom>
              <a:blipFill>
                <a:blip r:embed="rId2"/>
                <a:stretch>
                  <a:fillRect l="-519" t="-721" r="-346" b="-11659"/>
                </a:stretch>
              </a:blipFill>
            </p:spPr>
            <p:txBody>
              <a:bodyPr/>
              <a:lstStyle/>
              <a:p>
                <a:r>
                  <a:rPr lang="en-US">
                    <a:noFill/>
                  </a:rPr>
                  <a:t> </a:t>
                </a:r>
              </a:p>
            </p:txBody>
          </p:sp>
        </mc:Fallback>
      </mc:AlternateContent>
    </p:spTree>
    <p:extLst>
      <p:ext uri="{BB962C8B-B14F-4D97-AF65-F5344CB8AC3E}">
        <p14:creationId xmlns:p14="http://schemas.microsoft.com/office/powerpoint/2010/main" val="1146485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11" name="TextBox 10"/>
          <p:cNvSpPr txBox="1"/>
          <p:nvPr/>
        </p:nvSpPr>
        <p:spPr>
          <a:xfrm>
            <a:off x="352540" y="903383"/>
            <a:ext cx="11608840" cy="646331"/>
          </a:xfrm>
          <a:prstGeom prst="rect">
            <a:avLst/>
          </a:prstGeom>
          <a:noFill/>
        </p:spPr>
        <p:txBody>
          <a:bodyPr wrap="square" rtlCol="0">
            <a:spAutoFit/>
          </a:bodyPr>
          <a:lstStyle/>
          <a:p>
            <a:r>
              <a:rPr lang="en-US" dirty="0"/>
              <a:t>The </a:t>
            </a:r>
            <a:r>
              <a:rPr lang="en-US" dirty="0">
                <a:hlinkClick r:id="rId2"/>
              </a:rPr>
              <a:t>Hyperloop</a:t>
            </a:r>
            <a:r>
              <a:rPr lang="en-US" dirty="0">
                <a:hlinkClick r:id="rId3" action="ppaction://hlinksldjump"/>
              </a:rPr>
              <a:t> </a:t>
            </a:r>
            <a:r>
              <a:rPr lang="en-US" dirty="0"/>
              <a:t>is a futuristic transportation system consisting of pods that would be able to travel at 760 miles per hour by magnetic levitation on tracks through a tube in which the air has been evacuated.</a:t>
            </a:r>
          </a:p>
        </p:txBody>
      </p:sp>
      <p:sp>
        <p:nvSpPr>
          <p:cNvPr id="23" name="TextBox 22"/>
          <p:cNvSpPr txBox="1"/>
          <p:nvPr/>
        </p:nvSpPr>
        <p:spPr>
          <a:xfrm>
            <a:off x="337300" y="1645978"/>
            <a:ext cx="11608840" cy="646331"/>
          </a:xfrm>
          <a:prstGeom prst="rect">
            <a:avLst/>
          </a:prstGeom>
          <a:noFill/>
        </p:spPr>
        <p:txBody>
          <a:bodyPr wrap="square" rtlCol="0">
            <a:spAutoFit/>
          </a:bodyPr>
          <a:lstStyle/>
          <a:p>
            <a:pPr marL="342900" lvl="0" indent="-342900">
              <a:buFont typeface="+mj-lt"/>
              <a:buAutoNum type="alphaLcPeriod"/>
            </a:pPr>
            <a:r>
              <a:rPr lang="en-US" dirty="0"/>
              <a:t>How long would it take to travel from Boston to Washington DC at that speed?  (The distance from Boston to New York is approximately 630 km) </a:t>
            </a:r>
          </a:p>
        </p:txBody>
      </p:sp>
      <p:sp>
        <p:nvSpPr>
          <p:cNvPr id="24" name="TextBox 23"/>
          <p:cNvSpPr txBox="1"/>
          <p:nvPr/>
        </p:nvSpPr>
        <p:spPr>
          <a:xfrm>
            <a:off x="291580" y="2868815"/>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sp>
        <p:nvSpPr>
          <p:cNvPr id="6" name="TextBox 5">
            <a:extLst>
              <a:ext uri="{FF2B5EF4-FFF2-40B4-BE49-F238E27FC236}">
                <a16:creationId xmlns:a16="http://schemas.microsoft.com/office/drawing/2014/main" id="{21826429-BCED-44F3-9505-FAC9D3A8544F}"/>
              </a:ext>
            </a:extLst>
          </p:cNvPr>
          <p:cNvSpPr txBox="1"/>
          <p:nvPr/>
        </p:nvSpPr>
        <p:spPr>
          <a:xfrm>
            <a:off x="1413625" y="2299632"/>
            <a:ext cx="1958225" cy="369332"/>
          </a:xfrm>
          <a:prstGeom prst="rect">
            <a:avLst/>
          </a:prstGeom>
          <a:noFill/>
        </p:spPr>
        <p:txBody>
          <a:bodyPr wrap="square" rtlCol="0">
            <a:spAutoFit/>
          </a:bodyPr>
          <a:lstStyle/>
          <a:p>
            <a:pPr lvl="0"/>
            <a:r>
              <a:rPr lang="en-US" dirty="0">
                <a:solidFill>
                  <a:srgbClr val="0070C0"/>
                </a:solidFill>
              </a:rPr>
              <a:t>30.9 minutes</a:t>
            </a:r>
          </a:p>
        </p:txBody>
      </p:sp>
      <p:sp>
        <p:nvSpPr>
          <p:cNvPr id="12" name="TextBox 11">
            <a:extLst>
              <a:ext uri="{FF2B5EF4-FFF2-40B4-BE49-F238E27FC236}">
                <a16:creationId xmlns:a16="http://schemas.microsoft.com/office/drawing/2014/main" id="{86756834-E687-4BD7-BA74-CF4F7938E7EB}"/>
              </a:ext>
            </a:extLst>
          </p:cNvPr>
          <p:cNvSpPr txBox="1"/>
          <p:nvPr/>
        </p:nvSpPr>
        <p:spPr>
          <a:xfrm>
            <a:off x="1413625" y="3918882"/>
            <a:ext cx="9835401" cy="369332"/>
          </a:xfrm>
          <a:prstGeom prst="rect">
            <a:avLst/>
          </a:prstGeom>
          <a:noFill/>
        </p:spPr>
        <p:txBody>
          <a:bodyPr wrap="square" rtlCol="0">
            <a:spAutoFit/>
          </a:bodyPr>
          <a:lstStyle/>
          <a:p>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3.78</a:t>
            </a:r>
            <a:r>
              <a:rPr lang="en-US" b="1"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minutes</a:t>
            </a:r>
            <a:r>
              <a:rPr lang="en-US" b="1"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is added to the travel time due to acceleration and deceleration. </a:t>
            </a:r>
            <a:endParaRPr lang="en-US" dirty="0">
              <a:solidFill>
                <a:srgbClr val="0070C0"/>
              </a:solidFill>
            </a:endParaRPr>
          </a:p>
        </p:txBody>
      </p:sp>
    </p:spTree>
    <p:extLst>
      <p:ext uri="{BB962C8B-B14F-4D97-AF65-F5344CB8AC3E}">
        <p14:creationId xmlns:p14="http://schemas.microsoft.com/office/powerpoint/2010/main" val="1825239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11" name="TextBox 10"/>
          <p:cNvSpPr txBox="1"/>
          <p:nvPr/>
        </p:nvSpPr>
        <p:spPr>
          <a:xfrm>
            <a:off x="352540" y="903383"/>
            <a:ext cx="11608840" cy="646331"/>
          </a:xfrm>
          <a:prstGeom prst="rect">
            <a:avLst/>
          </a:prstGeom>
          <a:noFill/>
        </p:spPr>
        <p:txBody>
          <a:bodyPr wrap="square" rtlCol="0">
            <a:spAutoFit/>
          </a:bodyPr>
          <a:lstStyle/>
          <a:p>
            <a:r>
              <a:rPr lang="en-US" dirty="0"/>
              <a:t>The </a:t>
            </a:r>
            <a:r>
              <a:rPr lang="en-US" dirty="0">
                <a:hlinkClick r:id="rId2" action="ppaction://hlinksldjump"/>
              </a:rPr>
              <a:t>Hyperloop </a:t>
            </a:r>
            <a:r>
              <a:rPr lang="en-US" dirty="0"/>
              <a:t>is a futuristic transportation system consisting of pods that would be able to travel at 760 miles per hour by magnetic levitation on tracks through a tube in which the air has been evacuated.</a:t>
            </a:r>
          </a:p>
        </p:txBody>
      </p:sp>
      <p:sp>
        <p:nvSpPr>
          <p:cNvPr id="23" name="TextBox 22"/>
          <p:cNvSpPr txBox="1"/>
          <p:nvPr/>
        </p:nvSpPr>
        <p:spPr>
          <a:xfrm>
            <a:off x="337300" y="1645978"/>
            <a:ext cx="11608840" cy="646331"/>
          </a:xfrm>
          <a:prstGeom prst="rect">
            <a:avLst/>
          </a:prstGeom>
          <a:noFill/>
        </p:spPr>
        <p:txBody>
          <a:bodyPr wrap="square" rtlCol="0">
            <a:spAutoFit/>
          </a:bodyPr>
          <a:lstStyle/>
          <a:p>
            <a:pPr marL="342900" lvl="0" indent="-342900">
              <a:buFont typeface="+mj-lt"/>
              <a:buAutoNum type="alphaLcPeriod"/>
            </a:pPr>
            <a:r>
              <a:rPr lang="en-US" dirty="0"/>
              <a:t>How long would it take to travel from Boston to Washington DC at that speed?  (The distance from Boston to New York is approximately 630 km) </a:t>
            </a:r>
          </a:p>
        </p:txBody>
      </p:sp>
      <p:sp>
        <p:nvSpPr>
          <p:cNvPr id="24" name="TextBox 23"/>
          <p:cNvSpPr txBox="1"/>
          <p:nvPr/>
        </p:nvSpPr>
        <p:spPr>
          <a:xfrm>
            <a:off x="291580" y="2868815"/>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sp>
        <p:nvSpPr>
          <p:cNvPr id="6" name="TextBox 5">
            <a:extLst>
              <a:ext uri="{FF2B5EF4-FFF2-40B4-BE49-F238E27FC236}">
                <a16:creationId xmlns:a16="http://schemas.microsoft.com/office/drawing/2014/main" id="{21826429-BCED-44F3-9505-FAC9D3A8544F}"/>
              </a:ext>
            </a:extLst>
          </p:cNvPr>
          <p:cNvSpPr txBox="1"/>
          <p:nvPr/>
        </p:nvSpPr>
        <p:spPr>
          <a:xfrm>
            <a:off x="1413625" y="2299632"/>
            <a:ext cx="1958225" cy="369332"/>
          </a:xfrm>
          <a:prstGeom prst="rect">
            <a:avLst/>
          </a:prstGeom>
          <a:noFill/>
        </p:spPr>
        <p:txBody>
          <a:bodyPr wrap="square" rtlCol="0">
            <a:spAutoFit/>
          </a:bodyPr>
          <a:lstStyle/>
          <a:p>
            <a:pPr lvl="0"/>
            <a:r>
              <a:rPr lang="en-US" dirty="0">
                <a:solidFill>
                  <a:srgbClr val="0070C0"/>
                </a:solidFill>
              </a:rPr>
              <a:t>30.9 minutes</a:t>
            </a:r>
          </a:p>
        </p:txBody>
      </p:sp>
      <p:sp>
        <p:nvSpPr>
          <p:cNvPr id="12" name="TextBox 11">
            <a:extLst>
              <a:ext uri="{FF2B5EF4-FFF2-40B4-BE49-F238E27FC236}">
                <a16:creationId xmlns:a16="http://schemas.microsoft.com/office/drawing/2014/main" id="{86756834-E687-4BD7-BA74-CF4F7938E7EB}"/>
              </a:ext>
            </a:extLst>
          </p:cNvPr>
          <p:cNvSpPr txBox="1"/>
          <p:nvPr/>
        </p:nvSpPr>
        <p:spPr>
          <a:xfrm>
            <a:off x="1413625" y="3918882"/>
            <a:ext cx="9835401" cy="369332"/>
          </a:xfrm>
          <a:prstGeom prst="rect">
            <a:avLst/>
          </a:prstGeom>
          <a:noFill/>
        </p:spPr>
        <p:txBody>
          <a:bodyPr wrap="square" rtlCol="0">
            <a:spAutoFit/>
          </a:bodyPr>
          <a:lstStyle/>
          <a:p>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3.78</a:t>
            </a:r>
            <a:r>
              <a:rPr lang="en-US" b="1"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minutes</a:t>
            </a:r>
            <a:r>
              <a:rPr lang="en-US" b="1"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is added to the travel time due to acceleration and deceleration. </a:t>
            </a:r>
            <a:endParaRPr lang="en-US" dirty="0">
              <a:solidFill>
                <a:srgbClr val="0070C0"/>
              </a:solidFill>
            </a:endParaRPr>
          </a:p>
        </p:txBody>
      </p:sp>
      <p:sp>
        <p:nvSpPr>
          <p:cNvPr id="8" name="TextBox 7">
            <a:extLst>
              <a:ext uri="{FF2B5EF4-FFF2-40B4-BE49-F238E27FC236}">
                <a16:creationId xmlns:a16="http://schemas.microsoft.com/office/drawing/2014/main" id="{7CCD9978-6CB7-40DD-A425-0CAAC804E801}"/>
              </a:ext>
            </a:extLst>
          </p:cNvPr>
          <p:cNvSpPr txBox="1"/>
          <p:nvPr/>
        </p:nvSpPr>
        <p:spPr>
          <a:xfrm>
            <a:off x="291580" y="4368651"/>
            <a:ext cx="11608840" cy="923330"/>
          </a:xfrm>
          <a:prstGeom prst="rect">
            <a:avLst/>
          </a:prstGeom>
          <a:noFill/>
        </p:spPr>
        <p:txBody>
          <a:bodyPr wrap="square" rtlCol="0">
            <a:spAutoFit/>
          </a:bodyPr>
          <a:lstStyle/>
          <a:p>
            <a:pPr marL="342900" lvl="0" indent="-342900">
              <a:buFont typeface="+mj-lt"/>
              <a:buAutoNum type="alphaLcPeriod" startAt="3"/>
            </a:pPr>
            <a:r>
              <a:rPr lang="en-US" dirty="0"/>
              <a:t>Assume the Hyperloop makes 4 evenly spaced stops in traveling between Boston and Washington, DC and waits at each station for 5 minutes to allow passengers to disembark and to board.  How much time would be added to your answer to part b?  Note that 4 stops means the distance is divided into 5 equal-length segments.</a:t>
            </a:r>
          </a:p>
        </p:txBody>
      </p:sp>
    </p:spTree>
    <p:extLst>
      <p:ext uri="{BB962C8B-B14F-4D97-AF65-F5344CB8AC3E}">
        <p14:creationId xmlns:p14="http://schemas.microsoft.com/office/powerpoint/2010/main" val="265722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8" name="TextBox 7">
            <a:extLst>
              <a:ext uri="{FF2B5EF4-FFF2-40B4-BE49-F238E27FC236}">
                <a16:creationId xmlns:a16="http://schemas.microsoft.com/office/drawing/2014/main" id="{7CCD9978-6CB7-40DD-A425-0CAAC804E801}"/>
              </a:ext>
            </a:extLst>
          </p:cNvPr>
          <p:cNvSpPr txBox="1"/>
          <p:nvPr/>
        </p:nvSpPr>
        <p:spPr>
          <a:xfrm>
            <a:off x="443980" y="822961"/>
            <a:ext cx="11608840" cy="923330"/>
          </a:xfrm>
          <a:prstGeom prst="rect">
            <a:avLst/>
          </a:prstGeom>
          <a:noFill/>
        </p:spPr>
        <p:txBody>
          <a:bodyPr wrap="square" rtlCol="0">
            <a:spAutoFit/>
          </a:bodyPr>
          <a:lstStyle/>
          <a:p>
            <a:pPr marL="342900" lvl="0" indent="-342900">
              <a:buFont typeface="+mj-lt"/>
              <a:buAutoNum type="alphaLcPeriod" startAt="3"/>
            </a:pPr>
            <a:r>
              <a:rPr lang="en-US" dirty="0"/>
              <a:t>Assume the Hyperloop makes 4 evenly spaced stops in traveling between Boston and Washington, DC and waits at each station for 5 minutes to allow passengers to disembark and to board.  How much time would be added to your answer to part b?  Note that 4 stops means the distance is divided into 5 equal-length segments.</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C022B11-92E3-4A3A-8B85-683A7A2A3E73}"/>
                  </a:ext>
                </a:extLst>
              </p:cNvPr>
              <p:cNvSpPr/>
              <p:nvPr/>
            </p:nvSpPr>
            <p:spPr>
              <a:xfrm>
                <a:off x="1222872" y="1856283"/>
                <a:ext cx="7921128" cy="3690562"/>
              </a:xfrm>
              <a:prstGeom prst="rect">
                <a:avLst/>
              </a:prstGeom>
            </p:spPr>
            <p:txBody>
              <a:bodyPr wrap="square">
                <a:spAutoFit/>
              </a:bodyPr>
              <a:lstStyle/>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distance between each stop is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630 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km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5</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=126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km</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Hyperloop requires </a:t>
                </a: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2(38.6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km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=77.2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km</m:t>
                    </m:r>
                  </m:oMath>
                </a14:m>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in total for deceleration and acceleration at each stop, which is viable if the stops are 126 km apart. The amount of time added to the trip with 4 stops would be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4</m:t>
                      </m:r>
                      <m:d>
                        <m:d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d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5+3.</m:t>
                          </m:r>
                          <m:r>
                            <a:rPr lang="en-US" b="0"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78</m:t>
                          </m:r>
                        </m:e>
                      </m:d>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=35.</m:t>
                      </m:r>
                      <m:r>
                        <a:rPr lang="en-US" b="0"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Adding these stops would more than double the amount of time it takes to travel between Boston and Washington D.C.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BC022B11-92E3-4A3A-8B85-683A7A2A3E73}"/>
                  </a:ext>
                </a:extLst>
              </p:cNvPr>
              <p:cNvSpPr>
                <a:spLocks noRot="1" noChangeAspect="1" noMove="1" noResize="1" noEditPoints="1" noAdjustHandles="1" noChangeArrowheads="1" noChangeShapeType="1" noTextEdit="1"/>
              </p:cNvSpPr>
              <p:nvPr/>
            </p:nvSpPr>
            <p:spPr>
              <a:xfrm>
                <a:off x="1222872" y="1856283"/>
                <a:ext cx="7921128" cy="3690562"/>
              </a:xfrm>
              <a:prstGeom prst="rect">
                <a:avLst/>
              </a:prstGeom>
              <a:blipFill>
                <a:blip r:embed="rId2"/>
                <a:stretch>
                  <a:fillRect l="-693" t="-992" r="-1155" b="-1818"/>
                </a:stretch>
              </a:blipFill>
            </p:spPr>
            <p:txBody>
              <a:bodyPr/>
              <a:lstStyle/>
              <a:p>
                <a:r>
                  <a:rPr lang="en-US">
                    <a:noFill/>
                  </a:rPr>
                  <a:t> </a:t>
                </a:r>
              </a:p>
            </p:txBody>
          </p:sp>
        </mc:Fallback>
      </mc:AlternateContent>
    </p:spTree>
    <p:extLst>
      <p:ext uri="{BB962C8B-B14F-4D97-AF65-F5344CB8AC3E}">
        <p14:creationId xmlns:p14="http://schemas.microsoft.com/office/powerpoint/2010/main" val="57418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hlinkClick r:id="rId2" action="ppaction://hlinksldjump"/>
          </p:cNvPr>
          <p:cNvSpPr/>
          <p:nvPr/>
        </p:nvSpPr>
        <p:spPr>
          <a:xfrm>
            <a:off x="3782290" y="1510145"/>
            <a:ext cx="3893127" cy="2701637"/>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0"/>
            <a:ext cx="9144000" cy="872692"/>
          </a:xfrm>
        </p:spPr>
        <p:txBody>
          <a:bodyPr>
            <a:normAutofit fontScale="90000"/>
          </a:bodyPr>
          <a:lstStyle/>
          <a:p>
            <a:r>
              <a:rPr lang="en-US" dirty="0"/>
              <a:t>First-year Physics</a:t>
            </a:r>
          </a:p>
        </p:txBody>
      </p:sp>
      <p:grpSp>
        <p:nvGrpSpPr>
          <p:cNvPr id="10" name="Group 9"/>
          <p:cNvGrpSpPr/>
          <p:nvPr/>
        </p:nvGrpSpPr>
        <p:grpSpPr>
          <a:xfrm>
            <a:off x="789708" y="692728"/>
            <a:ext cx="2646219" cy="1773382"/>
            <a:chOff x="789708" y="692728"/>
            <a:chExt cx="2646219" cy="1773382"/>
          </a:xfrm>
        </p:grpSpPr>
        <p:sp>
          <p:nvSpPr>
            <p:cNvPr id="8" name="Oval 7">
              <a:hlinkClick r:id="rId3" action="ppaction://hlinksldjump"/>
            </p:cNvPr>
            <p:cNvSpPr/>
            <p:nvPr/>
          </p:nvSpPr>
          <p:spPr>
            <a:xfrm>
              <a:off x="789708" y="692728"/>
              <a:ext cx="2646219" cy="1773382"/>
            </a:xfrm>
            <a:prstGeom prst="ellipse">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3" action="ppaction://hlinksldjump"/>
            </p:cNvPr>
            <p:cNvSpPr txBox="1"/>
            <p:nvPr/>
          </p:nvSpPr>
          <p:spPr>
            <a:xfrm>
              <a:off x="973686" y="872692"/>
              <a:ext cx="2313709" cy="1200329"/>
            </a:xfrm>
            <a:prstGeom prst="rect">
              <a:avLst/>
            </a:prstGeom>
            <a:noFill/>
          </p:spPr>
          <p:txBody>
            <a:bodyPr wrap="square" rtlCol="0">
              <a:spAutoFit/>
            </a:bodyPr>
            <a:lstStyle/>
            <a:p>
              <a:pPr algn="ctr"/>
              <a:r>
                <a:rPr lang="en-US" sz="3600" dirty="0"/>
                <a:t>Human Desirability</a:t>
              </a:r>
            </a:p>
          </p:txBody>
        </p:sp>
      </p:grpSp>
      <p:grpSp>
        <p:nvGrpSpPr>
          <p:cNvPr id="11" name="Group 10"/>
          <p:cNvGrpSpPr/>
          <p:nvPr/>
        </p:nvGrpSpPr>
        <p:grpSpPr>
          <a:xfrm>
            <a:off x="8631381" y="835358"/>
            <a:ext cx="2646219" cy="1773382"/>
            <a:chOff x="789708" y="692728"/>
            <a:chExt cx="2646219" cy="1773382"/>
          </a:xfrm>
        </p:grpSpPr>
        <p:sp>
          <p:nvSpPr>
            <p:cNvPr id="12" name="Oval 11">
              <a:hlinkClick r:id="rId4" action="ppaction://hlinksldjump"/>
            </p:cNvPr>
            <p:cNvSpPr/>
            <p:nvPr/>
          </p:nvSpPr>
          <p:spPr>
            <a:xfrm>
              <a:off x="789708" y="692728"/>
              <a:ext cx="2646219" cy="1773382"/>
            </a:xfrm>
            <a:prstGeom prst="ellipse">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914400" y="872692"/>
              <a:ext cx="2313709" cy="1200329"/>
            </a:xfrm>
            <a:prstGeom prst="rect">
              <a:avLst/>
            </a:prstGeom>
            <a:noFill/>
          </p:spPr>
          <p:txBody>
            <a:bodyPr wrap="square" rtlCol="0">
              <a:spAutoFit/>
            </a:bodyPr>
            <a:lstStyle/>
            <a:p>
              <a:pPr algn="ctr"/>
              <a:r>
                <a:rPr lang="en-US" sz="3600" dirty="0"/>
                <a:t>Financial viability</a:t>
              </a:r>
            </a:p>
          </p:txBody>
        </p:sp>
      </p:grpSp>
      <p:grpSp>
        <p:nvGrpSpPr>
          <p:cNvPr id="14" name="Group 13"/>
          <p:cNvGrpSpPr/>
          <p:nvPr/>
        </p:nvGrpSpPr>
        <p:grpSpPr>
          <a:xfrm>
            <a:off x="4405743" y="4849235"/>
            <a:ext cx="2646219" cy="1773382"/>
            <a:chOff x="789708" y="692728"/>
            <a:chExt cx="2646219" cy="1773382"/>
          </a:xfrm>
        </p:grpSpPr>
        <p:sp>
          <p:nvSpPr>
            <p:cNvPr id="15" name="Oval 14">
              <a:hlinkClick r:id="rId5" action="ppaction://hlinksldjump"/>
            </p:cNvPr>
            <p:cNvSpPr/>
            <p:nvPr/>
          </p:nvSpPr>
          <p:spPr>
            <a:xfrm>
              <a:off x="789708" y="692728"/>
              <a:ext cx="2646219" cy="1773382"/>
            </a:xfrm>
            <a:prstGeom prst="ellipse">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5" action="ppaction://hlinksldjump"/>
            </p:cNvPr>
            <p:cNvSpPr txBox="1"/>
            <p:nvPr/>
          </p:nvSpPr>
          <p:spPr>
            <a:xfrm>
              <a:off x="914400" y="872692"/>
              <a:ext cx="2313709" cy="1200329"/>
            </a:xfrm>
            <a:prstGeom prst="rect">
              <a:avLst/>
            </a:prstGeom>
            <a:noFill/>
          </p:spPr>
          <p:txBody>
            <a:bodyPr wrap="square" rtlCol="0">
              <a:spAutoFit/>
            </a:bodyPr>
            <a:lstStyle/>
            <a:p>
              <a:pPr algn="ctr"/>
              <a:r>
                <a:rPr lang="en-US" sz="3600" dirty="0"/>
                <a:t>Technical Viability</a:t>
              </a:r>
            </a:p>
          </p:txBody>
        </p:sp>
      </p:grpSp>
      <p:cxnSp>
        <p:nvCxnSpPr>
          <p:cNvPr id="18" name="Straight Arrow Connector 17"/>
          <p:cNvCxnSpPr/>
          <p:nvPr/>
        </p:nvCxnSpPr>
        <p:spPr>
          <a:xfrm flipH="1">
            <a:off x="7590623" y="1938969"/>
            <a:ext cx="1040758" cy="52714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87395" y="2005995"/>
            <a:ext cx="743444" cy="39308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 idx="4"/>
          </p:cNvCxnSpPr>
          <p:nvPr/>
        </p:nvCxnSpPr>
        <p:spPr>
          <a:xfrm flipV="1">
            <a:off x="5687289" y="4211782"/>
            <a:ext cx="41565" cy="63745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hlinkClick r:id="rId4" action="ppaction://hlinksldjump"/>
            <a:extLst>
              <a:ext uri="{FF2B5EF4-FFF2-40B4-BE49-F238E27FC236}">
                <a16:creationId xmlns:a16="http://schemas.microsoft.com/office/drawing/2014/main" id="{A3A1437A-1F9D-416A-99DB-E8E5D3A1A3EC}"/>
              </a:ext>
            </a:extLst>
          </p:cNvPr>
          <p:cNvSpPr txBox="1"/>
          <p:nvPr/>
        </p:nvSpPr>
        <p:spPr>
          <a:xfrm>
            <a:off x="4030839" y="2180060"/>
            <a:ext cx="3435092" cy="1200329"/>
          </a:xfrm>
          <a:prstGeom prst="rect">
            <a:avLst/>
          </a:prstGeom>
          <a:noFill/>
        </p:spPr>
        <p:txBody>
          <a:bodyPr wrap="square" rtlCol="0">
            <a:spAutoFit/>
          </a:bodyPr>
          <a:lstStyle/>
          <a:p>
            <a:pPr algn="ctr"/>
            <a:r>
              <a:rPr lang="en-US" sz="3600" dirty="0"/>
              <a:t>Innovation and Entrepreneurship</a:t>
            </a:r>
          </a:p>
        </p:txBody>
      </p:sp>
    </p:spTree>
    <p:extLst>
      <p:ext uri="{BB962C8B-B14F-4D97-AF65-F5344CB8AC3E}">
        <p14:creationId xmlns:p14="http://schemas.microsoft.com/office/powerpoint/2010/main" val="3047905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4"/>
                                        </p:tgtEl>
                                      </p:cBhvr>
                                    </p:animEffect>
                                    <p:animScale>
                                      <p:cBhvr>
                                        <p:cTn id="1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8" name="TextBox 7">
            <a:extLst>
              <a:ext uri="{FF2B5EF4-FFF2-40B4-BE49-F238E27FC236}">
                <a16:creationId xmlns:a16="http://schemas.microsoft.com/office/drawing/2014/main" id="{7CCD9978-6CB7-40DD-A425-0CAAC804E801}"/>
              </a:ext>
            </a:extLst>
          </p:cNvPr>
          <p:cNvSpPr txBox="1"/>
          <p:nvPr/>
        </p:nvSpPr>
        <p:spPr>
          <a:xfrm>
            <a:off x="443980" y="822961"/>
            <a:ext cx="11608840" cy="923330"/>
          </a:xfrm>
          <a:prstGeom prst="rect">
            <a:avLst/>
          </a:prstGeom>
          <a:noFill/>
        </p:spPr>
        <p:txBody>
          <a:bodyPr wrap="square" rtlCol="0">
            <a:spAutoFit/>
          </a:bodyPr>
          <a:lstStyle/>
          <a:p>
            <a:pPr marL="342900" lvl="0" indent="-342900">
              <a:buFont typeface="+mj-lt"/>
              <a:buAutoNum type="alphaLcPeriod" startAt="3"/>
            </a:pPr>
            <a:r>
              <a:rPr lang="en-US" dirty="0"/>
              <a:t>Assume the Hyperloop makes 4 evenly spaced stops in traveling between Boston and Washington, DC and waits at each station for 5 minutes to allow passengers to disembark and to board.  How much time would be added to your answer to part b?  Note that 4 stops means the distance is divided into 5 equal-length segments.</a:t>
            </a:r>
          </a:p>
        </p:txBody>
      </p:sp>
      <p:cxnSp>
        <p:nvCxnSpPr>
          <p:cNvPr id="5" name="Straight Arrow Connector 4">
            <a:extLst>
              <a:ext uri="{FF2B5EF4-FFF2-40B4-BE49-F238E27FC236}">
                <a16:creationId xmlns:a16="http://schemas.microsoft.com/office/drawing/2014/main" id="{78CB3B85-4D7C-4F65-81BF-144BB356326D}"/>
              </a:ext>
            </a:extLst>
          </p:cNvPr>
          <p:cNvCxnSpPr>
            <a:cxnSpLocks/>
          </p:cNvCxnSpPr>
          <p:nvPr/>
        </p:nvCxnSpPr>
        <p:spPr>
          <a:xfrm>
            <a:off x="2381250" y="4838700"/>
            <a:ext cx="9018270" cy="40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F8C893A-611A-4826-BEF5-2E8BFEFA31DA}"/>
              </a:ext>
            </a:extLst>
          </p:cNvPr>
          <p:cNvCxnSpPr>
            <a:cxnSpLocks/>
          </p:cNvCxnSpPr>
          <p:nvPr/>
        </p:nvCxnSpPr>
        <p:spPr>
          <a:xfrm flipV="1">
            <a:off x="2781300" y="2647950"/>
            <a:ext cx="0" cy="2600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A3CF589-4E1D-47DE-9F7D-91D3FCC14982}"/>
              </a:ext>
            </a:extLst>
          </p:cNvPr>
          <p:cNvSpPr txBox="1"/>
          <p:nvPr/>
        </p:nvSpPr>
        <p:spPr>
          <a:xfrm>
            <a:off x="11209020" y="4878943"/>
            <a:ext cx="381000" cy="369332"/>
          </a:xfrm>
          <a:prstGeom prst="rect">
            <a:avLst/>
          </a:prstGeom>
          <a:noFill/>
        </p:spPr>
        <p:txBody>
          <a:bodyPr wrap="square" rtlCol="0">
            <a:spAutoFit/>
          </a:bodyPr>
          <a:lstStyle/>
          <a:p>
            <a:r>
              <a:rPr lang="en-US" i="1" dirty="0"/>
              <a:t>t</a:t>
            </a:r>
          </a:p>
        </p:txBody>
      </p:sp>
      <p:sp>
        <p:nvSpPr>
          <p:cNvPr id="10" name="TextBox 9">
            <a:extLst>
              <a:ext uri="{FF2B5EF4-FFF2-40B4-BE49-F238E27FC236}">
                <a16:creationId xmlns:a16="http://schemas.microsoft.com/office/drawing/2014/main" id="{30D65E7F-060A-42DF-9409-3B1F8D5C06DF}"/>
              </a:ext>
            </a:extLst>
          </p:cNvPr>
          <p:cNvSpPr txBox="1"/>
          <p:nvPr/>
        </p:nvSpPr>
        <p:spPr>
          <a:xfrm>
            <a:off x="2800351" y="2591513"/>
            <a:ext cx="381000" cy="369332"/>
          </a:xfrm>
          <a:prstGeom prst="rect">
            <a:avLst/>
          </a:prstGeom>
          <a:noFill/>
        </p:spPr>
        <p:txBody>
          <a:bodyPr wrap="square" rtlCol="0">
            <a:spAutoFit/>
          </a:bodyPr>
          <a:lstStyle/>
          <a:p>
            <a:r>
              <a:rPr lang="en-US" i="1" dirty="0"/>
              <a:t>v</a:t>
            </a:r>
          </a:p>
        </p:txBody>
      </p:sp>
      <p:grpSp>
        <p:nvGrpSpPr>
          <p:cNvPr id="4" name="Group 3">
            <a:extLst>
              <a:ext uri="{FF2B5EF4-FFF2-40B4-BE49-F238E27FC236}">
                <a16:creationId xmlns:a16="http://schemas.microsoft.com/office/drawing/2014/main" id="{2BE2527E-EDA9-45D2-8D59-D7AF4B39BA4F}"/>
              </a:ext>
            </a:extLst>
          </p:cNvPr>
          <p:cNvGrpSpPr/>
          <p:nvPr/>
        </p:nvGrpSpPr>
        <p:grpSpPr>
          <a:xfrm>
            <a:off x="2800351" y="3843337"/>
            <a:ext cx="1590685" cy="995362"/>
            <a:chOff x="2800351" y="3843337"/>
            <a:chExt cx="1590685" cy="995362"/>
          </a:xfrm>
        </p:grpSpPr>
        <p:sp>
          <p:nvSpPr>
            <p:cNvPr id="11" name="Right Triangle 10">
              <a:extLst>
                <a:ext uri="{FF2B5EF4-FFF2-40B4-BE49-F238E27FC236}">
                  <a16:creationId xmlns:a16="http://schemas.microsoft.com/office/drawing/2014/main" id="{2F588A4B-2C87-460E-9282-2EE5CD63603E}"/>
                </a:ext>
              </a:extLst>
            </p:cNvPr>
            <p:cNvSpPr/>
            <p:nvPr/>
          </p:nvSpPr>
          <p:spPr>
            <a:xfrm flipH="1">
              <a:off x="2800351" y="3848100"/>
              <a:ext cx="457200"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A9C50F34-BC71-4095-8388-8C7669E03E37}"/>
                </a:ext>
              </a:extLst>
            </p:cNvPr>
            <p:cNvSpPr/>
            <p:nvPr/>
          </p:nvSpPr>
          <p:spPr>
            <a:xfrm>
              <a:off x="3933844" y="3843337"/>
              <a:ext cx="457192"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B2691C-F5BB-431C-B5C2-9E36A7C217F4}"/>
                </a:ext>
              </a:extLst>
            </p:cNvPr>
            <p:cNvSpPr/>
            <p:nvPr/>
          </p:nvSpPr>
          <p:spPr>
            <a:xfrm>
              <a:off x="3267076" y="3843337"/>
              <a:ext cx="657243"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3053637F-BD8E-43D2-B25B-3DC8AC9B25C4}"/>
              </a:ext>
            </a:extLst>
          </p:cNvPr>
          <p:cNvCxnSpPr/>
          <p:nvPr/>
        </p:nvCxnSpPr>
        <p:spPr>
          <a:xfrm>
            <a:off x="10753716" y="4558784"/>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B2A0B9F-1AEE-412A-85C9-FAE36172AD15}"/>
              </a:ext>
            </a:extLst>
          </p:cNvPr>
          <p:cNvGrpSpPr/>
          <p:nvPr/>
        </p:nvGrpSpPr>
        <p:grpSpPr>
          <a:xfrm>
            <a:off x="4381482" y="3863459"/>
            <a:ext cx="1590685" cy="995362"/>
            <a:chOff x="2800351" y="3843337"/>
            <a:chExt cx="1590685" cy="995362"/>
          </a:xfrm>
        </p:grpSpPr>
        <p:sp>
          <p:nvSpPr>
            <p:cNvPr id="17" name="Right Triangle 16">
              <a:extLst>
                <a:ext uri="{FF2B5EF4-FFF2-40B4-BE49-F238E27FC236}">
                  <a16:creationId xmlns:a16="http://schemas.microsoft.com/office/drawing/2014/main" id="{D3B6F65E-EB95-4C9D-8D34-A612F06C61D9}"/>
                </a:ext>
              </a:extLst>
            </p:cNvPr>
            <p:cNvSpPr/>
            <p:nvPr/>
          </p:nvSpPr>
          <p:spPr>
            <a:xfrm flipH="1">
              <a:off x="2800351" y="3848100"/>
              <a:ext cx="457200"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C00AF5E1-F6BF-413C-8F4C-6611CE4FF308}"/>
                </a:ext>
              </a:extLst>
            </p:cNvPr>
            <p:cNvSpPr/>
            <p:nvPr/>
          </p:nvSpPr>
          <p:spPr>
            <a:xfrm>
              <a:off x="3933844" y="3843337"/>
              <a:ext cx="457192"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50EDFF-C97A-42DC-B007-373A709BAB18}"/>
                </a:ext>
              </a:extLst>
            </p:cNvPr>
            <p:cNvSpPr/>
            <p:nvPr/>
          </p:nvSpPr>
          <p:spPr>
            <a:xfrm>
              <a:off x="3267076" y="3843337"/>
              <a:ext cx="657243"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8624E4E-960F-4295-AF07-FB7ADD8547E1}"/>
              </a:ext>
            </a:extLst>
          </p:cNvPr>
          <p:cNvGrpSpPr/>
          <p:nvPr/>
        </p:nvGrpSpPr>
        <p:grpSpPr>
          <a:xfrm>
            <a:off x="5972157" y="3867149"/>
            <a:ext cx="1590685" cy="995362"/>
            <a:chOff x="2800351" y="3843337"/>
            <a:chExt cx="1590685" cy="995362"/>
          </a:xfrm>
        </p:grpSpPr>
        <p:sp>
          <p:nvSpPr>
            <p:cNvPr id="21" name="Right Triangle 20">
              <a:extLst>
                <a:ext uri="{FF2B5EF4-FFF2-40B4-BE49-F238E27FC236}">
                  <a16:creationId xmlns:a16="http://schemas.microsoft.com/office/drawing/2014/main" id="{75114319-CA62-439D-8BF2-4A343550BB52}"/>
                </a:ext>
              </a:extLst>
            </p:cNvPr>
            <p:cNvSpPr/>
            <p:nvPr/>
          </p:nvSpPr>
          <p:spPr>
            <a:xfrm flipH="1">
              <a:off x="2800351" y="3848100"/>
              <a:ext cx="457200"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4D8EFBA-6A39-400B-BF73-BDF9B0D28BE8}"/>
                </a:ext>
              </a:extLst>
            </p:cNvPr>
            <p:cNvSpPr/>
            <p:nvPr/>
          </p:nvSpPr>
          <p:spPr>
            <a:xfrm>
              <a:off x="3933844" y="3843337"/>
              <a:ext cx="457192"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9C2191-47F5-44BB-9C6F-9FBD13A83F85}"/>
                </a:ext>
              </a:extLst>
            </p:cNvPr>
            <p:cNvSpPr/>
            <p:nvPr/>
          </p:nvSpPr>
          <p:spPr>
            <a:xfrm>
              <a:off x="3267076" y="3843337"/>
              <a:ext cx="657243"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BBB57F0F-52E3-410D-974F-C70FD70F8498}"/>
              </a:ext>
            </a:extLst>
          </p:cNvPr>
          <p:cNvGrpSpPr/>
          <p:nvPr/>
        </p:nvGrpSpPr>
        <p:grpSpPr>
          <a:xfrm>
            <a:off x="7562832" y="3876674"/>
            <a:ext cx="1590685" cy="995362"/>
            <a:chOff x="2800351" y="3843337"/>
            <a:chExt cx="1590685" cy="995362"/>
          </a:xfrm>
        </p:grpSpPr>
        <p:sp>
          <p:nvSpPr>
            <p:cNvPr id="25" name="Right Triangle 24">
              <a:extLst>
                <a:ext uri="{FF2B5EF4-FFF2-40B4-BE49-F238E27FC236}">
                  <a16:creationId xmlns:a16="http://schemas.microsoft.com/office/drawing/2014/main" id="{9FB08879-931D-44DC-A334-56977EBFE39E}"/>
                </a:ext>
              </a:extLst>
            </p:cNvPr>
            <p:cNvSpPr/>
            <p:nvPr/>
          </p:nvSpPr>
          <p:spPr>
            <a:xfrm flipH="1">
              <a:off x="2800351" y="3848100"/>
              <a:ext cx="457200"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8F13AE16-FFE6-4F8F-A1D4-B38831DF3E79}"/>
                </a:ext>
              </a:extLst>
            </p:cNvPr>
            <p:cNvSpPr/>
            <p:nvPr/>
          </p:nvSpPr>
          <p:spPr>
            <a:xfrm>
              <a:off x="3933844" y="3843337"/>
              <a:ext cx="457192"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599FC4-956E-4A0E-903D-D3F2F9A40445}"/>
                </a:ext>
              </a:extLst>
            </p:cNvPr>
            <p:cNvSpPr/>
            <p:nvPr/>
          </p:nvSpPr>
          <p:spPr>
            <a:xfrm>
              <a:off x="3267076" y="3843337"/>
              <a:ext cx="657243"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898D70D6-FC7F-471A-BA4A-9C4DE424F88B}"/>
              </a:ext>
            </a:extLst>
          </p:cNvPr>
          <p:cNvGrpSpPr/>
          <p:nvPr/>
        </p:nvGrpSpPr>
        <p:grpSpPr>
          <a:xfrm>
            <a:off x="9163031" y="3871911"/>
            <a:ext cx="1590685" cy="995362"/>
            <a:chOff x="2800351" y="3843337"/>
            <a:chExt cx="1590685" cy="995362"/>
          </a:xfrm>
        </p:grpSpPr>
        <p:sp>
          <p:nvSpPr>
            <p:cNvPr id="29" name="Right Triangle 28">
              <a:extLst>
                <a:ext uri="{FF2B5EF4-FFF2-40B4-BE49-F238E27FC236}">
                  <a16:creationId xmlns:a16="http://schemas.microsoft.com/office/drawing/2014/main" id="{5B4F0980-FC88-49E1-A048-41BCEABA4197}"/>
                </a:ext>
              </a:extLst>
            </p:cNvPr>
            <p:cNvSpPr/>
            <p:nvPr/>
          </p:nvSpPr>
          <p:spPr>
            <a:xfrm flipH="1">
              <a:off x="2800351" y="3848100"/>
              <a:ext cx="457200"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866B891D-D7EC-4697-B012-834ED71C8880}"/>
                </a:ext>
              </a:extLst>
            </p:cNvPr>
            <p:cNvSpPr/>
            <p:nvPr/>
          </p:nvSpPr>
          <p:spPr>
            <a:xfrm>
              <a:off x="3933844" y="3843337"/>
              <a:ext cx="457192" cy="9905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2333796-9553-4E2C-84F1-534CEF01DCE3}"/>
                </a:ext>
              </a:extLst>
            </p:cNvPr>
            <p:cNvSpPr/>
            <p:nvPr/>
          </p:nvSpPr>
          <p:spPr>
            <a:xfrm>
              <a:off x="3267076" y="3843337"/>
              <a:ext cx="657243"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8801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11" name="TextBox 10"/>
          <p:cNvSpPr txBox="1"/>
          <p:nvPr/>
        </p:nvSpPr>
        <p:spPr>
          <a:xfrm>
            <a:off x="352540" y="903383"/>
            <a:ext cx="11608840" cy="646331"/>
          </a:xfrm>
          <a:prstGeom prst="rect">
            <a:avLst/>
          </a:prstGeom>
          <a:noFill/>
        </p:spPr>
        <p:txBody>
          <a:bodyPr wrap="square" rtlCol="0">
            <a:spAutoFit/>
          </a:bodyPr>
          <a:lstStyle/>
          <a:p>
            <a:r>
              <a:rPr lang="en-US" dirty="0"/>
              <a:t>The </a:t>
            </a:r>
            <a:r>
              <a:rPr lang="en-US" dirty="0">
                <a:hlinkClick r:id="rId2" action="ppaction://hlinksldjump"/>
              </a:rPr>
              <a:t>Hyperloop </a:t>
            </a:r>
            <a:r>
              <a:rPr lang="en-US" dirty="0"/>
              <a:t>is a futuristic transportation system consisting of pods that would be able to travel at 760 miles per hour by magnetic levitation on tracks through a tube in which the air has been evacuated.</a:t>
            </a:r>
          </a:p>
        </p:txBody>
      </p:sp>
      <p:sp>
        <p:nvSpPr>
          <p:cNvPr id="23" name="TextBox 22"/>
          <p:cNvSpPr txBox="1"/>
          <p:nvPr/>
        </p:nvSpPr>
        <p:spPr>
          <a:xfrm>
            <a:off x="337300" y="1645978"/>
            <a:ext cx="11608840" cy="646331"/>
          </a:xfrm>
          <a:prstGeom prst="rect">
            <a:avLst/>
          </a:prstGeom>
          <a:noFill/>
        </p:spPr>
        <p:txBody>
          <a:bodyPr wrap="square" rtlCol="0">
            <a:spAutoFit/>
          </a:bodyPr>
          <a:lstStyle/>
          <a:p>
            <a:pPr marL="342900" lvl="0" indent="-342900">
              <a:buFont typeface="+mj-lt"/>
              <a:buAutoNum type="alphaLcPeriod"/>
            </a:pPr>
            <a:r>
              <a:rPr lang="en-US" dirty="0"/>
              <a:t>How long would it take to travel from Boston to Washington DC at that speed?  (The distance from Boston to New York is approximately 630 km) </a:t>
            </a:r>
          </a:p>
        </p:txBody>
      </p:sp>
      <p:sp>
        <p:nvSpPr>
          <p:cNvPr id="24" name="TextBox 23"/>
          <p:cNvSpPr txBox="1"/>
          <p:nvPr/>
        </p:nvSpPr>
        <p:spPr>
          <a:xfrm>
            <a:off x="291580" y="2868815"/>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sp>
        <p:nvSpPr>
          <p:cNvPr id="6" name="TextBox 5">
            <a:extLst>
              <a:ext uri="{FF2B5EF4-FFF2-40B4-BE49-F238E27FC236}">
                <a16:creationId xmlns:a16="http://schemas.microsoft.com/office/drawing/2014/main" id="{21826429-BCED-44F3-9505-FAC9D3A8544F}"/>
              </a:ext>
            </a:extLst>
          </p:cNvPr>
          <p:cNvSpPr txBox="1"/>
          <p:nvPr/>
        </p:nvSpPr>
        <p:spPr>
          <a:xfrm>
            <a:off x="1413625" y="2299632"/>
            <a:ext cx="1958225" cy="369332"/>
          </a:xfrm>
          <a:prstGeom prst="rect">
            <a:avLst/>
          </a:prstGeom>
          <a:noFill/>
        </p:spPr>
        <p:txBody>
          <a:bodyPr wrap="square" rtlCol="0">
            <a:spAutoFit/>
          </a:bodyPr>
          <a:lstStyle/>
          <a:p>
            <a:pPr lvl="0"/>
            <a:r>
              <a:rPr lang="en-US" dirty="0">
                <a:solidFill>
                  <a:srgbClr val="0070C0"/>
                </a:solidFill>
              </a:rPr>
              <a:t>30.9 minutes</a:t>
            </a:r>
          </a:p>
        </p:txBody>
      </p:sp>
      <p:sp>
        <p:nvSpPr>
          <p:cNvPr id="12" name="TextBox 11">
            <a:extLst>
              <a:ext uri="{FF2B5EF4-FFF2-40B4-BE49-F238E27FC236}">
                <a16:creationId xmlns:a16="http://schemas.microsoft.com/office/drawing/2014/main" id="{86756834-E687-4BD7-BA74-CF4F7938E7EB}"/>
              </a:ext>
            </a:extLst>
          </p:cNvPr>
          <p:cNvSpPr txBox="1"/>
          <p:nvPr/>
        </p:nvSpPr>
        <p:spPr>
          <a:xfrm>
            <a:off x="1413625" y="3918882"/>
            <a:ext cx="9835401" cy="369332"/>
          </a:xfrm>
          <a:prstGeom prst="rect">
            <a:avLst/>
          </a:prstGeom>
          <a:noFill/>
        </p:spPr>
        <p:txBody>
          <a:bodyPr wrap="square" rtlCol="0">
            <a:spAutoFit/>
          </a:bodyPr>
          <a:lstStyle/>
          <a:p>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3.9</a:t>
            </a:r>
            <a:r>
              <a:rPr lang="en-US" b="1"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minutes added to the travel time due to acceleration and deceleration. </a:t>
            </a:r>
            <a:endParaRPr lang="en-US" dirty="0">
              <a:solidFill>
                <a:srgbClr val="0070C0"/>
              </a:solidFill>
            </a:endParaRPr>
          </a:p>
        </p:txBody>
      </p:sp>
      <p:sp>
        <p:nvSpPr>
          <p:cNvPr id="8" name="TextBox 7">
            <a:extLst>
              <a:ext uri="{FF2B5EF4-FFF2-40B4-BE49-F238E27FC236}">
                <a16:creationId xmlns:a16="http://schemas.microsoft.com/office/drawing/2014/main" id="{7CCD9978-6CB7-40DD-A425-0CAAC804E801}"/>
              </a:ext>
            </a:extLst>
          </p:cNvPr>
          <p:cNvSpPr txBox="1"/>
          <p:nvPr/>
        </p:nvSpPr>
        <p:spPr>
          <a:xfrm>
            <a:off x="291580" y="4368651"/>
            <a:ext cx="11608840" cy="923330"/>
          </a:xfrm>
          <a:prstGeom prst="rect">
            <a:avLst/>
          </a:prstGeom>
          <a:noFill/>
        </p:spPr>
        <p:txBody>
          <a:bodyPr wrap="square" rtlCol="0">
            <a:spAutoFit/>
          </a:bodyPr>
          <a:lstStyle/>
          <a:p>
            <a:pPr marL="342900" lvl="0" indent="-342900">
              <a:buFont typeface="+mj-lt"/>
              <a:buAutoNum type="alphaLcPeriod" startAt="3"/>
            </a:pPr>
            <a:r>
              <a:rPr lang="en-US" dirty="0"/>
              <a:t>Assume the Hyperloop makes 4 evenly spaced stops in traveling between Boston and Washington, DC and waits at each station for 5 minutes to allow passengers to disembark and to board.  How much time would be added to your answer to part b?  Note that 4 stops means the distance is divided into 5 equal-length segments.</a:t>
            </a:r>
          </a:p>
        </p:txBody>
      </p:sp>
      <p:sp>
        <p:nvSpPr>
          <p:cNvPr id="9" name="TextBox 8">
            <a:extLst>
              <a:ext uri="{FF2B5EF4-FFF2-40B4-BE49-F238E27FC236}">
                <a16:creationId xmlns:a16="http://schemas.microsoft.com/office/drawing/2014/main" id="{0D19BE05-A2D2-48D5-9D72-BC831D36571F}"/>
              </a:ext>
            </a:extLst>
          </p:cNvPr>
          <p:cNvSpPr txBox="1"/>
          <p:nvPr/>
        </p:nvSpPr>
        <p:spPr>
          <a:xfrm>
            <a:off x="1480300" y="5372418"/>
            <a:ext cx="8730500" cy="369332"/>
          </a:xfrm>
          <a:prstGeom prst="rect">
            <a:avLst/>
          </a:prstGeom>
          <a:noFill/>
        </p:spPr>
        <p:txBody>
          <a:bodyPr wrap="square" rtlCol="0">
            <a:spAutoFit/>
          </a:bodyPr>
          <a:lstStyle/>
          <a:p>
            <a:pPr lvl="0"/>
            <a:r>
              <a:rPr lang="en-US" dirty="0">
                <a:solidFill>
                  <a:srgbClr val="0070C0"/>
                </a:solidFill>
              </a:rPr>
              <a:t>35.6 minutes added to the total travel time </a:t>
            </a:r>
          </a:p>
        </p:txBody>
      </p:sp>
      <p:sp>
        <p:nvSpPr>
          <p:cNvPr id="10" name="TextBox 9">
            <a:extLst>
              <a:ext uri="{FF2B5EF4-FFF2-40B4-BE49-F238E27FC236}">
                <a16:creationId xmlns:a16="http://schemas.microsoft.com/office/drawing/2014/main" id="{505649D8-2B37-46BF-95B7-92944BEEA28D}"/>
              </a:ext>
            </a:extLst>
          </p:cNvPr>
          <p:cNvSpPr txBox="1"/>
          <p:nvPr/>
        </p:nvSpPr>
        <p:spPr>
          <a:xfrm>
            <a:off x="352540" y="5933337"/>
            <a:ext cx="11608840" cy="646331"/>
          </a:xfrm>
          <a:prstGeom prst="rect">
            <a:avLst/>
          </a:prstGeom>
          <a:noFill/>
        </p:spPr>
        <p:txBody>
          <a:bodyPr wrap="square" rtlCol="0">
            <a:spAutoFit/>
          </a:bodyPr>
          <a:lstStyle/>
          <a:p>
            <a:pPr marL="342900" lvl="0" indent="-342900">
              <a:buFont typeface="+mj-lt"/>
              <a:buAutoNum type="alphaLcPeriod" startAt="4"/>
            </a:pPr>
            <a:r>
              <a:rPr lang="en-US" dirty="0"/>
              <a:t>Does your answer to part (c) make this concept less attractive?  What modifications might you consider to make this more feasible?.  This is an issue of “Human Desirability.”</a:t>
            </a:r>
          </a:p>
        </p:txBody>
      </p:sp>
    </p:spTree>
    <p:extLst>
      <p:ext uri="{BB962C8B-B14F-4D97-AF65-F5344CB8AC3E}">
        <p14:creationId xmlns:p14="http://schemas.microsoft.com/office/powerpoint/2010/main" val="3620094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Boarding Passengers</a:t>
            </a:r>
          </a:p>
        </p:txBody>
      </p:sp>
      <p:sp>
        <p:nvSpPr>
          <p:cNvPr id="4" name="TextBox 3"/>
          <p:cNvSpPr txBox="1"/>
          <p:nvPr/>
        </p:nvSpPr>
        <p:spPr>
          <a:xfrm>
            <a:off x="165254" y="822961"/>
            <a:ext cx="11785446" cy="830997"/>
          </a:xfrm>
          <a:prstGeom prst="rect">
            <a:avLst/>
          </a:prstGeom>
          <a:noFill/>
        </p:spPr>
        <p:txBody>
          <a:bodyPr wrap="square" rtlCol="0">
            <a:spAutoFit/>
          </a:bodyPr>
          <a:lstStyle/>
          <a:p>
            <a:r>
              <a:rPr lang="en-US" sz="2400" dirty="0"/>
              <a:t>Loading and unloading passengers can take as much time as travelling between destinations.  Is there a way to get passengers on and off without slowing down the Hyperloop?</a:t>
            </a:r>
          </a:p>
        </p:txBody>
      </p:sp>
      <p:grpSp>
        <p:nvGrpSpPr>
          <p:cNvPr id="5" name="Group 4"/>
          <p:cNvGrpSpPr/>
          <p:nvPr/>
        </p:nvGrpSpPr>
        <p:grpSpPr>
          <a:xfrm>
            <a:off x="622300" y="2146242"/>
            <a:ext cx="2553183" cy="1982299"/>
            <a:chOff x="622300" y="2146242"/>
            <a:chExt cx="2553183" cy="1982299"/>
          </a:xfrm>
        </p:grpSpPr>
        <p:sp>
          <p:nvSpPr>
            <p:cNvPr id="10" name="TextBox 9">
              <a:hlinkClick r:id="rId2"/>
            </p:cNvPr>
            <p:cNvSpPr txBox="1"/>
            <p:nvPr/>
          </p:nvSpPr>
          <p:spPr>
            <a:xfrm>
              <a:off x="622300" y="3605321"/>
              <a:ext cx="2553183" cy="523220"/>
            </a:xfrm>
            <a:prstGeom prst="rect">
              <a:avLst/>
            </a:prstGeom>
            <a:noFill/>
          </p:spPr>
          <p:txBody>
            <a:bodyPr wrap="square" rtlCol="0">
              <a:spAutoFit/>
            </a:bodyPr>
            <a:lstStyle/>
            <a:p>
              <a:pPr algn="ctr"/>
              <a:r>
                <a:rPr lang="en-US" sz="2800" dirty="0"/>
                <a:t>One Solution</a:t>
              </a:r>
            </a:p>
          </p:txBody>
        </p:sp>
        <p:pic>
          <p:nvPicPr>
            <p:cNvPr id="11" name="Picture 2" descr="https://i.amz.mshcdn.com/v54nVnf7NlsM5Cg_TxiSmLRVHmY=/950x534/2012%2F12%2F06%2Fea%2Fhstrainfron.4AQ.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 y="2146242"/>
              <a:ext cx="2553183" cy="14351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781385" y="2626908"/>
            <a:ext cx="2553183" cy="1501633"/>
            <a:chOff x="4781385" y="2626908"/>
            <a:chExt cx="2553183" cy="1501633"/>
          </a:xfrm>
        </p:grpSpPr>
        <p:sp>
          <p:nvSpPr>
            <p:cNvPr id="14" name="TextBox 13">
              <a:hlinkClick r:id="rId4" action="ppaction://hlinksldjump"/>
            </p:cNvPr>
            <p:cNvSpPr txBox="1"/>
            <p:nvPr/>
          </p:nvSpPr>
          <p:spPr>
            <a:xfrm>
              <a:off x="4781385" y="3605321"/>
              <a:ext cx="2553183" cy="523220"/>
            </a:xfrm>
            <a:prstGeom prst="rect">
              <a:avLst/>
            </a:prstGeom>
            <a:noFill/>
          </p:spPr>
          <p:txBody>
            <a:bodyPr wrap="square" rtlCol="0">
              <a:spAutoFit/>
            </a:bodyPr>
            <a:lstStyle/>
            <a:p>
              <a:pPr algn="ctr"/>
              <a:r>
                <a:rPr lang="en-US" sz="2800" dirty="0"/>
                <a:t>Another Idea</a:t>
              </a:r>
            </a:p>
          </p:txBody>
        </p:sp>
        <p:pic>
          <p:nvPicPr>
            <p:cNvPr id="19" name="Picture 1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5386" y="2626908"/>
              <a:ext cx="972590" cy="473826"/>
            </a:xfrm>
            <a:prstGeom prst="rect">
              <a:avLst/>
            </a:prstGeom>
          </p:spPr>
        </p:pic>
        <p:pic>
          <p:nvPicPr>
            <p:cNvPr id="20" name="Picture 19">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7976" y="2626908"/>
              <a:ext cx="972590" cy="473826"/>
            </a:xfrm>
            <a:prstGeom prst="rect">
              <a:avLst/>
            </a:prstGeom>
          </p:spPr>
        </p:pic>
      </p:grpSp>
    </p:spTree>
    <p:extLst>
      <p:ext uri="{BB962C8B-B14F-4D97-AF65-F5344CB8AC3E}">
        <p14:creationId xmlns:p14="http://schemas.microsoft.com/office/powerpoint/2010/main" val="2736016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Detachable Cars</a:t>
            </a:r>
          </a:p>
        </p:txBody>
      </p:sp>
      <p:cxnSp>
        <p:nvCxnSpPr>
          <p:cNvPr id="8" name="Straight Connector 7"/>
          <p:cNvCxnSpPr/>
          <p:nvPr/>
        </p:nvCxnSpPr>
        <p:spPr>
          <a:xfrm flipV="1">
            <a:off x="0" y="3365500"/>
            <a:ext cx="12192000" cy="5120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97907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Detachable Cars</a:t>
            </a:r>
          </a:p>
        </p:txBody>
      </p:sp>
      <p:grpSp>
        <p:nvGrpSpPr>
          <p:cNvPr id="5" name="Group 4"/>
          <p:cNvGrpSpPr/>
          <p:nvPr/>
        </p:nvGrpSpPr>
        <p:grpSpPr>
          <a:xfrm>
            <a:off x="-2917770" y="2942878"/>
            <a:ext cx="2917770" cy="473826"/>
            <a:chOff x="738131" y="2922329"/>
            <a:chExt cx="2917770" cy="47382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31" y="2922329"/>
              <a:ext cx="972590" cy="47382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0721" y="2922329"/>
              <a:ext cx="972590" cy="473826"/>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3311" y="2922329"/>
              <a:ext cx="972590" cy="473826"/>
            </a:xfrm>
            <a:prstGeom prst="rect">
              <a:avLst/>
            </a:prstGeom>
          </p:spPr>
        </p:pic>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590" y="2926656"/>
            <a:ext cx="972590" cy="473826"/>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2005" y="2892078"/>
            <a:ext cx="972590" cy="473826"/>
          </a:xfrm>
          <a:prstGeom prst="rect">
            <a:avLst/>
          </a:prstGeom>
        </p:spPr>
      </p:pic>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495" y="5108900"/>
            <a:ext cx="1071563" cy="1071563"/>
          </a:xfrm>
          <a:prstGeom prst="rect">
            <a:avLst/>
          </a:prstGeom>
        </p:spPr>
      </p:pic>
      <p:cxnSp>
        <p:nvCxnSpPr>
          <p:cNvPr id="8" name="Straight Connector 7"/>
          <p:cNvCxnSpPr/>
          <p:nvPr/>
        </p:nvCxnSpPr>
        <p:spPr>
          <a:xfrm flipV="1">
            <a:off x="0" y="3365500"/>
            <a:ext cx="12192000" cy="512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a:hlinkClick r:id="rId5" action="ppaction://hlinksldjump"/>
          </p:cNvPr>
          <p:cNvSpPr txBox="1"/>
          <p:nvPr/>
        </p:nvSpPr>
        <p:spPr>
          <a:xfrm>
            <a:off x="6540500" y="4508500"/>
            <a:ext cx="4114800" cy="830997"/>
          </a:xfrm>
          <a:prstGeom prst="rect">
            <a:avLst/>
          </a:prstGeom>
          <a:noFill/>
        </p:spPr>
        <p:txBody>
          <a:bodyPr wrap="square" rtlCol="0">
            <a:spAutoFit/>
          </a:bodyPr>
          <a:lstStyle/>
          <a:p>
            <a:r>
              <a:rPr lang="en-US" sz="2400" dirty="0"/>
              <a:t>What additional complications does this add?</a:t>
            </a:r>
          </a:p>
        </p:txBody>
      </p:sp>
    </p:spTree>
    <p:extLst>
      <p:ext uri="{BB962C8B-B14F-4D97-AF65-F5344CB8AC3E}">
        <p14:creationId xmlns:p14="http://schemas.microsoft.com/office/powerpoint/2010/main" val="16131838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10768 0.00139 L 1.23841 -0.00996 " pathEditMode="relative" rAng="0" ptsTypes="AA">
                                      <p:cBhvr>
                                        <p:cTn id="6" dur="25200" fill="hold"/>
                                        <p:tgtEl>
                                          <p:spTgt spid="5"/>
                                        </p:tgtEl>
                                        <p:attrNameLst>
                                          <p:attrName>ppt_x</p:attrName>
                                          <p:attrName>ppt_y</p:attrName>
                                        </p:attrNameLst>
                                      </p:cBhvr>
                                      <p:rCtr x="67305" y="-579"/>
                                    </p:animMotion>
                                  </p:childTnLst>
                                </p:cTn>
                              </p:par>
                              <p:par>
                                <p:cTn id="7" presetID="1" presetClass="entr" presetSubtype="0" fill="hold" nodeType="withEffect">
                                  <p:stCondLst>
                                    <p:cond delay="4000"/>
                                  </p:stCondLst>
                                  <p:childTnLst>
                                    <p:set>
                                      <p:cBhvr>
                                        <p:cTn id="8" dur="1" fill="hold">
                                          <p:stCondLst>
                                            <p:cond delay="0"/>
                                          </p:stCondLst>
                                        </p:cTn>
                                        <p:tgtEl>
                                          <p:spTgt spid="14"/>
                                        </p:tgtEl>
                                        <p:attrNameLst>
                                          <p:attrName>style.visibility</p:attrName>
                                        </p:attrNameLst>
                                      </p:cBhvr>
                                      <p:to>
                                        <p:strVal val="visible"/>
                                      </p:to>
                                    </p:set>
                                  </p:childTnLst>
                                </p:cTn>
                              </p:par>
                              <p:par>
                                <p:cTn id="9" presetID="63" presetClass="path" presetSubtype="0" decel="50000" fill="hold" nodeType="withEffect">
                                  <p:stCondLst>
                                    <p:cond delay="6500"/>
                                  </p:stCondLst>
                                  <p:childTnLst>
                                    <p:animMotion origin="layout" path="M 3.75E-6 -2.59259E-6 L 0.40182 -0.00254 " pathEditMode="relative" rAng="0" ptsTypes="AA">
                                      <p:cBhvr>
                                        <p:cTn id="10" dur="10000" fill="hold"/>
                                        <p:tgtEl>
                                          <p:spTgt spid="14"/>
                                        </p:tgtEl>
                                        <p:attrNameLst>
                                          <p:attrName>ppt_x</p:attrName>
                                          <p:attrName>ppt_y</p:attrName>
                                        </p:attrNameLst>
                                      </p:cBhvr>
                                      <p:rCtr x="20091" y="-139"/>
                                    </p:animMotion>
                                  </p:childTnLst>
                                </p:cTn>
                              </p:par>
                              <p:par>
                                <p:cTn id="11" presetID="63" presetClass="path" presetSubtype="0" accel="50000" fill="hold" nodeType="withEffect">
                                  <p:stCondLst>
                                    <p:cond delay="9000"/>
                                  </p:stCondLst>
                                  <p:childTnLst>
                                    <p:animMotion origin="layout" path="M -1.66667E-6 -5.55112E-17 L 0.39375 0.00347 " pathEditMode="relative" rAng="0" ptsTypes="AA">
                                      <p:cBhvr>
                                        <p:cTn id="12" dur="10000" fill="hold"/>
                                        <p:tgtEl>
                                          <p:spTgt spid="18"/>
                                        </p:tgtEl>
                                        <p:attrNameLst>
                                          <p:attrName>ppt_x</p:attrName>
                                          <p:attrName>ppt_y</p:attrName>
                                        </p:attrNameLst>
                                      </p:cBhvr>
                                      <p:rCtr x="19688" y="162"/>
                                    </p:animMotion>
                                  </p:childTnLst>
                                  <p:subTnLst>
                                    <p:set>
                                      <p:cBhvr override="childStyle">
                                        <p:cTn dur="1" fill="hold" display="0" masterRel="sameClick" afterEffect="1">
                                          <p:stCondLst>
                                            <p:cond evt="end" delay="0">
                                              <p:tn val="11"/>
                                            </p:cond>
                                          </p:stCondLst>
                                        </p:cTn>
                                        <p:tgtEl>
                                          <p:spTgt spid="18"/>
                                        </p:tgtEl>
                                        <p:attrNameLst>
                                          <p:attrName>style.visibility</p:attrName>
                                        </p:attrNameLst>
                                      </p:cBhvr>
                                      <p:to>
                                        <p:strVal val="hidden"/>
                                      </p:to>
                                    </p:set>
                                  </p:subTnLst>
                                </p:cTn>
                              </p:par>
                            </p:childTnLst>
                          </p:cTn>
                        </p:par>
                        <p:par>
                          <p:cTn id="13" fill="hold">
                            <p:stCondLst>
                              <p:cond delay="252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Additional Complications</a:t>
            </a:r>
          </a:p>
        </p:txBody>
      </p:sp>
      <p:cxnSp>
        <p:nvCxnSpPr>
          <p:cNvPr id="8" name="Straight Connector 7"/>
          <p:cNvCxnSpPr/>
          <p:nvPr/>
        </p:nvCxnSpPr>
        <p:spPr>
          <a:xfrm flipV="1">
            <a:off x="0" y="3365500"/>
            <a:ext cx="12192000" cy="5120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584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Additional Complications</a:t>
            </a:r>
          </a:p>
        </p:txBody>
      </p:sp>
      <p:grpSp>
        <p:nvGrpSpPr>
          <p:cNvPr id="5" name="Group 4"/>
          <p:cNvGrpSpPr/>
          <p:nvPr/>
        </p:nvGrpSpPr>
        <p:grpSpPr>
          <a:xfrm>
            <a:off x="-2917770" y="2942878"/>
            <a:ext cx="2917770" cy="473826"/>
            <a:chOff x="738131" y="2922329"/>
            <a:chExt cx="2917770" cy="47382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31" y="2922329"/>
              <a:ext cx="972590" cy="47382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0721" y="2922329"/>
              <a:ext cx="972590" cy="473826"/>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3311" y="2922329"/>
              <a:ext cx="972590" cy="473826"/>
            </a:xfrm>
            <a:prstGeom prst="rect">
              <a:avLst/>
            </a:prstGeom>
          </p:spPr>
        </p:pic>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590" y="2926656"/>
            <a:ext cx="972590" cy="473826"/>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2005" y="2892078"/>
            <a:ext cx="972590" cy="473826"/>
          </a:xfrm>
          <a:prstGeom prst="rect">
            <a:avLst/>
          </a:prstGeom>
        </p:spPr>
      </p:pic>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495" y="5108900"/>
            <a:ext cx="1071563" cy="1071563"/>
          </a:xfrm>
          <a:prstGeom prst="rect">
            <a:avLst/>
          </a:prstGeom>
        </p:spPr>
      </p:pic>
      <p:cxnSp>
        <p:nvCxnSpPr>
          <p:cNvPr id="8" name="Straight Connector 7"/>
          <p:cNvCxnSpPr/>
          <p:nvPr/>
        </p:nvCxnSpPr>
        <p:spPr>
          <a:xfrm flipV="1">
            <a:off x="0" y="3365500"/>
            <a:ext cx="12192000" cy="512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6000" y="718909"/>
            <a:ext cx="9563100" cy="1200329"/>
          </a:xfrm>
          <a:prstGeom prst="rect">
            <a:avLst/>
          </a:prstGeom>
          <a:noFill/>
        </p:spPr>
        <p:txBody>
          <a:bodyPr wrap="square" rtlCol="0">
            <a:spAutoFit/>
          </a:bodyPr>
          <a:lstStyle/>
          <a:p>
            <a:r>
              <a:rPr lang="en-US" sz="2400" dirty="0"/>
              <a:t>Since the last car is dropped off at the next station, passengers who wish to get off would need to move back to that car before arriving at that station.  Passengers who do not wish to get off would need to move forward. </a:t>
            </a:r>
          </a:p>
        </p:txBody>
      </p:sp>
    </p:spTree>
    <p:extLst>
      <p:ext uri="{BB962C8B-B14F-4D97-AF65-F5344CB8AC3E}">
        <p14:creationId xmlns:p14="http://schemas.microsoft.com/office/powerpoint/2010/main" val="2394364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10768 0.00139 L 1.23841 -0.00996 " pathEditMode="relative" rAng="0" ptsTypes="AA">
                                      <p:cBhvr>
                                        <p:cTn id="6" dur="25200" fill="hold"/>
                                        <p:tgtEl>
                                          <p:spTgt spid="5"/>
                                        </p:tgtEl>
                                        <p:attrNameLst>
                                          <p:attrName>ppt_x</p:attrName>
                                          <p:attrName>ppt_y</p:attrName>
                                        </p:attrNameLst>
                                      </p:cBhvr>
                                      <p:rCtr x="67305" y="-579"/>
                                    </p:animMotion>
                                  </p:childTnLst>
                                </p:cTn>
                              </p:par>
                              <p:par>
                                <p:cTn id="7" presetID="1" presetClass="entr" presetSubtype="0" fill="hold" nodeType="withEffect">
                                  <p:stCondLst>
                                    <p:cond delay="4000"/>
                                  </p:stCondLst>
                                  <p:childTnLst>
                                    <p:set>
                                      <p:cBhvr>
                                        <p:cTn id="8" dur="1" fill="hold">
                                          <p:stCondLst>
                                            <p:cond delay="0"/>
                                          </p:stCondLst>
                                        </p:cTn>
                                        <p:tgtEl>
                                          <p:spTgt spid="14"/>
                                        </p:tgtEl>
                                        <p:attrNameLst>
                                          <p:attrName>style.visibility</p:attrName>
                                        </p:attrNameLst>
                                      </p:cBhvr>
                                      <p:to>
                                        <p:strVal val="visible"/>
                                      </p:to>
                                    </p:set>
                                  </p:childTnLst>
                                </p:cTn>
                              </p:par>
                              <p:par>
                                <p:cTn id="9" presetID="63" presetClass="path" presetSubtype="0" decel="50000" fill="hold" nodeType="withEffect">
                                  <p:stCondLst>
                                    <p:cond delay="6500"/>
                                  </p:stCondLst>
                                  <p:childTnLst>
                                    <p:animMotion origin="layout" path="M 3.75E-6 -2.59259E-6 L 0.40182 -0.00254 " pathEditMode="relative" rAng="0" ptsTypes="AA">
                                      <p:cBhvr>
                                        <p:cTn id="10" dur="10000" fill="hold"/>
                                        <p:tgtEl>
                                          <p:spTgt spid="14"/>
                                        </p:tgtEl>
                                        <p:attrNameLst>
                                          <p:attrName>ppt_x</p:attrName>
                                          <p:attrName>ppt_y</p:attrName>
                                        </p:attrNameLst>
                                      </p:cBhvr>
                                      <p:rCtr x="20091" y="-139"/>
                                    </p:animMotion>
                                  </p:childTnLst>
                                </p:cTn>
                              </p:par>
                              <p:par>
                                <p:cTn id="11" presetID="63" presetClass="path" presetSubtype="0" accel="50000" fill="hold" nodeType="withEffect">
                                  <p:stCondLst>
                                    <p:cond delay="9000"/>
                                  </p:stCondLst>
                                  <p:childTnLst>
                                    <p:animMotion origin="layout" path="M -1.66667E-6 -5.55112E-17 L 0.39375 0.00347 " pathEditMode="relative" rAng="0" ptsTypes="AA">
                                      <p:cBhvr>
                                        <p:cTn id="12" dur="10000" fill="hold"/>
                                        <p:tgtEl>
                                          <p:spTgt spid="18"/>
                                        </p:tgtEl>
                                        <p:attrNameLst>
                                          <p:attrName>ppt_x</p:attrName>
                                          <p:attrName>ppt_y</p:attrName>
                                        </p:attrNameLst>
                                      </p:cBhvr>
                                      <p:rCtr x="19688" y="162"/>
                                    </p:animMotion>
                                  </p:childTnLst>
                                  <p:subTnLst>
                                    <p:set>
                                      <p:cBhvr override="childStyle">
                                        <p:cTn dur="1" fill="hold" display="0" masterRel="sameClick" afterEffect="1">
                                          <p:stCondLst>
                                            <p:cond evt="end" delay="0">
                                              <p:tn val="11"/>
                                            </p:cond>
                                          </p:stCondLst>
                                        </p:cTn>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Second Example:  Centripetal Acceleration</a:t>
            </a:r>
          </a:p>
        </p:txBody>
      </p:sp>
      <p:sp>
        <p:nvSpPr>
          <p:cNvPr id="11" name="TextBox 10"/>
          <p:cNvSpPr txBox="1"/>
          <p:nvPr/>
        </p:nvSpPr>
        <p:spPr>
          <a:xfrm>
            <a:off x="352540" y="903383"/>
            <a:ext cx="11608840" cy="1754326"/>
          </a:xfrm>
          <a:prstGeom prst="rect">
            <a:avLst/>
          </a:prstGeom>
          <a:noFill/>
        </p:spPr>
        <p:txBody>
          <a:bodyPr wrap="square" rtlCol="0">
            <a:spAutoFit/>
          </a:bodyPr>
          <a:lstStyle/>
          <a:p>
            <a:r>
              <a:rPr lang="en-US" dirty="0"/>
              <a:t>If the Hyperloop will travel between Boston and Washington, D.C., passing through New Haven, CT, New York, NY and Philadelphia, PA, it clearly cannot do this traveling in a straight line (see map). When the Hyperloop goes around a bend, there will be a centripetal acceleration.  We need to ensure that this acceleration is not too large.</a:t>
            </a:r>
          </a:p>
          <a:p>
            <a:r>
              <a:rPr lang="en-US" dirty="0"/>
              <a:t>Using the map provided, estimate the “tightest” turn the Hyperloop will need to make to pass through each of these stations and the centripetal acceleration if the Hyperloop is traveling at 340 m/s.  What do your numbers suggest about the feasibility of the Hyperloop design?</a:t>
            </a:r>
          </a:p>
        </p:txBody>
      </p:sp>
      <p:pic>
        <p:nvPicPr>
          <p:cNvPr id="5" name="Picture 4" descr="HyperloopMap">
            <a:extLst>
              <a:ext uri="{FF2B5EF4-FFF2-40B4-BE49-F238E27FC236}">
                <a16:creationId xmlns:a16="http://schemas.microsoft.com/office/drawing/2014/main" id="{7C9942F3-CF0B-4BC9-829C-2FA673408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03589" y="1718431"/>
            <a:ext cx="4480720" cy="5798417"/>
          </a:xfrm>
          <a:prstGeom prst="rect">
            <a:avLst/>
          </a:prstGeom>
          <a:noFill/>
          <a:ln>
            <a:noFill/>
          </a:ln>
        </p:spPr>
      </p:pic>
    </p:spTree>
    <p:extLst>
      <p:ext uri="{BB962C8B-B14F-4D97-AF65-F5344CB8AC3E}">
        <p14:creationId xmlns:p14="http://schemas.microsoft.com/office/powerpoint/2010/main" val="4011862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Second Example:  Centripetal Acceleration</a:t>
            </a:r>
          </a:p>
        </p:txBody>
      </p:sp>
      <mc:AlternateContent xmlns:mc="http://schemas.openxmlformats.org/markup-compatibility/2006" xmlns:a14="http://schemas.microsoft.com/office/drawing/2010/main">
        <mc:Choice Requires="a14">
          <p:sp>
            <p:nvSpPr>
              <p:cNvPr id="11" name="TextBox 10"/>
              <p:cNvSpPr txBox="1"/>
              <p:nvPr/>
            </p:nvSpPr>
            <p:spPr>
              <a:xfrm>
                <a:off x="347920" y="708388"/>
                <a:ext cx="11496160" cy="1919308"/>
              </a:xfrm>
              <a:prstGeom prst="rect">
                <a:avLst/>
              </a:prstGeom>
              <a:noFill/>
            </p:spPr>
            <p:txBody>
              <a:bodyPr wrap="square" rtlCol="0">
                <a:spAutoFit/>
              </a:bodyPr>
              <a:lstStyle/>
              <a:p>
                <a:r>
                  <a:rPr lang="en-US" dirty="0"/>
                  <a:t>One way to draw the arcs is shown below.  The arc between New Haven and New York seems to have the shortest radius of curvature.  The radius length on the map is approximately 3.5 cm, so the actual radius is equal to</a:t>
                </a:r>
              </a:p>
              <a:p>
                <a:r>
                  <a:rPr lang="en-US" dirty="0"/>
                  <a: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3.5 </m:t>
                        </m:r>
                        <m:r>
                          <m:rPr>
                            <m:nor/>
                          </m:rPr>
                          <a:rPr lang="en-US" b="0" i="0" smtClean="0">
                            <a:latin typeface="Cambria Math" panose="02040503050406030204" pitchFamily="18" charset="0"/>
                          </a:rPr>
                          <m:t>cm</m:t>
                        </m:r>
                      </m:e>
                    </m:d>
                    <m:f>
                      <m:fPr>
                        <m:ctrlPr>
                          <a:rPr lang="en-US" b="0" i="1" smtClean="0">
                            <a:latin typeface="Cambria Math" panose="02040503050406030204" pitchFamily="18" charset="0"/>
                          </a:rPr>
                        </m:ctrlPr>
                      </m:fPr>
                      <m:num>
                        <m:r>
                          <a:rPr lang="en-US" b="0" i="1" smtClean="0">
                            <a:latin typeface="Cambria Math" panose="02040503050406030204" pitchFamily="18" charset="0"/>
                          </a:rPr>
                          <m:t>50 </m:t>
                        </m:r>
                        <m:r>
                          <m:rPr>
                            <m:nor/>
                          </m:rPr>
                          <a:rPr lang="en-US" b="0" i="0" smtClean="0">
                            <a:latin typeface="Cambria Math" panose="02040503050406030204" pitchFamily="18" charset="0"/>
                          </a:rPr>
                          <m:t>mi</m:t>
                        </m:r>
                      </m:num>
                      <m:den>
                        <m:r>
                          <a:rPr lang="en-US" b="0" i="1" smtClean="0">
                            <a:latin typeface="Cambria Math" panose="02040503050406030204" pitchFamily="18" charset="0"/>
                          </a:rPr>
                          <m:t>2.3 </m:t>
                        </m:r>
                        <m:r>
                          <m:rPr>
                            <m:nor/>
                          </m:rPr>
                          <a:rPr lang="en-US" b="0" i="0" smtClean="0">
                            <a:latin typeface="Cambria Math" panose="02040503050406030204" pitchFamily="18" charset="0"/>
                          </a:rPr>
                          <m:t>cm</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1610 </m:t>
                        </m:r>
                        <m:r>
                          <m:rPr>
                            <m:nor/>
                          </m:rPr>
                          <a:rPr lang="en-US" b="0" i="0" smtClean="0">
                            <a:latin typeface="Cambria Math" panose="02040503050406030204" pitchFamily="18" charset="0"/>
                          </a:rPr>
                          <m:t>m</m:t>
                        </m:r>
                      </m:num>
                      <m:den>
                        <m:r>
                          <a:rPr lang="en-US" b="0" i="1" smtClean="0">
                            <a:latin typeface="Cambria Math" panose="02040503050406030204" pitchFamily="18" charset="0"/>
                          </a:rPr>
                          <m:t>1 </m:t>
                        </m:r>
                        <m:r>
                          <m:rPr>
                            <m:nor/>
                          </m:rPr>
                          <a:rPr lang="en-US" b="0" i="0" smtClean="0">
                            <a:latin typeface="Cambria Math" panose="02040503050406030204" pitchFamily="18" charset="0"/>
                          </a:rPr>
                          <m:t>mi</m:t>
                        </m:r>
                      </m:den>
                    </m:f>
                    <m:r>
                      <a:rPr lang="en-US" b="0" i="1" smtClean="0">
                        <a:latin typeface="Cambria Math" panose="02040503050406030204" pitchFamily="18" charset="0"/>
                      </a:rPr>
                      <m:t>=1.22</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r>
                      <m:rPr>
                        <m:nor/>
                      </m:rPr>
                      <a:rPr lang="en-US" b="0" i="0" smtClean="0">
                        <a:latin typeface="Cambria Math" panose="02040503050406030204" pitchFamily="18" charset="0"/>
                        <a:ea typeface="Cambria Math" panose="02040503050406030204" pitchFamily="18" charset="0"/>
                      </a:rPr>
                      <m:t>m</m:t>
                    </m:r>
                  </m:oMath>
                </a14:m>
                <a:endParaRPr lang="en-US" dirty="0"/>
              </a:p>
              <a:p>
                <a:r>
                  <a:rPr lang="en-US" dirty="0"/>
                  <a:t>The centripetal acceleration is thus</a:t>
                </a:r>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𝑐</m:t>
                        </m:r>
                      </m:sub>
                    </m:sSub>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𝑅</m:t>
                        </m:r>
                      </m:den>
                    </m:f>
                    <m:r>
                      <a:rPr lang="en-US" b="0" i="1" smtClean="0">
                        <a:latin typeface="Cambria Math" panose="02040503050406030204" pitchFamily="18" charset="0"/>
                      </a:rPr>
                      <m:t>=</m:t>
                    </m:r>
                    <m:f>
                      <m:fPr>
                        <m:type m:val="lin"/>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340 </m:t>
                                </m:r>
                                <m:r>
                                  <m:rPr>
                                    <m:nor/>
                                  </m:rPr>
                                  <a:rPr lang="en-US" b="0" i="0" smtClean="0">
                                    <a:latin typeface="Cambria Math" panose="02040503050406030204" pitchFamily="18" charset="0"/>
                                  </a:rPr>
                                  <m:t>m</m:t>
                                </m:r>
                                <m:r>
                                  <m:rPr>
                                    <m:nor/>
                                  </m:rPr>
                                  <a:rPr lang="en-US" b="0" i="0" smtClean="0">
                                    <a:latin typeface="Cambria Math" panose="02040503050406030204" pitchFamily="18" charset="0"/>
                                  </a:rPr>
                                  <m:t>/</m:t>
                                </m:r>
                                <m:r>
                                  <m:rPr>
                                    <m:nor/>
                                  </m:rPr>
                                  <a:rPr lang="en-US" b="0" i="0" smtClean="0">
                                    <a:latin typeface="Cambria Math" panose="02040503050406030204" pitchFamily="18" charset="0"/>
                                  </a:rPr>
                                  <m:t>s</m:t>
                                </m:r>
                              </m:e>
                            </m:d>
                          </m:e>
                          <m:sup>
                            <m:r>
                              <a:rPr lang="en-US" i="1">
                                <a:latin typeface="Cambria Math" panose="02040503050406030204" pitchFamily="18" charset="0"/>
                              </a:rPr>
                              <m:t>2</m:t>
                            </m:r>
                          </m:sup>
                        </m:sSup>
                      </m:num>
                      <m:den>
                        <m:d>
                          <m:dPr>
                            <m:ctrlPr>
                              <a:rPr lang="en-US" i="1" smtClean="0">
                                <a:latin typeface="Cambria Math" panose="02040503050406030204" pitchFamily="18" charset="0"/>
                              </a:rPr>
                            </m:ctrlPr>
                          </m:dPr>
                          <m:e>
                            <m:r>
                              <a:rPr lang="en-US" i="1">
                                <a:latin typeface="Cambria Math" panose="02040503050406030204" pitchFamily="18" charset="0"/>
                              </a:rPr>
                              <m:t>1.22</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r>
                              <m:rPr>
                                <m:nor/>
                              </m:rPr>
                              <a:rPr lang="en-US">
                                <a:latin typeface="Cambria Math" panose="02040503050406030204" pitchFamily="18" charset="0"/>
                                <a:ea typeface="Cambria Math" panose="02040503050406030204" pitchFamily="18" charset="0"/>
                              </a:rPr>
                              <m:t>m</m:t>
                            </m:r>
                            <m:r>
                              <m:rPr>
                                <m:nor/>
                              </m:rPr>
                              <a:rPr lang="en-US" dirty="0"/>
                              <m:t> </m:t>
                            </m:r>
                          </m:e>
                        </m:d>
                      </m:den>
                    </m:f>
                    <m:r>
                      <a:rPr lang="en-US" b="0" i="1" smtClean="0">
                        <a:latin typeface="Cambria Math" panose="02040503050406030204" pitchFamily="18" charset="0"/>
                      </a:rPr>
                      <m:t>=0.94</m:t>
                    </m:r>
                    <m:r>
                      <m:rPr>
                        <m:nor/>
                      </m:rPr>
                      <a:rPr lang="en-US">
                        <a:latin typeface="Cambria Math" panose="02040503050406030204" pitchFamily="18" charset="0"/>
                      </a:rPr>
                      <m:t>m</m:t>
                    </m:r>
                    <m:r>
                      <m:rPr>
                        <m:nor/>
                      </m:rPr>
                      <a:rPr lang="en-US">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a:p>
                <a:r>
                  <a:rPr lang="en-US" dirty="0"/>
                  <a:t>So this seems within our acceptable value of acceleration.</a:t>
                </a:r>
              </a:p>
            </p:txBody>
          </p:sp>
        </mc:Choice>
        <mc:Fallback xmlns="">
          <p:sp>
            <p:nvSpPr>
              <p:cNvPr id="11" name="TextBox 10"/>
              <p:cNvSpPr txBox="1">
                <a:spLocks noRot="1" noChangeAspect="1" noMove="1" noResize="1" noEditPoints="1" noAdjustHandles="1" noChangeArrowheads="1" noChangeShapeType="1" noTextEdit="1"/>
              </p:cNvSpPr>
              <p:nvPr/>
            </p:nvSpPr>
            <p:spPr>
              <a:xfrm>
                <a:off x="347920" y="708388"/>
                <a:ext cx="11496160" cy="1919308"/>
              </a:xfrm>
              <a:prstGeom prst="rect">
                <a:avLst/>
              </a:prstGeom>
              <a:blipFill>
                <a:blip r:embed="rId2"/>
                <a:stretch>
                  <a:fillRect l="-424" t="-1587" b="-19048"/>
                </a:stretch>
              </a:blipFill>
            </p:spPr>
            <p:txBody>
              <a:bodyPr/>
              <a:lstStyle/>
              <a:p>
                <a:r>
                  <a:rPr lang="en-US">
                    <a:noFill/>
                  </a:rPr>
                  <a:t> </a:t>
                </a:r>
              </a:p>
            </p:txBody>
          </p:sp>
        </mc:Fallback>
      </mc:AlternateContent>
      <p:pic>
        <p:nvPicPr>
          <p:cNvPr id="6" name="Picture 5" descr="HyperloopArcs">
            <a:extLst>
              <a:ext uri="{FF2B5EF4-FFF2-40B4-BE49-F238E27FC236}">
                <a16:creationId xmlns:a16="http://schemas.microsoft.com/office/drawing/2014/main" id="{C3B8BA6C-72E7-4F26-A41B-442101E168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97033" y="1838391"/>
            <a:ext cx="5365750" cy="6944360"/>
          </a:xfrm>
          <a:prstGeom prst="rect">
            <a:avLst/>
          </a:prstGeom>
          <a:noFill/>
          <a:ln>
            <a:noFill/>
          </a:ln>
        </p:spPr>
      </p:pic>
    </p:spTree>
    <p:extLst>
      <p:ext uri="{BB962C8B-B14F-4D97-AF65-F5344CB8AC3E}">
        <p14:creationId xmlns:p14="http://schemas.microsoft.com/office/powerpoint/2010/main" val="3196895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normAutofit/>
          </a:bodyPr>
          <a:lstStyle/>
          <a:p>
            <a:pPr algn="ctr"/>
            <a:r>
              <a:rPr lang="en-US" dirty="0"/>
              <a:t>Additional Hyperloop Examples:</a:t>
            </a:r>
          </a:p>
        </p:txBody>
      </p:sp>
      <p:sp>
        <p:nvSpPr>
          <p:cNvPr id="11" name="TextBox 10"/>
          <p:cNvSpPr txBox="1"/>
          <p:nvPr/>
        </p:nvSpPr>
        <p:spPr>
          <a:xfrm>
            <a:off x="352540" y="903383"/>
            <a:ext cx="1160884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Combination of Tangential and Centripetal Acceleration</a:t>
            </a:r>
          </a:p>
          <a:p>
            <a:pPr marL="285750" indent="-285750">
              <a:buFont typeface="Arial" panose="020B0604020202020204" pitchFamily="34" charset="0"/>
              <a:buChar char="•"/>
            </a:pPr>
            <a:r>
              <a:rPr lang="en-US" dirty="0"/>
              <a:t>Air Resistance</a:t>
            </a:r>
          </a:p>
          <a:p>
            <a:pPr marL="285750" indent="-285750">
              <a:buFont typeface="Arial" panose="020B0604020202020204" pitchFamily="34" charset="0"/>
              <a:buChar char="•"/>
            </a:pPr>
            <a:r>
              <a:rPr lang="en-US" dirty="0"/>
              <a:t>Work and Energy</a:t>
            </a:r>
          </a:p>
          <a:p>
            <a:pPr marL="285750" indent="-285750">
              <a:buFont typeface="Arial" panose="020B0604020202020204" pitchFamily="34" charset="0"/>
              <a:buChar char="•"/>
            </a:pPr>
            <a:r>
              <a:rPr lang="en-US" dirty="0"/>
              <a:t>Momentum /  Collisions</a:t>
            </a:r>
          </a:p>
          <a:p>
            <a:pPr marL="285750" indent="-285750">
              <a:buFont typeface="Arial" panose="020B0604020202020204" pitchFamily="34" charset="0"/>
              <a:buChar char="•"/>
            </a:pPr>
            <a:r>
              <a:rPr lang="en-US" dirty="0"/>
              <a:t>Relativistic Time Dilation</a:t>
            </a:r>
          </a:p>
          <a:p>
            <a:pPr marL="285750" indent="-285750">
              <a:buFont typeface="Arial" panose="020B0604020202020204" pitchFamily="34" charset="0"/>
              <a:buChar char="•"/>
            </a:pPr>
            <a:r>
              <a:rPr lang="en-US" dirty="0"/>
              <a:t>Others….</a:t>
            </a:r>
          </a:p>
        </p:txBody>
      </p:sp>
    </p:spTree>
    <p:extLst>
      <p:ext uri="{BB962C8B-B14F-4D97-AF65-F5344CB8AC3E}">
        <p14:creationId xmlns:p14="http://schemas.microsoft.com/office/powerpoint/2010/main" val="2607504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The Hyperloop</a:t>
            </a:r>
          </a:p>
        </p:txBody>
      </p:sp>
      <p:sp>
        <p:nvSpPr>
          <p:cNvPr id="11" name="TextBox 10"/>
          <p:cNvSpPr txBox="1"/>
          <p:nvPr/>
        </p:nvSpPr>
        <p:spPr>
          <a:xfrm>
            <a:off x="352540" y="903383"/>
            <a:ext cx="11608840" cy="646331"/>
          </a:xfrm>
          <a:prstGeom prst="rect">
            <a:avLst/>
          </a:prstGeom>
          <a:noFill/>
        </p:spPr>
        <p:txBody>
          <a:bodyPr wrap="square" rtlCol="0">
            <a:spAutoFit/>
          </a:bodyPr>
          <a:lstStyle/>
          <a:p>
            <a:r>
              <a:rPr lang="en-US" dirty="0"/>
              <a:t>The Hyperloop is a futuristic transportation system consisting of pods that would be able to travel at 760 miles per hour by magnetic levitation on tracks through a tube in which the air has been evacuated.</a:t>
            </a:r>
          </a:p>
        </p:txBody>
      </p:sp>
      <p:pic>
        <p:nvPicPr>
          <p:cNvPr id="1030" name="Picture 6" descr="Image result for hyperloop">
            <a:hlinkClick r:id="rId2"/>
            <a:extLst>
              <a:ext uri="{FF2B5EF4-FFF2-40B4-BE49-F238E27FC236}">
                <a16:creationId xmlns:a16="http://schemas.microsoft.com/office/drawing/2014/main" id="{F9C1C89C-A674-4474-A66F-BC3EBAE119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282" y="2593328"/>
            <a:ext cx="6988628" cy="3931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yperloop">
            <a:hlinkClick r:id="rId4"/>
            <a:extLst>
              <a:ext uri="{FF2B5EF4-FFF2-40B4-BE49-F238E27FC236}">
                <a16:creationId xmlns:a16="http://schemas.microsoft.com/office/drawing/2014/main" id="{96E1A3E5-1121-4403-B725-B4D68DDD1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5649" y="1750072"/>
            <a:ext cx="5826935" cy="327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82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normAutofit/>
          </a:bodyPr>
          <a:lstStyle/>
          <a:p>
            <a:pPr algn="ctr"/>
            <a:r>
              <a:rPr lang="en-US" dirty="0"/>
              <a:t>Other Examples:</a:t>
            </a:r>
          </a:p>
        </p:txBody>
      </p:sp>
      <p:sp>
        <p:nvSpPr>
          <p:cNvPr id="11" name="TextBox 10"/>
          <p:cNvSpPr txBox="1"/>
          <p:nvPr/>
        </p:nvSpPr>
        <p:spPr>
          <a:xfrm>
            <a:off x="352540" y="903383"/>
            <a:ext cx="3487940" cy="369332"/>
          </a:xfrm>
          <a:prstGeom prst="rect">
            <a:avLst/>
          </a:prstGeom>
          <a:noFill/>
        </p:spPr>
        <p:txBody>
          <a:bodyPr wrap="square" rtlCol="0">
            <a:spAutoFit/>
          </a:bodyPr>
          <a:lstStyle/>
          <a:p>
            <a:r>
              <a:rPr lang="en-US" dirty="0"/>
              <a:t>The $1000 Question:</a:t>
            </a:r>
          </a:p>
        </p:txBody>
      </p:sp>
      <p:sp>
        <p:nvSpPr>
          <p:cNvPr id="4" name="TextBox 3">
            <a:extLst>
              <a:ext uri="{FF2B5EF4-FFF2-40B4-BE49-F238E27FC236}">
                <a16:creationId xmlns:a16="http://schemas.microsoft.com/office/drawing/2014/main" id="{56BFC264-6740-4E15-96F1-F05BC69B7CDE}"/>
              </a:ext>
            </a:extLst>
          </p:cNvPr>
          <p:cNvSpPr txBox="1"/>
          <p:nvPr/>
        </p:nvSpPr>
        <p:spPr>
          <a:xfrm>
            <a:off x="352539" y="1461648"/>
            <a:ext cx="10370003" cy="923330"/>
          </a:xfrm>
          <a:prstGeom prst="rect">
            <a:avLst/>
          </a:prstGeom>
          <a:noFill/>
        </p:spPr>
        <p:txBody>
          <a:bodyPr wrap="square" rtlCol="0">
            <a:spAutoFit/>
          </a:bodyPr>
          <a:lstStyle/>
          <a:p>
            <a:r>
              <a:rPr lang="en-US" dirty="0"/>
              <a:t>Would you invest $1000 ($100?) in my company to design, build and sell …  ?</a:t>
            </a:r>
          </a:p>
          <a:p>
            <a:pPr marL="285750" indent="-285750">
              <a:buFont typeface="Arial" panose="020B0604020202020204" pitchFamily="34" charset="0"/>
              <a:buChar char="•"/>
            </a:pPr>
            <a:r>
              <a:rPr lang="en-US" dirty="0"/>
              <a:t>All-terrain wheelchair		</a:t>
            </a:r>
          </a:p>
          <a:p>
            <a:pPr marL="285750" indent="-285750">
              <a:buFont typeface="Arial" panose="020B0604020202020204" pitchFamily="34" charset="0"/>
              <a:buChar char="•"/>
            </a:pPr>
            <a:r>
              <a:rPr lang="en-US" dirty="0"/>
              <a:t>Rooftop solar panels for a car</a:t>
            </a:r>
          </a:p>
        </p:txBody>
      </p:sp>
      <p:sp>
        <p:nvSpPr>
          <p:cNvPr id="6" name="TextBox 5">
            <a:extLst>
              <a:ext uri="{FF2B5EF4-FFF2-40B4-BE49-F238E27FC236}">
                <a16:creationId xmlns:a16="http://schemas.microsoft.com/office/drawing/2014/main" id="{C72322C5-3579-40DD-8999-FC38344FCEAF}"/>
              </a:ext>
            </a:extLst>
          </p:cNvPr>
          <p:cNvSpPr txBox="1"/>
          <p:nvPr/>
        </p:nvSpPr>
        <p:spPr>
          <a:xfrm>
            <a:off x="705677" y="5934669"/>
            <a:ext cx="5640757" cy="923330"/>
          </a:xfrm>
          <a:prstGeom prst="rect">
            <a:avLst/>
          </a:prstGeom>
          <a:noFill/>
        </p:spPr>
        <p:txBody>
          <a:bodyPr wrap="square" rtlCol="0">
            <a:spAutoFit/>
          </a:bodyPr>
          <a:lstStyle/>
          <a:p>
            <a:r>
              <a:rPr lang="en-US" dirty="0"/>
              <a:t>First consideration is </a:t>
            </a:r>
            <a:r>
              <a:rPr lang="en-US" i="1" dirty="0"/>
              <a:t>Feasibility.</a:t>
            </a:r>
          </a:p>
          <a:p>
            <a:pPr>
              <a:tabLst>
                <a:tab pos="461963" algn="l"/>
              </a:tabLst>
            </a:pPr>
            <a:r>
              <a:rPr lang="en-US" i="1" dirty="0"/>
              <a:t>	Your p</a:t>
            </a:r>
            <a:r>
              <a:rPr lang="en-US" dirty="0"/>
              <a:t>hysics training makes you the expert!</a:t>
            </a:r>
          </a:p>
          <a:p>
            <a:pPr>
              <a:tabLst>
                <a:tab pos="461963" algn="l"/>
              </a:tabLst>
            </a:pPr>
            <a:r>
              <a:rPr lang="en-US" dirty="0"/>
              <a:t> </a:t>
            </a:r>
          </a:p>
        </p:txBody>
      </p:sp>
      <p:pic>
        <p:nvPicPr>
          <p:cNvPr id="7" name="Picture 6">
            <a:extLst>
              <a:ext uri="{FF2B5EF4-FFF2-40B4-BE49-F238E27FC236}">
                <a16:creationId xmlns:a16="http://schemas.microsoft.com/office/drawing/2014/main" id="{9CA005F1-8BE5-429E-BA1F-611A91A70356}"/>
              </a:ext>
            </a:extLst>
          </p:cNvPr>
          <p:cNvPicPr>
            <a:picLocks noChangeAspect="1"/>
          </p:cNvPicPr>
          <p:nvPr/>
        </p:nvPicPr>
        <p:blipFill>
          <a:blip r:embed="rId2"/>
          <a:stretch>
            <a:fillRect/>
          </a:stretch>
        </p:blipFill>
        <p:spPr>
          <a:xfrm>
            <a:off x="4586609" y="2395232"/>
            <a:ext cx="5640757" cy="2961798"/>
          </a:xfrm>
          <a:prstGeom prst="rect">
            <a:avLst/>
          </a:prstGeom>
        </p:spPr>
      </p:pic>
      <p:pic>
        <p:nvPicPr>
          <p:cNvPr id="1026" name="Picture 2" descr="Image result for all terrain wheelchair">
            <a:extLst>
              <a:ext uri="{FF2B5EF4-FFF2-40B4-BE49-F238E27FC236}">
                <a16:creationId xmlns:a16="http://schemas.microsoft.com/office/drawing/2014/main" id="{33608497-A927-4603-874C-32B85DBB0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93" y="2305414"/>
            <a:ext cx="3487940" cy="311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09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981200" y="0"/>
            <a:ext cx="8229600" cy="1417638"/>
          </a:xfrm>
        </p:spPr>
        <p:txBody>
          <a:bodyPr/>
          <a:lstStyle/>
          <a:p>
            <a:r>
              <a:rPr lang="en-US" dirty="0">
                <a:ea typeface="ＭＳ Ｐゴシック" pitchFamily="-65" charset="-128"/>
              </a:rPr>
              <a:t>Other interesting (?) ideas</a:t>
            </a:r>
            <a:br>
              <a:rPr lang="en-US" dirty="0">
                <a:ea typeface="ＭＳ Ｐゴシック" pitchFamily="-65" charset="-128"/>
              </a:rPr>
            </a:br>
            <a:r>
              <a:rPr lang="en-US" sz="3600" dirty="0">
                <a:ea typeface="ＭＳ Ｐゴシック" pitchFamily="-65" charset="-128"/>
              </a:rPr>
              <a:t>Would you invest your money?</a:t>
            </a:r>
          </a:p>
        </p:txBody>
      </p:sp>
      <p:sp>
        <p:nvSpPr>
          <p:cNvPr id="101379" name="Content Placeholder 2"/>
          <p:cNvSpPr>
            <a:spLocks noGrp="1"/>
          </p:cNvSpPr>
          <p:nvPr>
            <p:ph idx="1"/>
          </p:nvPr>
        </p:nvSpPr>
        <p:spPr>
          <a:xfrm>
            <a:off x="1981200" y="1600201"/>
            <a:ext cx="8229600" cy="914400"/>
          </a:xfrm>
        </p:spPr>
        <p:txBody>
          <a:bodyPr/>
          <a:lstStyle/>
          <a:p>
            <a:r>
              <a:rPr lang="en-US" dirty="0">
                <a:ea typeface="ＭＳ Ｐゴシック" pitchFamily="-65" charset="-128"/>
              </a:rPr>
              <a:t>Pyramid Power</a:t>
            </a:r>
          </a:p>
        </p:txBody>
      </p:sp>
      <p:pic>
        <p:nvPicPr>
          <p:cNvPr id="2" name="Picture 1"/>
          <p:cNvPicPr>
            <a:picLocks noChangeAspect="1"/>
          </p:cNvPicPr>
          <p:nvPr/>
        </p:nvPicPr>
        <p:blipFill>
          <a:blip r:embed="rId2"/>
          <a:stretch>
            <a:fillRect/>
          </a:stretch>
        </p:blipFill>
        <p:spPr>
          <a:xfrm>
            <a:off x="5943600" y="2895600"/>
            <a:ext cx="3759200" cy="2819400"/>
          </a:xfrm>
          <a:prstGeom prst="rect">
            <a:avLst/>
          </a:prstGeom>
        </p:spPr>
      </p:pic>
      <p:pic>
        <p:nvPicPr>
          <p:cNvPr id="3" name="Picture 2"/>
          <p:cNvPicPr>
            <a:picLocks noChangeAspect="1"/>
          </p:cNvPicPr>
          <p:nvPr/>
        </p:nvPicPr>
        <p:blipFill>
          <a:blip r:embed="rId3"/>
          <a:stretch>
            <a:fillRect/>
          </a:stretch>
        </p:blipFill>
        <p:spPr>
          <a:xfrm>
            <a:off x="2057400" y="3124200"/>
            <a:ext cx="2997200" cy="2247900"/>
          </a:xfrm>
          <a:prstGeom prst="rect">
            <a:avLst/>
          </a:prstGeom>
        </p:spPr>
      </p:pic>
    </p:spTree>
    <p:extLst>
      <p:ext uri="{BB962C8B-B14F-4D97-AF65-F5344CB8AC3E}">
        <p14:creationId xmlns:p14="http://schemas.microsoft.com/office/powerpoint/2010/main" val="2376002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981200" y="0"/>
            <a:ext cx="8229600" cy="1417638"/>
          </a:xfrm>
        </p:spPr>
        <p:txBody>
          <a:bodyPr/>
          <a:lstStyle/>
          <a:p>
            <a:r>
              <a:rPr lang="en-US" dirty="0">
                <a:ea typeface="ＭＳ Ｐゴシック" pitchFamily="-65" charset="-128"/>
              </a:rPr>
              <a:t>Other interesting (?) ideas</a:t>
            </a:r>
            <a:br>
              <a:rPr lang="en-US" dirty="0">
                <a:ea typeface="ＭＳ Ｐゴシック" pitchFamily="-65" charset="-128"/>
              </a:rPr>
            </a:br>
            <a:r>
              <a:rPr lang="en-US" sz="3600" dirty="0">
                <a:ea typeface="ＭＳ Ｐゴシック" pitchFamily="-65" charset="-128"/>
              </a:rPr>
              <a:t>Would you invest your money?</a:t>
            </a:r>
          </a:p>
        </p:txBody>
      </p:sp>
      <p:sp>
        <p:nvSpPr>
          <p:cNvPr id="101379" name="Content Placeholder 2"/>
          <p:cNvSpPr>
            <a:spLocks noGrp="1"/>
          </p:cNvSpPr>
          <p:nvPr>
            <p:ph idx="1"/>
          </p:nvPr>
        </p:nvSpPr>
        <p:spPr>
          <a:xfrm>
            <a:off x="1981200" y="1600201"/>
            <a:ext cx="8229600" cy="914400"/>
          </a:xfrm>
        </p:spPr>
        <p:txBody>
          <a:bodyPr/>
          <a:lstStyle/>
          <a:p>
            <a:r>
              <a:rPr lang="en-US" dirty="0">
                <a:ea typeface="ＭＳ Ｐゴシック" pitchFamily="-65" charset="-128"/>
              </a:rPr>
              <a:t>Magnet Therapy</a:t>
            </a:r>
          </a:p>
        </p:txBody>
      </p:sp>
      <p:pic>
        <p:nvPicPr>
          <p:cNvPr id="4" name="Picture 3"/>
          <p:cNvPicPr>
            <a:picLocks noChangeAspect="1"/>
          </p:cNvPicPr>
          <p:nvPr/>
        </p:nvPicPr>
        <p:blipFill>
          <a:blip r:embed="rId2"/>
          <a:stretch>
            <a:fillRect/>
          </a:stretch>
        </p:blipFill>
        <p:spPr>
          <a:xfrm>
            <a:off x="2438400" y="2667000"/>
            <a:ext cx="3670300" cy="3365500"/>
          </a:xfrm>
          <a:prstGeom prst="rect">
            <a:avLst/>
          </a:prstGeom>
        </p:spPr>
      </p:pic>
    </p:spTree>
    <p:extLst>
      <p:ext uri="{BB962C8B-B14F-4D97-AF65-F5344CB8AC3E}">
        <p14:creationId xmlns:p14="http://schemas.microsoft.com/office/powerpoint/2010/main" val="3996645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981200" y="0"/>
            <a:ext cx="8229600" cy="1417638"/>
          </a:xfrm>
        </p:spPr>
        <p:txBody>
          <a:bodyPr/>
          <a:lstStyle/>
          <a:p>
            <a:r>
              <a:rPr lang="en-US" dirty="0">
                <a:ea typeface="ＭＳ Ｐゴシック" pitchFamily="-65" charset="-128"/>
              </a:rPr>
              <a:t>Other interesting ideas</a:t>
            </a:r>
            <a:br>
              <a:rPr lang="en-US" dirty="0">
                <a:ea typeface="ＭＳ Ｐゴシック" pitchFamily="-65" charset="-128"/>
              </a:rPr>
            </a:br>
            <a:r>
              <a:rPr lang="en-US" sz="3600" dirty="0">
                <a:ea typeface="ＭＳ Ｐゴシック" pitchFamily="-65" charset="-128"/>
              </a:rPr>
              <a:t>Would you invest your money?</a:t>
            </a:r>
          </a:p>
        </p:txBody>
      </p:sp>
      <p:sp>
        <p:nvSpPr>
          <p:cNvPr id="101379" name="Content Placeholder 2"/>
          <p:cNvSpPr>
            <a:spLocks noGrp="1"/>
          </p:cNvSpPr>
          <p:nvPr>
            <p:ph idx="1"/>
          </p:nvPr>
        </p:nvSpPr>
        <p:spPr>
          <a:xfrm>
            <a:off x="1981200" y="1600201"/>
            <a:ext cx="8229600" cy="2136912"/>
          </a:xfrm>
        </p:spPr>
        <p:txBody>
          <a:bodyPr>
            <a:normAutofit/>
          </a:bodyPr>
          <a:lstStyle/>
          <a:p>
            <a:r>
              <a:rPr lang="en-US" dirty="0">
                <a:ea typeface="ＭＳ Ｐゴシック" pitchFamily="-65" charset="-128"/>
              </a:rPr>
              <a:t> </a:t>
            </a:r>
          </a:p>
          <a:p>
            <a:r>
              <a:rPr lang="en-US" dirty="0">
                <a:ea typeface="ＭＳ Ｐゴシック" pitchFamily="-65" charset="-128"/>
              </a:rPr>
              <a:t> </a:t>
            </a:r>
          </a:p>
          <a:p>
            <a:r>
              <a:rPr lang="en-US" dirty="0">
                <a:ea typeface="ＭＳ Ｐゴシック" pitchFamily="-65" charset="-128"/>
              </a:rPr>
              <a:t> </a:t>
            </a:r>
          </a:p>
          <a:p>
            <a:r>
              <a:rPr lang="en-US" dirty="0">
                <a:ea typeface="ＭＳ Ｐゴシック" pitchFamily="-65" charset="-128"/>
              </a:rPr>
              <a:t> </a:t>
            </a:r>
          </a:p>
        </p:txBody>
      </p:sp>
    </p:spTree>
    <p:extLst>
      <p:ext uri="{BB962C8B-B14F-4D97-AF65-F5344CB8AC3E}">
        <p14:creationId xmlns:p14="http://schemas.microsoft.com/office/powerpoint/2010/main" val="4168635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762000"/>
          </a:xfrm>
        </p:spPr>
        <p:txBody>
          <a:bodyPr/>
          <a:lstStyle/>
          <a:p>
            <a:pPr eaLnBrk="1" hangingPunct="1"/>
            <a:r>
              <a:rPr lang="en-US" altLang="en-US" dirty="0"/>
              <a:t>Work, Energy and Power</a:t>
            </a:r>
          </a:p>
        </p:txBody>
      </p:sp>
      <p:sp>
        <p:nvSpPr>
          <p:cNvPr id="17410" name="Rectangle 3"/>
          <p:cNvSpPr>
            <a:spLocks noGrp="1" noChangeArrowheads="1"/>
          </p:cNvSpPr>
          <p:nvPr>
            <p:ph type="body" idx="1"/>
          </p:nvPr>
        </p:nvSpPr>
        <p:spPr>
          <a:xfrm>
            <a:off x="1493520" y="838200"/>
            <a:ext cx="9067800" cy="5257800"/>
          </a:xfrm>
        </p:spPr>
        <p:txBody>
          <a:bodyPr/>
          <a:lstStyle/>
          <a:p>
            <a:pPr marL="233363" indent="-233363">
              <a:buNone/>
            </a:pPr>
            <a:r>
              <a:rPr lang="en-US" altLang="en-US" dirty="0"/>
              <a:t>Problem:  Approximately, what is your change in gravitational potential energy when you climb a set of stairs?</a:t>
            </a:r>
          </a:p>
          <a:p>
            <a:pPr marL="690563" indent="-230188"/>
            <a:r>
              <a:rPr lang="el-GR" altLang="ja-JP" i="1" dirty="0">
                <a:solidFill>
                  <a:srgbClr val="0070C0"/>
                </a:solidFill>
              </a:rPr>
              <a:t>Δ</a:t>
            </a:r>
            <a:r>
              <a:rPr lang="en-US" altLang="ja-JP" i="1" dirty="0" err="1">
                <a:solidFill>
                  <a:srgbClr val="0070C0"/>
                </a:solidFill>
              </a:rPr>
              <a:t>U</a:t>
            </a:r>
            <a:r>
              <a:rPr lang="en-US" altLang="ja-JP" i="1" baseline="-25000" dirty="0" err="1">
                <a:solidFill>
                  <a:srgbClr val="0070C0"/>
                </a:solidFill>
              </a:rPr>
              <a:t>g</a:t>
            </a:r>
            <a:r>
              <a:rPr lang="ja-JP" altLang="en-US" dirty="0">
                <a:solidFill>
                  <a:srgbClr val="0070C0"/>
                </a:solidFill>
              </a:rPr>
              <a:t> </a:t>
            </a:r>
            <a:r>
              <a:rPr lang="en-US" altLang="ja-JP" dirty="0">
                <a:solidFill>
                  <a:srgbClr val="0070C0"/>
                </a:solidFill>
              </a:rPr>
              <a:t>= </a:t>
            </a:r>
            <a:r>
              <a:rPr lang="en-US" altLang="ja-JP" i="1" dirty="0">
                <a:solidFill>
                  <a:srgbClr val="0070C0"/>
                </a:solidFill>
              </a:rPr>
              <a:t>m g</a:t>
            </a:r>
            <a:r>
              <a:rPr lang="el-GR" altLang="ja-JP" i="1" dirty="0">
                <a:solidFill>
                  <a:srgbClr val="0070C0"/>
                </a:solidFill>
              </a:rPr>
              <a:t> Δ</a:t>
            </a:r>
            <a:r>
              <a:rPr lang="en-US" altLang="ja-JP" i="1" dirty="0">
                <a:solidFill>
                  <a:srgbClr val="0070C0"/>
                </a:solidFill>
              </a:rPr>
              <a:t>y</a:t>
            </a:r>
          </a:p>
          <a:p>
            <a:pPr marL="914400" lvl="1" indent="-225425"/>
            <a:r>
              <a:rPr lang="en-US" altLang="ja-JP" dirty="0"/>
              <a:t>What is your mass?</a:t>
            </a:r>
          </a:p>
          <a:p>
            <a:pPr marL="1147763" lvl="2"/>
            <a:r>
              <a:rPr lang="en-US" altLang="ja-JP" i="1" dirty="0">
                <a:solidFill>
                  <a:srgbClr val="0070C0"/>
                </a:solidFill>
              </a:rPr>
              <a:t>m</a:t>
            </a:r>
            <a:r>
              <a:rPr lang="en-US" altLang="ja-JP" dirty="0">
                <a:solidFill>
                  <a:srgbClr val="0070C0"/>
                </a:solidFill>
              </a:rPr>
              <a:t> </a:t>
            </a:r>
            <a:r>
              <a:rPr lang="en-US" altLang="ja-JP" i="1" dirty="0">
                <a:solidFill>
                  <a:srgbClr val="0070C0"/>
                </a:solidFill>
              </a:rPr>
              <a:t>≈</a:t>
            </a:r>
            <a:r>
              <a:rPr lang="en-US" altLang="ja-JP" dirty="0">
                <a:solidFill>
                  <a:srgbClr val="0070C0"/>
                </a:solidFill>
              </a:rPr>
              <a:t> 75 kg</a:t>
            </a:r>
          </a:p>
          <a:p>
            <a:pPr marL="914400" lvl="1" indent="-225425"/>
            <a:r>
              <a:rPr lang="en-US" altLang="ja-JP" dirty="0"/>
              <a:t>What is the height of a flight of stairs?</a:t>
            </a:r>
          </a:p>
          <a:p>
            <a:pPr marL="1147763" lvl="2"/>
            <a:r>
              <a:rPr lang="en-US" altLang="ja-JP" dirty="0"/>
              <a:t>Look it up!</a:t>
            </a:r>
          </a:p>
          <a:p>
            <a:pPr marL="1147763" lvl="2"/>
            <a:r>
              <a:rPr lang="el-GR" altLang="ja-JP" i="1" dirty="0">
                <a:solidFill>
                  <a:srgbClr val="0070C0"/>
                </a:solidFill>
              </a:rPr>
              <a:t>Δ</a:t>
            </a:r>
            <a:r>
              <a:rPr lang="en-US" altLang="ja-JP" i="1" dirty="0">
                <a:solidFill>
                  <a:srgbClr val="0070C0"/>
                </a:solidFill>
              </a:rPr>
              <a:t>y ≈</a:t>
            </a:r>
            <a:r>
              <a:rPr lang="en-US" altLang="ja-JP" dirty="0">
                <a:solidFill>
                  <a:srgbClr val="0070C0"/>
                </a:solidFill>
              </a:rPr>
              <a:t> 4 m</a:t>
            </a:r>
          </a:p>
          <a:p>
            <a:pPr marL="690563" indent="-230188"/>
            <a:r>
              <a:rPr lang="el-GR" altLang="ja-JP" i="1" dirty="0">
                <a:solidFill>
                  <a:srgbClr val="0070C0"/>
                </a:solidFill>
              </a:rPr>
              <a:t>Δ</a:t>
            </a:r>
            <a:r>
              <a:rPr lang="en-US" altLang="ja-JP" i="1" dirty="0">
                <a:solidFill>
                  <a:srgbClr val="0070C0"/>
                </a:solidFill>
              </a:rPr>
              <a:t>U</a:t>
            </a:r>
            <a:r>
              <a:rPr lang="en-US" altLang="ja-JP" i="1" baseline="-25000" dirty="0">
                <a:solidFill>
                  <a:srgbClr val="0070C0"/>
                </a:solidFill>
              </a:rPr>
              <a:t>g</a:t>
            </a:r>
            <a:r>
              <a:rPr lang="ja-JP" altLang="en-US" dirty="0">
                <a:solidFill>
                  <a:srgbClr val="0070C0"/>
                </a:solidFill>
              </a:rPr>
              <a:t> </a:t>
            </a:r>
            <a:r>
              <a:rPr lang="en-US" altLang="ja-JP" i="1" dirty="0">
                <a:solidFill>
                  <a:srgbClr val="0070C0"/>
                </a:solidFill>
              </a:rPr>
              <a:t>≈</a:t>
            </a:r>
            <a:r>
              <a:rPr lang="en-US" altLang="ja-JP" dirty="0">
                <a:solidFill>
                  <a:srgbClr val="0070C0"/>
                </a:solidFill>
              </a:rPr>
              <a:t> (75 kg)(10 N/kg)(4 m) = 3000 J</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7F4AF44-E117-4EFC-BF2D-C04E6B836C64}"/>
                  </a:ext>
                </a:extLst>
              </p14:cNvPr>
              <p14:cNvContentPartPr/>
              <p14:nvPr/>
            </p14:nvContentPartPr>
            <p14:xfrm>
              <a:off x="2952360" y="737640"/>
              <a:ext cx="2346120" cy="635040"/>
            </p14:xfrm>
          </p:contentPart>
        </mc:Choice>
        <mc:Fallback xmlns="">
          <p:pic>
            <p:nvPicPr>
              <p:cNvPr id="2" name="Ink 1">
                <a:extLst>
                  <a:ext uri="{FF2B5EF4-FFF2-40B4-BE49-F238E27FC236}">
                    <a16:creationId xmlns:a16="http://schemas.microsoft.com/office/drawing/2014/main" id="{27F4AF44-E117-4EFC-BF2D-C04E6B836C64}"/>
                  </a:ext>
                </a:extLst>
              </p:cNvPr>
              <p:cNvPicPr/>
              <p:nvPr/>
            </p:nvPicPr>
            <p:blipFill>
              <a:blip r:embed="rId4"/>
              <a:stretch>
                <a:fillRect/>
              </a:stretch>
            </p:blipFill>
            <p:spPr>
              <a:xfrm>
                <a:off x="2943000" y="728280"/>
                <a:ext cx="2364840" cy="653760"/>
              </a:xfrm>
              <a:prstGeom prst="rect">
                <a:avLst/>
              </a:prstGeom>
            </p:spPr>
          </p:pic>
        </mc:Fallback>
      </mc:AlternateContent>
    </p:spTree>
    <p:custDataLst>
      <p:tags r:id="rId1"/>
    </p:custDataLst>
    <p:extLst>
      <p:ext uri="{BB962C8B-B14F-4D97-AF65-F5344CB8AC3E}">
        <p14:creationId xmlns:p14="http://schemas.microsoft.com/office/powerpoint/2010/main" val="2209621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762000"/>
          </a:xfrm>
        </p:spPr>
        <p:txBody>
          <a:bodyPr/>
          <a:lstStyle/>
          <a:p>
            <a:pPr eaLnBrk="1" hangingPunct="1"/>
            <a:r>
              <a:rPr lang="en-US" altLang="en-US" dirty="0"/>
              <a:t>Work, Energy and Power</a:t>
            </a:r>
          </a:p>
        </p:txBody>
      </p:sp>
      <p:sp>
        <p:nvSpPr>
          <p:cNvPr id="17410" name="Rectangle 3"/>
          <p:cNvSpPr>
            <a:spLocks noGrp="1" noChangeArrowheads="1"/>
          </p:cNvSpPr>
          <p:nvPr>
            <p:ph type="body" idx="1"/>
          </p:nvPr>
        </p:nvSpPr>
        <p:spPr>
          <a:xfrm>
            <a:off x="1564640" y="762000"/>
            <a:ext cx="9067800" cy="5943600"/>
          </a:xfrm>
        </p:spPr>
        <p:txBody>
          <a:bodyPr/>
          <a:lstStyle/>
          <a:p>
            <a:pPr marL="233363" indent="-233363">
              <a:buNone/>
            </a:pPr>
            <a:r>
              <a:rPr lang="en-US" altLang="en-US" dirty="0"/>
              <a:t>Problem:  Approximately, how much </a:t>
            </a:r>
            <a:r>
              <a:rPr lang="en-US" altLang="en-US" i="1" dirty="0"/>
              <a:t>work</a:t>
            </a:r>
            <a:r>
              <a:rPr lang="en-US" altLang="en-US" dirty="0"/>
              <a:t> do you do when you climb a set of stairs?</a:t>
            </a:r>
          </a:p>
          <a:p>
            <a:pPr marL="690563" indent="-230188"/>
            <a:r>
              <a:rPr lang="en-US" altLang="ja-JP" i="1" dirty="0">
                <a:solidFill>
                  <a:srgbClr val="0070C0"/>
                </a:solidFill>
              </a:rPr>
              <a:t>W = </a:t>
            </a:r>
            <a:r>
              <a:rPr lang="el-GR" altLang="ja-JP" i="1" dirty="0">
                <a:solidFill>
                  <a:srgbClr val="0070C0"/>
                </a:solidFill>
              </a:rPr>
              <a:t>Δ</a:t>
            </a:r>
            <a:r>
              <a:rPr lang="en-US" altLang="ja-JP" i="1" dirty="0">
                <a:solidFill>
                  <a:srgbClr val="0070C0"/>
                </a:solidFill>
              </a:rPr>
              <a:t>U</a:t>
            </a:r>
            <a:r>
              <a:rPr lang="en-US" altLang="ja-JP" i="1" baseline="-25000" dirty="0">
                <a:solidFill>
                  <a:srgbClr val="0070C0"/>
                </a:solidFill>
              </a:rPr>
              <a:t>g</a:t>
            </a:r>
            <a:r>
              <a:rPr lang="ja-JP" altLang="en-US" dirty="0">
                <a:solidFill>
                  <a:srgbClr val="0070C0"/>
                </a:solidFill>
              </a:rPr>
              <a:t> </a:t>
            </a:r>
            <a:r>
              <a:rPr lang="en-US" altLang="ja-JP" i="1" dirty="0">
                <a:solidFill>
                  <a:srgbClr val="0070C0"/>
                </a:solidFill>
              </a:rPr>
              <a:t>≈</a:t>
            </a:r>
            <a:r>
              <a:rPr lang="en-US" altLang="ja-JP" dirty="0">
                <a:solidFill>
                  <a:srgbClr val="0070C0"/>
                </a:solidFill>
              </a:rPr>
              <a:t> 3000 J</a:t>
            </a:r>
          </a:p>
          <a:p>
            <a:pPr marL="233363" lvl="1" indent="0">
              <a:buNone/>
            </a:pPr>
            <a:r>
              <a:rPr lang="en-US" altLang="en-US" sz="3200" dirty="0"/>
              <a:t>Note that you do this work on yourself.</a:t>
            </a:r>
          </a:p>
          <a:p>
            <a:pPr marL="233363" indent="0">
              <a:buNone/>
            </a:pPr>
            <a:endParaRPr lang="en-US" altLang="ja-JP" dirty="0"/>
          </a:p>
        </p:txBody>
      </p:sp>
    </p:spTree>
    <p:custDataLst>
      <p:tags r:id="rId1"/>
    </p:custDataLst>
    <p:extLst>
      <p:ext uri="{BB962C8B-B14F-4D97-AF65-F5344CB8AC3E}">
        <p14:creationId xmlns:p14="http://schemas.microsoft.com/office/powerpoint/2010/main" val="4067435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762000"/>
          </a:xfrm>
        </p:spPr>
        <p:txBody>
          <a:bodyPr/>
          <a:lstStyle/>
          <a:p>
            <a:pPr eaLnBrk="1" hangingPunct="1"/>
            <a:r>
              <a:rPr lang="en-US" altLang="en-US" dirty="0"/>
              <a:t>Work, Energy and Power</a:t>
            </a:r>
          </a:p>
        </p:txBody>
      </p:sp>
      <p:sp>
        <p:nvSpPr>
          <p:cNvPr id="17410" name="Rectangle 3"/>
          <p:cNvSpPr>
            <a:spLocks noGrp="1" noChangeArrowheads="1"/>
          </p:cNvSpPr>
          <p:nvPr>
            <p:ph type="body" idx="1"/>
          </p:nvPr>
        </p:nvSpPr>
        <p:spPr>
          <a:xfrm>
            <a:off x="1564640" y="762000"/>
            <a:ext cx="9067800" cy="5943600"/>
          </a:xfrm>
        </p:spPr>
        <p:txBody>
          <a:bodyPr/>
          <a:lstStyle/>
          <a:p>
            <a:pPr marL="233363" indent="-233363">
              <a:buNone/>
            </a:pPr>
            <a:r>
              <a:rPr lang="en-US" altLang="en-US" dirty="0"/>
              <a:t>Problem:  Approximately, what is your power output as you (leisurely) climb a set of stairs?</a:t>
            </a:r>
          </a:p>
          <a:p>
            <a:pPr marL="457200" indent="-211138"/>
            <a:r>
              <a:rPr lang="en-US" altLang="ja-JP" sz="3600" i="1" dirty="0">
                <a:solidFill>
                  <a:srgbClr val="0070C0"/>
                </a:solidFill>
              </a:rPr>
              <a:t>P = W/</a:t>
            </a:r>
            <a:r>
              <a:rPr lang="el-GR" altLang="ja-JP" sz="3600" i="1" dirty="0">
                <a:solidFill>
                  <a:srgbClr val="0070C0"/>
                </a:solidFill>
              </a:rPr>
              <a:t>Δ</a:t>
            </a:r>
            <a:r>
              <a:rPr lang="en-US" altLang="ja-JP" sz="3600" i="1" dirty="0">
                <a:solidFill>
                  <a:srgbClr val="0070C0"/>
                </a:solidFill>
              </a:rPr>
              <a:t>t</a:t>
            </a:r>
          </a:p>
          <a:p>
            <a:pPr marL="233363" lvl="1" indent="0">
              <a:buNone/>
            </a:pPr>
            <a:r>
              <a:rPr lang="en-US" altLang="en-US" sz="3200" dirty="0"/>
              <a:t>How long does it take to </a:t>
            </a:r>
            <a:r>
              <a:rPr lang="en-US" altLang="en-US" sz="3200" i="1" dirty="0"/>
              <a:t>leisurely</a:t>
            </a:r>
            <a:r>
              <a:rPr lang="en-US" altLang="en-US" sz="3200" dirty="0"/>
              <a:t> climb a set of steps</a:t>
            </a:r>
            <a:r>
              <a:rPr lang="en-US" altLang="ja-JP" sz="3200" dirty="0"/>
              <a:t>?</a:t>
            </a:r>
          </a:p>
          <a:p>
            <a:pPr marL="690563" indent="-230188"/>
            <a:r>
              <a:rPr lang="en-US" altLang="ja-JP" dirty="0">
                <a:solidFill>
                  <a:srgbClr val="0070C0"/>
                </a:solidFill>
              </a:rPr>
              <a:t>Go do it!</a:t>
            </a:r>
          </a:p>
          <a:p>
            <a:pPr marL="690563" indent="-230188"/>
            <a:r>
              <a:rPr lang="el-GR" altLang="ja-JP" i="1" dirty="0">
                <a:solidFill>
                  <a:srgbClr val="0070C0"/>
                </a:solidFill>
              </a:rPr>
              <a:t>Δ</a:t>
            </a:r>
            <a:r>
              <a:rPr lang="en-US" altLang="ja-JP" i="1" dirty="0">
                <a:solidFill>
                  <a:srgbClr val="0070C0"/>
                </a:solidFill>
              </a:rPr>
              <a:t>t ≈ </a:t>
            </a:r>
            <a:r>
              <a:rPr lang="en-US" altLang="ja-JP" dirty="0">
                <a:solidFill>
                  <a:srgbClr val="0070C0"/>
                </a:solidFill>
              </a:rPr>
              <a:t>15 s.  </a:t>
            </a:r>
            <a:r>
              <a:rPr lang="en-US" altLang="ja-JP">
                <a:solidFill>
                  <a:srgbClr val="0070C0"/>
                </a:solidFill>
              </a:rPr>
              <a:t>(maybe!)</a:t>
            </a:r>
            <a:endParaRPr lang="en-US" altLang="ja-JP" dirty="0">
              <a:solidFill>
                <a:srgbClr val="0070C0"/>
              </a:solidFill>
            </a:endParaRPr>
          </a:p>
          <a:p>
            <a:pPr marL="690563" indent="-230188"/>
            <a:r>
              <a:rPr lang="en-US" altLang="ja-JP" i="1" dirty="0">
                <a:solidFill>
                  <a:srgbClr val="0070C0"/>
                </a:solidFill>
              </a:rPr>
              <a:t>P</a:t>
            </a:r>
            <a:r>
              <a:rPr lang="en-US" altLang="ja-JP" dirty="0">
                <a:solidFill>
                  <a:srgbClr val="0070C0"/>
                </a:solidFill>
              </a:rPr>
              <a:t> </a:t>
            </a:r>
            <a:r>
              <a:rPr lang="en-US" altLang="ja-JP" i="1" dirty="0">
                <a:solidFill>
                  <a:srgbClr val="0070C0"/>
                </a:solidFill>
              </a:rPr>
              <a:t>≈</a:t>
            </a:r>
            <a:r>
              <a:rPr lang="en-US" altLang="ja-JP" dirty="0">
                <a:solidFill>
                  <a:srgbClr val="0070C0"/>
                </a:solidFill>
              </a:rPr>
              <a:t> (3000 J)/(15 s) = 200 W</a:t>
            </a:r>
          </a:p>
          <a:p>
            <a:pPr marL="233363" indent="0">
              <a:buNone/>
            </a:pPr>
            <a:endParaRPr lang="en-US" altLang="ja-JP" dirty="0"/>
          </a:p>
        </p:txBody>
      </p:sp>
    </p:spTree>
    <p:custDataLst>
      <p:tags r:id="rId1"/>
    </p:custDataLst>
    <p:extLst>
      <p:ext uri="{BB962C8B-B14F-4D97-AF65-F5344CB8AC3E}">
        <p14:creationId xmlns:p14="http://schemas.microsoft.com/office/powerpoint/2010/main" val="2904387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450" y="762000"/>
            <a:ext cx="1352550" cy="2025650"/>
          </a:xfrm>
          <a:prstGeom prst="rect">
            <a:avLst/>
          </a:prstGeom>
        </p:spPr>
      </p:pic>
      <p:sp>
        <p:nvSpPr>
          <p:cNvPr id="17409" name="Rectangle 2"/>
          <p:cNvSpPr>
            <a:spLocks noGrp="1" noChangeArrowheads="1"/>
          </p:cNvSpPr>
          <p:nvPr>
            <p:ph type="title"/>
          </p:nvPr>
        </p:nvSpPr>
        <p:spPr>
          <a:xfrm>
            <a:off x="2057400" y="0"/>
            <a:ext cx="8229600" cy="762000"/>
          </a:xfrm>
        </p:spPr>
        <p:txBody>
          <a:bodyPr/>
          <a:lstStyle/>
          <a:p>
            <a:pPr eaLnBrk="1" hangingPunct="1"/>
            <a:r>
              <a:rPr lang="en-US" altLang="en-US" dirty="0"/>
              <a:t>Work, Energy and Power</a:t>
            </a:r>
          </a:p>
        </p:txBody>
      </p:sp>
      <p:sp>
        <p:nvSpPr>
          <p:cNvPr id="17410" name="Rectangle 3"/>
          <p:cNvSpPr>
            <a:spLocks noGrp="1" noChangeArrowheads="1"/>
          </p:cNvSpPr>
          <p:nvPr>
            <p:ph type="body" idx="1"/>
          </p:nvPr>
        </p:nvSpPr>
        <p:spPr>
          <a:xfrm>
            <a:off x="1564640" y="762000"/>
            <a:ext cx="7579360" cy="1524000"/>
          </a:xfrm>
        </p:spPr>
        <p:txBody>
          <a:bodyPr/>
          <a:lstStyle/>
          <a:p>
            <a:pPr marL="233363" indent="-233363">
              <a:buNone/>
            </a:pPr>
            <a:r>
              <a:rPr lang="en-US" altLang="en-US" dirty="0"/>
              <a:t>Problem:  </a:t>
            </a:r>
            <a:r>
              <a:rPr lang="en-US" altLang="en-US" sz="3200" dirty="0"/>
              <a:t>Suppose you “climb” the same distance on a stair-climbing machine.  Is the work you do the same</a:t>
            </a:r>
            <a:r>
              <a:rPr lang="en-US" altLang="ja-JP" sz="3200" dirty="0"/>
              <a:t>?</a:t>
            </a:r>
          </a:p>
        </p:txBody>
      </p:sp>
      <p:sp>
        <p:nvSpPr>
          <p:cNvPr id="6" name="Rectangle 3"/>
          <p:cNvSpPr txBox="1">
            <a:spLocks noChangeArrowheads="1"/>
          </p:cNvSpPr>
          <p:nvPr/>
        </p:nvSpPr>
        <p:spPr bwMode="auto">
          <a:xfrm>
            <a:off x="1600200" y="2362200"/>
            <a:ext cx="906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90563" indent="-230188" eaLnBrk="1" hangingPunct="1"/>
            <a:r>
              <a:rPr lang="en-US" altLang="ja-JP" kern="0" dirty="0">
                <a:solidFill>
                  <a:srgbClr val="0070C0"/>
                </a:solidFill>
              </a:rPr>
              <a:t>Seems like it</a:t>
            </a:r>
            <a:r>
              <a:rPr lang="en-US" altLang="ja-JP" i="1" kern="0" dirty="0">
                <a:solidFill>
                  <a:srgbClr val="0070C0"/>
                </a:solidFill>
              </a:rPr>
              <a:t> must </a:t>
            </a:r>
            <a:r>
              <a:rPr lang="en-US" altLang="ja-JP" kern="0" dirty="0">
                <a:solidFill>
                  <a:srgbClr val="0070C0"/>
                </a:solidFill>
              </a:rPr>
              <a:t>be.</a:t>
            </a:r>
          </a:p>
          <a:p>
            <a:pPr marL="233363" indent="0" eaLnBrk="1" hangingPunct="1">
              <a:buNone/>
            </a:pPr>
            <a:r>
              <a:rPr lang="en-US" altLang="ja-JP" kern="0" dirty="0"/>
              <a:t>Where does the energy go?</a:t>
            </a:r>
          </a:p>
          <a:p>
            <a:pPr marL="690563" indent="-233363" eaLnBrk="1" hangingPunct="1"/>
            <a:r>
              <a:rPr lang="en-US" altLang="ja-JP" kern="0" dirty="0">
                <a:solidFill>
                  <a:srgbClr val="0070C0"/>
                </a:solidFill>
              </a:rPr>
              <a:t>Energy is “lost” to thermal energy (the room warms up).</a:t>
            </a:r>
          </a:p>
          <a:p>
            <a:pPr marL="233363" indent="0" eaLnBrk="1" hangingPunct="1">
              <a:buNone/>
            </a:pPr>
            <a:r>
              <a:rPr lang="en-US" altLang="ja-JP" kern="0" dirty="0"/>
              <a:t>Can you think of any ways you could use what we have just learned?</a:t>
            </a:r>
          </a:p>
          <a:p>
            <a:pPr marL="690563" indent="-223838" eaLnBrk="1" hangingPunct="1"/>
            <a:r>
              <a:rPr lang="en-US" altLang="ja-JP" kern="0" dirty="0"/>
              <a:t>Power output </a:t>
            </a:r>
            <a:r>
              <a:rPr lang="en-US" altLang="ja-JP" i="1" dirty="0"/>
              <a:t>≈</a:t>
            </a:r>
            <a:r>
              <a:rPr lang="en-US" altLang="ja-JP" kern="0" dirty="0"/>
              <a:t> 200 Watts</a:t>
            </a:r>
          </a:p>
        </p:txBody>
      </p:sp>
    </p:spTree>
    <p:custDataLst>
      <p:tags r:id="rId1"/>
    </p:custDataLst>
    <p:extLst>
      <p:ext uri="{BB962C8B-B14F-4D97-AF65-F5344CB8AC3E}">
        <p14:creationId xmlns:p14="http://schemas.microsoft.com/office/powerpoint/2010/main" val="2012349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1600200"/>
          </a:xfrm>
        </p:spPr>
        <p:txBody>
          <a:bodyPr/>
          <a:lstStyle/>
          <a:p>
            <a:pPr eaLnBrk="1" hangingPunct="1"/>
            <a:r>
              <a:rPr lang="en-US" altLang="en-US" dirty="0"/>
              <a:t>Useful Applications of Human-generated Mechanical Power</a:t>
            </a:r>
          </a:p>
        </p:txBody>
      </p:sp>
      <p:sp>
        <p:nvSpPr>
          <p:cNvPr id="17410" name="Rectangle 3"/>
          <p:cNvSpPr>
            <a:spLocks noGrp="1" noChangeArrowheads="1"/>
          </p:cNvSpPr>
          <p:nvPr>
            <p:ph type="body" idx="1"/>
          </p:nvPr>
        </p:nvSpPr>
        <p:spPr>
          <a:xfrm>
            <a:off x="1564640" y="1600200"/>
            <a:ext cx="9103360" cy="5105400"/>
          </a:xfrm>
        </p:spPr>
        <p:txBody>
          <a:bodyPr/>
          <a:lstStyle/>
          <a:p>
            <a:pPr marL="0" indent="0">
              <a:buNone/>
            </a:pPr>
            <a:r>
              <a:rPr lang="en-US" altLang="ja-JP" dirty="0"/>
              <a:t>Power electrical devices</a:t>
            </a:r>
          </a:p>
          <a:p>
            <a:pPr marL="690563" indent="-223838"/>
            <a:r>
              <a:rPr lang="en-US" altLang="ja-JP" dirty="0"/>
              <a:t>Wait until next semester – electrical energy and power</a:t>
            </a:r>
          </a:p>
          <a:p>
            <a:pPr marL="690563" indent="-223838"/>
            <a:r>
              <a:rPr lang="en-US" altLang="ja-JP" dirty="0"/>
              <a:t>One example:  </a:t>
            </a:r>
            <a:r>
              <a:rPr lang="en-US" altLang="ja-JP" dirty="0">
                <a:hlinkClick r:id="rId3"/>
              </a:rPr>
              <a:t>The Monstrosity Bike</a:t>
            </a:r>
            <a:endParaRPr lang="en-US" altLang="ja-JP" dirty="0"/>
          </a:p>
          <a:p>
            <a:pPr marL="0" indent="0">
              <a:buNone/>
            </a:pPr>
            <a:r>
              <a:rPr lang="en-US" altLang="ja-JP" dirty="0"/>
              <a:t>Any other needs that could be addressed?</a:t>
            </a:r>
          </a:p>
          <a:p>
            <a:pPr marL="0" indent="0">
              <a:buNone/>
            </a:pPr>
            <a:r>
              <a:rPr lang="en-US" altLang="ja-JP" dirty="0"/>
              <a:t>	.</a:t>
            </a:r>
          </a:p>
          <a:p>
            <a:pPr marL="0" indent="0">
              <a:buNone/>
            </a:pPr>
            <a:r>
              <a:rPr lang="en-US" altLang="ja-JP" dirty="0"/>
              <a:t>	.	</a:t>
            </a:r>
          </a:p>
          <a:p>
            <a:pPr marL="0" indent="0">
              <a:buNone/>
            </a:pPr>
            <a:r>
              <a:rPr lang="en-US" altLang="ja-JP" dirty="0"/>
              <a:t>	.</a:t>
            </a:r>
          </a:p>
        </p:txBody>
      </p:sp>
    </p:spTree>
    <p:custDataLst>
      <p:tags r:id="rId1"/>
    </p:custDataLst>
    <p:extLst>
      <p:ext uri="{BB962C8B-B14F-4D97-AF65-F5344CB8AC3E}">
        <p14:creationId xmlns:p14="http://schemas.microsoft.com/office/powerpoint/2010/main" val="386228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1600200"/>
          </a:xfrm>
        </p:spPr>
        <p:txBody>
          <a:bodyPr/>
          <a:lstStyle/>
          <a:p>
            <a:pPr eaLnBrk="1" hangingPunct="1"/>
            <a:r>
              <a:rPr lang="en-US" altLang="en-US" dirty="0"/>
              <a:t>Useful Applications of Human-generated Mechanical Power</a:t>
            </a:r>
          </a:p>
        </p:txBody>
      </p:sp>
      <p:pic>
        <p:nvPicPr>
          <p:cNvPr id="30722" name="Picture 2" descr="https://upload.wikimedia.org/wikipedia/commons/thumb/2/2e/Africa_map.png/220px-Africa_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631879"/>
            <a:ext cx="2095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577484" y="1552575"/>
            <a:ext cx="809991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ja-JP" kern="0"/>
              <a:t>Sub-Saharan Africa</a:t>
            </a:r>
          </a:p>
          <a:p>
            <a:pPr marL="0" indent="0" eaLnBrk="1" hangingPunct="1">
              <a:buNone/>
            </a:pPr>
            <a:r>
              <a:rPr lang="en-US" altLang="ja-JP" kern="0"/>
              <a:t>Where is the economy focused?</a:t>
            </a:r>
          </a:p>
          <a:p>
            <a:pPr eaLnBrk="1" hangingPunct="1"/>
            <a:r>
              <a:rPr lang="en-US" altLang="ja-JP" kern="0"/>
              <a:t>80% Sub-Saharan Africans are farmers</a:t>
            </a:r>
          </a:p>
          <a:p>
            <a:pPr eaLnBrk="1" hangingPunct="1"/>
            <a:r>
              <a:rPr lang="en-US" altLang="ja-JP" kern="0"/>
              <a:t>Tanzania – half GDP from farming and 80% of employment from farming</a:t>
            </a:r>
          </a:p>
          <a:p>
            <a:pPr eaLnBrk="1" hangingPunct="1"/>
            <a:r>
              <a:rPr lang="en-US" altLang="ja-JP" kern="0"/>
              <a:t>Uganda 85% of economic output based on farming </a:t>
            </a:r>
          </a:p>
          <a:p>
            <a:pPr eaLnBrk="1" hangingPunct="1"/>
            <a:r>
              <a:rPr lang="en-US" altLang="ja-JP" b="1" kern="0"/>
              <a:t>Irrigated agriculture has greatest potential impact</a:t>
            </a:r>
          </a:p>
          <a:p>
            <a:pPr marL="0" indent="0" eaLnBrk="1" hangingPunct="1">
              <a:buNone/>
            </a:pPr>
            <a:endParaRPr lang="en-US" altLang="ja-JP" kern="0"/>
          </a:p>
          <a:p>
            <a:pPr marL="0" indent="0" eaLnBrk="1" hangingPunct="1">
              <a:buNone/>
            </a:pPr>
            <a:endParaRPr lang="en-US" altLang="ja-JP" kern="0" dirty="0"/>
          </a:p>
        </p:txBody>
      </p:sp>
    </p:spTree>
    <p:custDataLst>
      <p:tags r:id="rId1"/>
    </p:custDataLst>
    <p:extLst>
      <p:ext uri="{BB962C8B-B14F-4D97-AF65-F5344CB8AC3E}">
        <p14:creationId xmlns:p14="http://schemas.microsoft.com/office/powerpoint/2010/main" val="2130518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11" name="TextBox 10"/>
          <p:cNvSpPr txBox="1"/>
          <p:nvPr/>
        </p:nvSpPr>
        <p:spPr>
          <a:xfrm>
            <a:off x="352540" y="903383"/>
            <a:ext cx="11608840" cy="646331"/>
          </a:xfrm>
          <a:prstGeom prst="rect">
            <a:avLst/>
          </a:prstGeom>
          <a:noFill/>
        </p:spPr>
        <p:txBody>
          <a:bodyPr wrap="square" rtlCol="0">
            <a:spAutoFit/>
          </a:bodyPr>
          <a:lstStyle/>
          <a:p>
            <a:r>
              <a:rPr lang="en-US" dirty="0"/>
              <a:t>The </a:t>
            </a:r>
            <a:r>
              <a:rPr lang="en-US" dirty="0">
                <a:hlinkClick r:id="rId2"/>
              </a:rPr>
              <a:t>Hyperloop</a:t>
            </a:r>
            <a:r>
              <a:rPr lang="en-US" dirty="0"/>
              <a:t>  (</a:t>
            </a:r>
            <a:r>
              <a:rPr lang="en-US" dirty="0">
                <a:hlinkClick r:id="rId3"/>
              </a:rPr>
              <a:t>Link2) </a:t>
            </a:r>
            <a:r>
              <a:rPr lang="en-US" dirty="0"/>
              <a:t>is a futuristic transportation system consisting of pods that would be able to travel at 760 miles per hour by magnetic levitation on tracks through a tube in which the air has been evacuated.</a:t>
            </a:r>
          </a:p>
        </p:txBody>
      </p:sp>
      <p:sp>
        <p:nvSpPr>
          <p:cNvPr id="23" name="TextBox 22"/>
          <p:cNvSpPr txBox="1"/>
          <p:nvPr/>
        </p:nvSpPr>
        <p:spPr>
          <a:xfrm>
            <a:off x="337300" y="1645978"/>
            <a:ext cx="11608840" cy="646331"/>
          </a:xfrm>
          <a:prstGeom prst="rect">
            <a:avLst/>
          </a:prstGeom>
          <a:noFill/>
        </p:spPr>
        <p:txBody>
          <a:bodyPr wrap="square" rtlCol="0">
            <a:spAutoFit/>
          </a:bodyPr>
          <a:lstStyle/>
          <a:p>
            <a:pPr marL="342900" lvl="0" indent="-342900">
              <a:buFont typeface="+mj-lt"/>
              <a:buAutoNum type="alphaLcPeriod"/>
            </a:pPr>
            <a:r>
              <a:rPr lang="en-US" dirty="0"/>
              <a:t>How long would it take to travel from Boston to Washington DC at that speed?  (The distance from Boston to Washington is approximately 630 km) </a:t>
            </a:r>
          </a:p>
        </p:txBody>
      </p:sp>
    </p:spTree>
    <p:extLst>
      <p:ext uri="{BB962C8B-B14F-4D97-AF65-F5344CB8AC3E}">
        <p14:creationId xmlns:p14="http://schemas.microsoft.com/office/powerpoint/2010/main" val="3854662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1600200"/>
          </a:xfrm>
        </p:spPr>
        <p:txBody>
          <a:bodyPr/>
          <a:lstStyle/>
          <a:p>
            <a:pPr eaLnBrk="1" hangingPunct="1"/>
            <a:r>
              <a:rPr lang="en-US" altLang="en-US" dirty="0"/>
              <a:t>Useful Applications of Human-generated Mechanical Power</a:t>
            </a:r>
          </a:p>
        </p:txBody>
      </p:sp>
      <p:sp>
        <p:nvSpPr>
          <p:cNvPr id="17410" name="Rectangle 3"/>
          <p:cNvSpPr>
            <a:spLocks noGrp="1" noChangeArrowheads="1"/>
          </p:cNvSpPr>
          <p:nvPr>
            <p:ph type="body" idx="1"/>
          </p:nvPr>
        </p:nvSpPr>
        <p:spPr>
          <a:xfrm>
            <a:off x="1564640" y="1600200"/>
            <a:ext cx="9103360" cy="5105400"/>
          </a:xfrm>
        </p:spPr>
        <p:txBody>
          <a:bodyPr/>
          <a:lstStyle/>
          <a:p>
            <a:pPr marL="0" indent="0">
              <a:buNone/>
            </a:pPr>
            <a:r>
              <a:rPr lang="en-US" altLang="ja-JP" dirty="0"/>
              <a:t>Could we develop a human-powered pump for irrigation in sub-Saharan Africa?</a:t>
            </a:r>
          </a:p>
          <a:p>
            <a:pPr marL="690563" indent="-223838"/>
            <a:r>
              <a:rPr lang="en-US" altLang="ja-JP" dirty="0"/>
              <a:t>The thousand dollar question:</a:t>
            </a:r>
          </a:p>
          <a:p>
            <a:pPr marL="1090613" lvl="1" indent="-223838"/>
            <a:r>
              <a:rPr lang="en-US" altLang="ja-JP" dirty="0"/>
              <a:t>Would you invest $1000 in my company?</a:t>
            </a:r>
          </a:p>
          <a:p>
            <a:pPr marL="690563" indent="-223838"/>
            <a:r>
              <a:rPr lang="en-US" altLang="ja-JP" dirty="0"/>
              <a:t>Initially, this is a feasibility question.</a:t>
            </a:r>
          </a:p>
        </p:txBody>
      </p:sp>
    </p:spTree>
    <p:custDataLst>
      <p:tags r:id="rId1"/>
    </p:custDataLst>
    <p:extLst>
      <p:ext uri="{BB962C8B-B14F-4D97-AF65-F5344CB8AC3E}">
        <p14:creationId xmlns:p14="http://schemas.microsoft.com/office/powerpoint/2010/main" val="2697216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1600200"/>
          </a:xfrm>
        </p:spPr>
        <p:txBody>
          <a:bodyPr/>
          <a:lstStyle/>
          <a:p>
            <a:pPr eaLnBrk="1" hangingPunct="1"/>
            <a:r>
              <a:rPr lang="en-US" altLang="ja-JP" dirty="0"/>
              <a:t>Feasibility of a Human-powered Irrigation Pump</a:t>
            </a:r>
            <a:endParaRPr lang="en-US" altLang="en-US" dirty="0"/>
          </a:p>
        </p:txBody>
      </p:sp>
      <p:sp>
        <p:nvSpPr>
          <p:cNvPr id="17410" name="Rectangle 3"/>
          <p:cNvSpPr>
            <a:spLocks noGrp="1" noChangeArrowheads="1"/>
          </p:cNvSpPr>
          <p:nvPr>
            <p:ph type="body" idx="1"/>
          </p:nvPr>
        </p:nvSpPr>
        <p:spPr>
          <a:xfrm>
            <a:off x="1564640" y="1600200"/>
            <a:ext cx="9103360" cy="5105400"/>
          </a:xfrm>
        </p:spPr>
        <p:txBody>
          <a:bodyPr/>
          <a:lstStyle/>
          <a:p>
            <a:pPr marL="0" indent="0">
              <a:buNone/>
            </a:pPr>
            <a:r>
              <a:rPr lang="en-US" altLang="ja-JP" dirty="0"/>
              <a:t>What do we need to know/assume/estimate?</a:t>
            </a:r>
          </a:p>
          <a:p>
            <a:pPr marL="690563" indent="-223838"/>
            <a:r>
              <a:rPr lang="en-US" altLang="ja-JP" dirty="0"/>
              <a:t>How much land (acres)?</a:t>
            </a:r>
          </a:p>
          <a:p>
            <a:pPr marL="690563" indent="-223838"/>
            <a:r>
              <a:rPr lang="en-US" altLang="ja-JP" dirty="0"/>
              <a:t>How much water per acre?</a:t>
            </a:r>
          </a:p>
          <a:p>
            <a:pPr marL="690563" indent="-223838"/>
            <a:r>
              <a:rPr lang="en-US" altLang="ja-JP" dirty="0"/>
              <a:t>How high must we lift the water?</a:t>
            </a:r>
          </a:p>
          <a:p>
            <a:pPr marL="690563" indent="-223838"/>
            <a:r>
              <a:rPr lang="en-US" altLang="ja-JP" dirty="0"/>
              <a:t>How long can a person operate a pump?</a:t>
            </a:r>
          </a:p>
          <a:p>
            <a:pPr marL="0" indent="0">
              <a:buNone/>
            </a:pPr>
            <a:r>
              <a:rPr lang="en-US" altLang="ja-JP" dirty="0"/>
              <a:t>How do we determine these things?</a:t>
            </a:r>
          </a:p>
          <a:p>
            <a:pPr marL="690563" indent="-223838"/>
            <a:r>
              <a:rPr lang="en-US" altLang="ja-JP" dirty="0"/>
              <a:t>Make assumptions and/or use Google!</a:t>
            </a:r>
          </a:p>
        </p:txBody>
      </p:sp>
    </p:spTree>
    <p:custDataLst>
      <p:tags r:id="rId1"/>
    </p:custDataLst>
    <p:extLst>
      <p:ext uri="{BB962C8B-B14F-4D97-AF65-F5344CB8AC3E}">
        <p14:creationId xmlns:p14="http://schemas.microsoft.com/office/powerpoint/2010/main" val="399734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1600200"/>
          </a:xfrm>
        </p:spPr>
        <p:txBody>
          <a:bodyPr/>
          <a:lstStyle/>
          <a:p>
            <a:pPr eaLnBrk="1" hangingPunct="1"/>
            <a:r>
              <a:rPr lang="en-US" altLang="ja-JP" dirty="0"/>
              <a:t>Feasibility of a Human-powered Irrigation Pump</a:t>
            </a:r>
            <a:endParaRPr lang="en-US" altLang="en-US" dirty="0"/>
          </a:p>
        </p:txBody>
      </p:sp>
      <p:sp>
        <p:nvSpPr>
          <p:cNvPr id="17410" name="Rectangle 3"/>
          <p:cNvSpPr>
            <a:spLocks noGrp="1" noChangeArrowheads="1"/>
          </p:cNvSpPr>
          <p:nvPr>
            <p:ph type="body" idx="1"/>
          </p:nvPr>
        </p:nvSpPr>
        <p:spPr>
          <a:xfrm>
            <a:off x="1564640" y="1447800"/>
            <a:ext cx="9103360" cy="5105400"/>
          </a:xfrm>
        </p:spPr>
        <p:txBody>
          <a:bodyPr/>
          <a:lstStyle/>
          <a:p>
            <a:pPr marL="0" indent="0">
              <a:buNone/>
            </a:pPr>
            <a:r>
              <a:rPr lang="en-US" altLang="ja-JP" dirty="0"/>
              <a:t>How much land?</a:t>
            </a:r>
          </a:p>
          <a:p>
            <a:pPr marL="690563" indent="-223838"/>
            <a:r>
              <a:rPr lang="en-US" altLang="ja-JP" sz="2400" dirty="0"/>
              <a:t>1 acre</a:t>
            </a:r>
          </a:p>
          <a:p>
            <a:pPr marL="0" indent="0">
              <a:buNone/>
            </a:pPr>
            <a:r>
              <a:rPr lang="en-US" altLang="ja-JP" dirty="0"/>
              <a:t>How much water per acre? </a:t>
            </a:r>
          </a:p>
          <a:p>
            <a:pPr marL="690563" indent="-223838"/>
            <a:r>
              <a:rPr lang="en-US" altLang="ja-JP" sz="2400" dirty="0"/>
              <a:t>Google it!</a:t>
            </a:r>
            <a:endParaRPr lang="en-US" altLang="ja-JP" sz="2400" dirty="0">
              <a:hlinkClick r:id="rId3"/>
            </a:endParaRPr>
          </a:p>
          <a:p>
            <a:pPr marL="690563" indent="-223838"/>
            <a:r>
              <a:rPr lang="en-US" altLang="ja-JP" sz="2400" dirty="0">
                <a:hlinkClick r:id="rId3"/>
              </a:rPr>
              <a:t>One approximation:  </a:t>
            </a:r>
            <a:r>
              <a:rPr lang="en-US" altLang="ja-JP" sz="2400" dirty="0"/>
              <a:t>20,000 liters/day</a:t>
            </a:r>
          </a:p>
          <a:p>
            <a:pPr marL="0" indent="0">
              <a:buNone/>
            </a:pPr>
            <a:r>
              <a:rPr lang="en-US" altLang="ja-JP" dirty="0"/>
              <a:t>How high must we lift the water?</a:t>
            </a:r>
          </a:p>
          <a:p>
            <a:pPr marL="690563" indent="-223838"/>
            <a:r>
              <a:rPr lang="en-US" altLang="ja-JP" sz="2400" dirty="0"/>
              <a:t>10 m seems reasonable (from a well?)</a:t>
            </a:r>
          </a:p>
          <a:p>
            <a:pPr marL="0" indent="0">
              <a:buNone/>
            </a:pPr>
            <a:r>
              <a:rPr lang="en-US" altLang="ja-JP" dirty="0"/>
              <a:t>How long can a person operate a pump?</a:t>
            </a:r>
          </a:p>
          <a:p>
            <a:pPr marL="690563" indent="-223838"/>
            <a:r>
              <a:rPr lang="en-US" altLang="ja-JP" sz="2400" dirty="0"/>
              <a:t>Two hours?</a:t>
            </a:r>
            <a:endParaRPr lang="en-US" altLang="ja-JP" dirty="0"/>
          </a:p>
          <a:p>
            <a:pPr marL="466725" indent="0">
              <a:buNone/>
            </a:pPr>
            <a:endParaRPr lang="en-US" altLang="ja-JP" sz="2400" dirty="0"/>
          </a:p>
        </p:txBody>
      </p:sp>
    </p:spTree>
    <p:custDataLst>
      <p:tags r:id="rId1"/>
    </p:custDataLst>
    <p:extLst>
      <p:ext uri="{BB962C8B-B14F-4D97-AF65-F5344CB8AC3E}">
        <p14:creationId xmlns:p14="http://schemas.microsoft.com/office/powerpoint/2010/main" val="381071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1600200"/>
          </a:xfrm>
        </p:spPr>
        <p:txBody>
          <a:bodyPr/>
          <a:lstStyle/>
          <a:p>
            <a:pPr eaLnBrk="1" hangingPunct="1"/>
            <a:r>
              <a:rPr lang="en-US" altLang="ja-JP" dirty="0"/>
              <a:t>Feasibility of a Human-powered Irrigation Pump</a:t>
            </a:r>
            <a:endParaRPr lang="en-US" altLang="en-US" dirty="0"/>
          </a:p>
        </p:txBody>
      </p:sp>
      <p:sp>
        <p:nvSpPr>
          <p:cNvPr id="17410" name="Rectangle 3"/>
          <p:cNvSpPr>
            <a:spLocks noGrp="1" noChangeArrowheads="1"/>
          </p:cNvSpPr>
          <p:nvPr>
            <p:ph type="body" idx="1"/>
          </p:nvPr>
        </p:nvSpPr>
        <p:spPr>
          <a:xfrm>
            <a:off x="1564640" y="1600200"/>
            <a:ext cx="9103360" cy="5105400"/>
          </a:xfrm>
        </p:spPr>
        <p:txBody>
          <a:bodyPr/>
          <a:lstStyle/>
          <a:p>
            <a:pPr marL="0" indent="0">
              <a:buNone/>
            </a:pPr>
            <a:r>
              <a:rPr lang="en-US" altLang="ja-JP" dirty="0"/>
              <a:t>Let’s ask:  How long does it take to pump enough water to irrigate one acre?</a:t>
            </a:r>
          </a:p>
        </p:txBody>
      </p:sp>
    </p:spTree>
    <p:custDataLst>
      <p:tags r:id="rId1"/>
    </p:custDataLst>
    <p:extLst>
      <p:ext uri="{BB962C8B-B14F-4D97-AF65-F5344CB8AC3E}">
        <p14:creationId xmlns:p14="http://schemas.microsoft.com/office/powerpoint/2010/main" val="2396544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1600200"/>
          </a:xfrm>
        </p:spPr>
        <p:txBody>
          <a:bodyPr/>
          <a:lstStyle/>
          <a:p>
            <a:pPr eaLnBrk="1" hangingPunct="1"/>
            <a:r>
              <a:rPr lang="en-US" altLang="ja-JP" dirty="0"/>
              <a:t>Feasibility of a Human-powered Irrigation Pump</a:t>
            </a:r>
            <a:endParaRPr lang="en-US" altLang="en-US" dirty="0"/>
          </a:p>
        </p:txBody>
      </p:sp>
      <p:sp>
        <p:nvSpPr>
          <p:cNvPr id="17410" name="Rectangle 3"/>
          <p:cNvSpPr>
            <a:spLocks noGrp="1" noChangeArrowheads="1"/>
          </p:cNvSpPr>
          <p:nvPr>
            <p:ph type="body" idx="1"/>
          </p:nvPr>
        </p:nvSpPr>
        <p:spPr>
          <a:xfrm>
            <a:off x="1564640" y="1600200"/>
            <a:ext cx="9103360" cy="5105400"/>
          </a:xfrm>
        </p:spPr>
        <p:txBody>
          <a:bodyPr/>
          <a:lstStyle/>
          <a:p>
            <a:pPr marL="0" indent="0">
              <a:buNone/>
            </a:pPr>
            <a:r>
              <a:rPr lang="en-US" altLang="ja-JP" dirty="0"/>
              <a:t>One liter of water has a mass of 1 kg, so the work required to raise 20,000 liters 10 meters is</a:t>
            </a:r>
          </a:p>
          <a:p>
            <a:pPr marL="0" indent="0">
              <a:buNone/>
            </a:pPr>
            <a:r>
              <a:rPr lang="en-US" altLang="ja-JP" dirty="0"/>
              <a:t>	</a:t>
            </a:r>
            <a:r>
              <a:rPr lang="en-US" altLang="ja-JP" i="1" dirty="0"/>
              <a:t>W = </a:t>
            </a:r>
            <a:r>
              <a:rPr lang="en-US" altLang="ja-JP" i="1" dirty="0" err="1"/>
              <a:t>mgh</a:t>
            </a:r>
            <a:r>
              <a:rPr lang="en-US" altLang="ja-JP" i="1" dirty="0"/>
              <a:t> = </a:t>
            </a:r>
            <a:r>
              <a:rPr lang="en-US" altLang="ja-JP" dirty="0"/>
              <a:t>(20,000kg)(10N/kg)(10m)</a:t>
            </a:r>
          </a:p>
          <a:p>
            <a:pPr marL="0" indent="0">
              <a:buNone/>
            </a:pPr>
            <a:r>
              <a:rPr lang="en-US" altLang="ja-JP" dirty="0"/>
              <a:t>	    </a:t>
            </a:r>
            <a:r>
              <a:rPr lang="en-US" altLang="ja-JP" i="1" dirty="0"/>
              <a:t>=</a:t>
            </a:r>
            <a:r>
              <a:rPr lang="en-US" altLang="ja-JP" dirty="0"/>
              <a:t> 2 x 10</a:t>
            </a:r>
            <a:r>
              <a:rPr lang="en-US" altLang="ja-JP" baseline="30000" dirty="0"/>
              <a:t>6</a:t>
            </a:r>
            <a:r>
              <a:rPr lang="en-US" altLang="ja-JP" dirty="0"/>
              <a:t> J</a:t>
            </a:r>
          </a:p>
          <a:p>
            <a:pPr marL="0" indent="0">
              <a:buNone/>
            </a:pPr>
            <a:r>
              <a:rPr lang="en-US" altLang="ja-JP" dirty="0"/>
              <a:t>If we do 200 J of work every second, the required time is</a:t>
            </a:r>
          </a:p>
          <a:p>
            <a:pPr marL="0" indent="0">
              <a:buNone/>
            </a:pPr>
            <a:r>
              <a:rPr lang="en-US" altLang="ja-JP" dirty="0"/>
              <a:t>	</a:t>
            </a:r>
            <a:r>
              <a:rPr lang="en-US" altLang="ja-JP" i="1" dirty="0"/>
              <a:t>t = </a:t>
            </a:r>
            <a:r>
              <a:rPr lang="en-US" altLang="ja-JP" dirty="0"/>
              <a:t>(2 x 10</a:t>
            </a:r>
            <a:r>
              <a:rPr lang="en-US" altLang="ja-JP" baseline="30000" dirty="0"/>
              <a:t>6</a:t>
            </a:r>
            <a:r>
              <a:rPr lang="en-US" altLang="ja-JP" dirty="0"/>
              <a:t> J)/(200 J/s) = 10</a:t>
            </a:r>
            <a:r>
              <a:rPr lang="en-US" altLang="ja-JP" baseline="30000" dirty="0"/>
              <a:t>4</a:t>
            </a:r>
            <a:r>
              <a:rPr lang="en-US" altLang="ja-JP" dirty="0"/>
              <a:t> s </a:t>
            </a:r>
            <a:r>
              <a:rPr lang="en-US" altLang="ja-JP" i="1" dirty="0"/>
              <a:t>=</a:t>
            </a:r>
            <a:r>
              <a:rPr lang="en-US" altLang="ja-JP" dirty="0"/>
              <a:t> 2.8 hours</a:t>
            </a:r>
          </a:p>
          <a:p>
            <a:pPr marL="0" indent="0">
              <a:buNone/>
            </a:pPr>
            <a:r>
              <a:rPr lang="en-US" altLang="ja-JP" dirty="0"/>
              <a:t>So this seems feasible.</a:t>
            </a:r>
          </a:p>
          <a:p>
            <a:pPr marL="0" indent="0">
              <a:buNone/>
            </a:pPr>
            <a:r>
              <a:rPr lang="en-US" altLang="ja-JP" dirty="0"/>
              <a:t>Would you invest $1000?</a:t>
            </a:r>
          </a:p>
          <a:p>
            <a:pPr marL="0" indent="0">
              <a:buNone/>
            </a:pPr>
            <a:endParaRPr lang="en-US" altLang="ja-JP" sz="2400" dirty="0"/>
          </a:p>
        </p:txBody>
      </p:sp>
    </p:spTree>
    <p:custDataLst>
      <p:tags r:id="rId1"/>
    </p:custDataLst>
    <p:extLst>
      <p:ext uri="{BB962C8B-B14F-4D97-AF65-F5344CB8AC3E}">
        <p14:creationId xmlns:p14="http://schemas.microsoft.com/office/powerpoint/2010/main" val="3946330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0"/>
            <a:ext cx="8229600" cy="1600200"/>
          </a:xfrm>
        </p:spPr>
        <p:txBody>
          <a:bodyPr/>
          <a:lstStyle/>
          <a:p>
            <a:pPr eaLnBrk="1" hangingPunct="1"/>
            <a:r>
              <a:rPr lang="en-US" altLang="ja-JP" dirty="0"/>
              <a:t>Practicality of a Human-powered Irrigation Pump</a:t>
            </a:r>
            <a:endParaRPr lang="en-US" altLang="en-US" dirty="0"/>
          </a:p>
        </p:txBody>
      </p:sp>
      <p:sp>
        <p:nvSpPr>
          <p:cNvPr id="17410" name="Rectangle 3"/>
          <p:cNvSpPr>
            <a:spLocks noGrp="1" noChangeArrowheads="1"/>
          </p:cNvSpPr>
          <p:nvPr>
            <p:ph type="body" idx="1"/>
          </p:nvPr>
        </p:nvSpPr>
        <p:spPr>
          <a:xfrm>
            <a:off x="1564640" y="1600200"/>
            <a:ext cx="9103360" cy="5257800"/>
          </a:xfrm>
        </p:spPr>
        <p:txBody>
          <a:bodyPr/>
          <a:lstStyle/>
          <a:p>
            <a:pPr eaLnBrk="1" hangingPunct="1"/>
            <a:r>
              <a:rPr lang="en-US" altLang="ja-JP" dirty="0"/>
              <a:t>Other mechanical issues:</a:t>
            </a:r>
          </a:p>
          <a:p>
            <a:pPr lvl="1" eaLnBrk="1" hangingPunct="1"/>
            <a:r>
              <a:rPr lang="en-US" altLang="ja-JP" dirty="0"/>
              <a:t>Pump design</a:t>
            </a:r>
          </a:p>
          <a:p>
            <a:pPr lvl="1" eaLnBrk="1" hangingPunct="1"/>
            <a:r>
              <a:rPr lang="en-US" altLang="ja-JP" dirty="0"/>
              <a:t>Friction (</a:t>
            </a:r>
            <a:r>
              <a:rPr lang="en-US" altLang="ja-JP" i="1" dirty="0"/>
              <a:t>efficiency</a:t>
            </a:r>
            <a:r>
              <a:rPr lang="en-US" altLang="ja-JP" dirty="0"/>
              <a:t>)</a:t>
            </a:r>
          </a:p>
          <a:p>
            <a:pPr eaLnBrk="1" hangingPunct="1"/>
            <a:r>
              <a:rPr lang="en-US" altLang="ja-JP" dirty="0"/>
              <a:t>Materials</a:t>
            </a:r>
          </a:p>
          <a:p>
            <a:pPr lvl="1" eaLnBrk="1" hangingPunct="1"/>
            <a:r>
              <a:rPr lang="en-US" altLang="ja-JP" dirty="0"/>
              <a:t>Locally available?</a:t>
            </a:r>
          </a:p>
          <a:p>
            <a:pPr lvl="1" eaLnBrk="1" hangingPunct="1"/>
            <a:r>
              <a:rPr lang="en-US" altLang="ja-JP" dirty="0"/>
              <a:t>Repairs/spare parts</a:t>
            </a:r>
          </a:p>
          <a:p>
            <a:pPr eaLnBrk="1" hangingPunct="1"/>
            <a:r>
              <a:rPr lang="en-US" altLang="ja-JP" dirty="0"/>
              <a:t>Cost</a:t>
            </a:r>
          </a:p>
          <a:p>
            <a:pPr lvl="1" eaLnBrk="1" hangingPunct="1"/>
            <a:r>
              <a:rPr lang="en-US" altLang="ja-JP" dirty="0"/>
              <a:t>Can farmers afford it?</a:t>
            </a:r>
          </a:p>
          <a:p>
            <a:pPr lvl="1" eaLnBrk="1" hangingPunct="1"/>
            <a:r>
              <a:rPr lang="en-US" altLang="ja-JP" dirty="0"/>
              <a:t>Can some profit be made?</a:t>
            </a:r>
          </a:p>
        </p:txBody>
      </p:sp>
    </p:spTree>
    <p:custDataLst>
      <p:tags r:id="rId1"/>
    </p:custDataLst>
    <p:extLst>
      <p:ext uri="{BB962C8B-B14F-4D97-AF65-F5344CB8AC3E}">
        <p14:creationId xmlns:p14="http://schemas.microsoft.com/office/powerpoint/2010/main" val="2384007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2209800" y="3406776"/>
            <a:ext cx="7772400" cy="860425"/>
          </a:xfrm>
        </p:spPr>
        <p:txBody>
          <a:bodyPr/>
          <a:lstStyle/>
          <a:p>
            <a:pPr eaLnBrk="1" hangingPunct="1"/>
            <a:r>
              <a:rPr lang="en-US" sz="3200" dirty="0">
                <a:ea typeface="ＭＳ Ｐゴシック" pitchFamily="-65" charset="-128"/>
              </a:rPr>
              <a:t>Martin Fisher and </a:t>
            </a:r>
            <a:r>
              <a:rPr lang="en-US" sz="3200" dirty="0" err="1">
                <a:ea typeface="ＭＳ Ｐゴシック" pitchFamily="-65" charset="-128"/>
              </a:rPr>
              <a:t>Kickstart</a:t>
            </a:r>
            <a:r>
              <a:rPr lang="en-US" sz="3200" dirty="0">
                <a:ea typeface="ＭＳ Ｐゴシック" pitchFamily="-65" charset="-128"/>
              </a:rPr>
              <a:t> </a:t>
            </a:r>
          </a:p>
        </p:txBody>
      </p:sp>
      <p:sp>
        <p:nvSpPr>
          <p:cNvPr id="14339" name="Rectangle 5"/>
          <p:cNvSpPr>
            <a:spLocks noGrp="1" noChangeArrowheads="1"/>
          </p:cNvSpPr>
          <p:nvPr>
            <p:ph type="subTitle" idx="1"/>
          </p:nvPr>
        </p:nvSpPr>
        <p:spPr>
          <a:xfrm>
            <a:off x="2895600" y="4495800"/>
            <a:ext cx="6400800" cy="1219200"/>
          </a:xfrm>
        </p:spPr>
        <p:txBody>
          <a:bodyPr/>
          <a:lstStyle/>
          <a:p>
            <a:pPr eaLnBrk="1" hangingPunct="1">
              <a:lnSpc>
                <a:spcPct val="80000"/>
              </a:lnSpc>
            </a:pPr>
            <a:r>
              <a:rPr lang="en-US" dirty="0">
                <a:ea typeface="ＭＳ Ｐゴシック" pitchFamily="-65" charset="-128"/>
              </a:rPr>
              <a:t>“Poverty to Prosperity in Just One Season”</a:t>
            </a:r>
          </a:p>
          <a:p>
            <a:pPr eaLnBrk="1" hangingPunct="1">
              <a:lnSpc>
                <a:spcPct val="80000"/>
              </a:lnSpc>
            </a:pPr>
            <a:r>
              <a:rPr lang="en-US" sz="1800" dirty="0">
                <a:ea typeface="ＭＳ Ｐゴシック" pitchFamily="-65" charset="-128"/>
                <a:hlinkClick r:id="rId3"/>
              </a:rPr>
              <a:t>http://kickstart.org/</a:t>
            </a:r>
            <a:endParaRPr lang="en-US" sz="1800" dirty="0">
              <a:ea typeface="ＭＳ Ｐゴシック" pitchFamily="-65" charset="-128"/>
            </a:endParaRPr>
          </a:p>
          <a:p>
            <a:pPr eaLnBrk="1" hangingPunct="1">
              <a:lnSpc>
                <a:spcPct val="80000"/>
              </a:lnSpc>
            </a:pPr>
            <a:r>
              <a:rPr lang="en-US" sz="1800" dirty="0">
                <a:ea typeface="ＭＳ Ｐゴシック" pitchFamily="-65" charset="-128"/>
                <a:hlinkClick r:id="rId4"/>
              </a:rPr>
              <a:t>https://www.youtube.com/watch?v=PCPRgOGFElY</a:t>
            </a:r>
            <a:endParaRPr lang="en-US" sz="1800" dirty="0">
              <a:ea typeface="ＭＳ Ｐゴシック" pitchFamily="-65" charset="-128"/>
            </a:endParaRPr>
          </a:p>
          <a:p>
            <a:pPr eaLnBrk="1" hangingPunct="1">
              <a:lnSpc>
                <a:spcPct val="80000"/>
              </a:lnSpc>
            </a:pPr>
            <a:endParaRPr lang="en-US" sz="1800" dirty="0">
              <a:ea typeface="ＭＳ Ｐゴシック" pitchFamily="-65" charset="-128"/>
            </a:endParaRPr>
          </a:p>
        </p:txBody>
      </p:sp>
      <p:pic>
        <p:nvPicPr>
          <p:cNvPr id="14340" name="Picture 3" descr="fisher2.jpg"/>
          <p:cNvPicPr>
            <a:picLocks noChangeAspect="1"/>
          </p:cNvPicPr>
          <p:nvPr/>
        </p:nvPicPr>
        <p:blipFill>
          <a:blip r:embed="rId5"/>
          <a:srcRect/>
          <a:stretch>
            <a:fillRect/>
          </a:stretch>
        </p:blipFill>
        <p:spPr bwMode="auto">
          <a:xfrm>
            <a:off x="4965700" y="76200"/>
            <a:ext cx="2184400" cy="3276600"/>
          </a:xfrm>
          <a:prstGeom prst="rect">
            <a:avLst/>
          </a:prstGeom>
          <a:noFill/>
          <a:ln w="9525">
            <a:noFill/>
            <a:miter lim="800000"/>
            <a:headEnd/>
            <a:tailEnd/>
          </a:ln>
        </p:spPr>
      </p:pic>
    </p:spTree>
    <p:extLst>
      <p:ext uri="{BB962C8B-B14F-4D97-AF65-F5344CB8AC3E}">
        <p14:creationId xmlns:p14="http://schemas.microsoft.com/office/powerpoint/2010/main" val="2999842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a:ea typeface="ＭＳ Ｐゴシック" pitchFamily="-65" charset="-128"/>
              </a:rPr>
              <a:t>Kickstart’s Technology History:</a:t>
            </a:r>
            <a:br>
              <a:rPr lang="en-US" sz="3600">
                <a:ea typeface="ＭＳ Ｐゴシック" pitchFamily="-65" charset="-128"/>
              </a:rPr>
            </a:br>
            <a:r>
              <a:rPr lang="en-US" sz="3600">
                <a:ea typeface="ＭＳ Ｐゴシック" pitchFamily="-65" charset="-128"/>
              </a:rPr>
              <a:t>Super MoneyMaker (1998)</a:t>
            </a:r>
          </a:p>
        </p:txBody>
      </p:sp>
      <p:sp>
        <p:nvSpPr>
          <p:cNvPr id="41987" name="Rectangle 3"/>
          <p:cNvSpPr>
            <a:spLocks noGrp="1" noChangeArrowheads="1"/>
          </p:cNvSpPr>
          <p:nvPr>
            <p:ph type="body" idx="1"/>
          </p:nvPr>
        </p:nvSpPr>
        <p:spPr>
          <a:xfrm>
            <a:off x="1981200" y="1600200"/>
            <a:ext cx="7162800" cy="5029200"/>
          </a:xfrm>
        </p:spPr>
        <p:txBody>
          <a:bodyPr/>
          <a:lstStyle/>
          <a:p>
            <a:pPr marL="590550" indent="-533400"/>
            <a:r>
              <a:rPr lang="en-US">
                <a:ea typeface="ＭＳ Ｐゴシック" pitchFamily="-65" charset="-128"/>
              </a:rPr>
              <a:t>Dual piston micro-Irrigation pump</a:t>
            </a:r>
          </a:p>
          <a:p>
            <a:pPr marL="590550" indent="-533400"/>
            <a:r>
              <a:rPr lang="en-US">
                <a:ea typeface="ＭＳ Ｐゴシック" pitchFamily="-65" charset="-128"/>
              </a:rPr>
              <a:t>Can pump from 7m </a:t>
            </a:r>
          </a:p>
          <a:p>
            <a:pPr marL="590550" indent="-533400">
              <a:buNone/>
            </a:pPr>
            <a:r>
              <a:rPr lang="en-US">
                <a:ea typeface="ＭＳ Ｐゴシック" pitchFamily="-65" charset="-128"/>
              </a:rPr>
              <a:t>	below to 7m above </a:t>
            </a:r>
          </a:p>
          <a:p>
            <a:pPr marL="590550" indent="-533400">
              <a:buNone/>
            </a:pPr>
            <a:r>
              <a:rPr lang="en-US">
                <a:ea typeface="ＭＳ Ｐゴシック" pitchFamily="-65" charset="-128"/>
              </a:rPr>
              <a:t>	(or 200m horizontally)</a:t>
            </a:r>
          </a:p>
          <a:p>
            <a:pPr marL="590550" indent="-533400"/>
            <a:r>
              <a:rPr lang="en-US">
                <a:ea typeface="ＭＳ Ｐゴシック" pitchFamily="-65" charset="-128"/>
              </a:rPr>
              <a:t>Weighs 45 pounds</a:t>
            </a:r>
          </a:p>
          <a:p>
            <a:pPr marL="590550" indent="-533400"/>
            <a:r>
              <a:rPr lang="en-US">
                <a:ea typeface="ＭＳ Ｐゴシック" pitchFamily="-65" charset="-128"/>
              </a:rPr>
              <a:t>Waters 2 acres</a:t>
            </a:r>
          </a:p>
          <a:p>
            <a:pPr marL="590550" indent="-533400"/>
            <a:r>
              <a:rPr lang="en-US">
                <a:ea typeface="ＭＳ Ｐゴシック" pitchFamily="-65" charset="-128"/>
              </a:rPr>
              <a:t>Efforts similar to walking</a:t>
            </a:r>
          </a:p>
          <a:p>
            <a:pPr marL="590550" indent="-533400"/>
            <a:r>
              <a:rPr lang="en-US">
                <a:ea typeface="ＭＳ Ｐゴシック" pitchFamily="-65" charset="-128"/>
              </a:rPr>
              <a:t>Costs about $95</a:t>
            </a:r>
          </a:p>
          <a:p>
            <a:pPr marL="590550" indent="-533400"/>
            <a:endParaRPr lang="en-US">
              <a:ea typeface="ＭＳ Ｐゴシック" pitchFamily="-65" charset="-128"/>
            </a:endParaRPr>
          </a:p>
        </p:txBody>
      </p:sp>
      <p:pic>
        <p:nvPicPr>
          <p:cNvPr id="41988" name="Picture 4" descr="337789809_CUwTW-O.jpg"/>
          <p:cNvPicPr>
            <a:picLocks noChangeAspect="1"/>
          </p:cNvPicPr>
          <p:nvPr/>
        </p:nvPicPr>
        <p:blipFill>
          <a:blip r:embed="rId3"/>
          <a:srcRect b="3232"/>
          <a:stretch>
            <a:fillRect/>
          </a:stretch>
        </p:blipFill>
        <p:spPr bwMode="auto">
          <a:xfrm>
            <a:off x="7239000" y="2209801"/>
            <a:ext cx="3124200" cy="4564063"/>
          </a:xfrm>
          <a:prstGeom prst="rect">
            <a:avLst/>
          </a:prstGeom>
          <a:noFill/>
          <a:ln w="9525">
            <a:noFill/>
            <a:miter lim="800000"/>
            <a:headEnd/>
            <a:tailEnd/>
          </a:ln>
        </p:spPr>
      </p:pic>
    </p:spTree>
    <p:extLst>
      <p:ext uri="{BB962C8B-B14F-4D97-AF65-F5344CB8AC3E}">
        <p14:creationId xmlns:p14="http://schemas.microsoft.com/office/powerpoint/2010/main" val="1464596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333894990_MKNUs-O.jpg"/>
          <p:cNvPicPr>
            <a:picLocks noChangeAspect="1"/>
          </p:cNvPicPr>
          <p:nvPr/>
        </p:nvPicPr>
        <p:blipFill>
          <a:blip r:embed="rId2"/>
          <a:srcRect/>
          <a:stretch>
            <a:fillRect/>
          </a:stretch>
        </p:blipFill>
        <p:spPr bwMode="auto">
          <a:xfrm>
            <a:off x="4038600" y="255588"/>
            <a:ext cx="4114800" cy="6221412"/>
          </a:xfrm>
          <a:prstGeom prst="rect">
            <a:avLst/>
          </a:prstGeom>
          <a:noFill/>
          <a:ln w="9525">
            <a:noFill/>
            <a:miter lim="800000"/>
            <a:headEnd/>
            <a:tailEnd/>
          </a:ln>
        </p:spPr>
      </p:pic>
    </p:spTree>
    <p:extLst>
      <p:ext uri="{BB962C8B-B14F-4D97-AF65-F5344CB8AC3E}">
        <p14:creationId xmlns:p14="http://schemas.microsoft.com/office/powerpoint/2010/main" val="3599148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ea typeface="ＭＳ Ｐゴシック" pitchFamily="-65" charset="-128"/>
              </a:rPr>
              <a:t>Kickstart and Martin Fisher Awards and Honors</a:t>
            </a:r>
          </a:p>
        </p:txBody>
      </p:sp>
      <p:sp>
        <p:nvSpPr>
          <p:cNvPr id="101379" name="Content Placeholder 2"/>
          <p:cNvSpPr>
            <a:spLocks noGrp="1"/>
          </p:cNvSpPr>
          <p:nvPr>
            <p:ph idx="1"/>
          </p:nvPr>
        </p:nvSpPr>
        <p:spPr/>
        <p:txBody>
          <a:bodyPr/>
          <a:lstStyle/>
          <a:p>
            <a:r>
              <a:rPr lang="en-US">
                <a:ea typeface="ＭＳ Ｐゴシック" pitchFamily="-65" charset="-128"/>
              </a:rPr>
              <a:t>Martin Fisher</a:t>
            </a:r>
          </a:p>
          <a:p>
            <a:pPr lvl="1"/>
            <a:r>
              <a:rPr lang="en-US">
                <a:ea typeface="ＭＳ Ｐゴシック" pitchFamily="-65" charset="-128"/>
              </a:rPr>
              <a:t>Design News Magazine’s Engineer of the Year, 2008</a:t>
            </a:r>
          </a:p>
          <a:p>
            <a:pPr lvl="1"/>
            <a:r>
              <a:rPr lang="en-US">
                <a:ea typeface="ＭＳ Ｐゴシック" pitchFamily="-65" charset="-128"/>
              </a:rPr>
              <a:t>$100,000 Lemelson MIT Award for Sustainability, 2008</a:t>
            </a:r>
          </a:p>
          <a:p>
            <a:pPr lvl="1"/>
            <a:r>
              <a:rPr lang="en-US">
                <a:ea typeface="ＭＳ Ｐゴシック" pitchFamily="-65" charset="-128"/>
              </a:rPr>
              <a:t>OneWorld.net Person of the Year Award, 2008</a:t>
            </a:r>
          </a:p>
          <a:p>
            <a:r>
              <a:rPr lang="en-US">
                <a:ea typeface="ＭＳ Ｐゴシック" pitchFamily="-65" charset="-128"/>
              </a:rPr>
              <a:t>Kickstart International</a:t>
            </a:r>
          </a:p>
          <a:p>
            <a:pPr lvl="1"/>
            <a:r>
              <a:rPr lang="en-US">
                <a:ea typeface="ＭＳ Ｐゴシック" pitchFamily="-65" charset="-128"/>
              </a:rPr>
              <a:t>Drucker Award for Nonprofit Innovation, 2008</a:t>
            </a:r>
          </a:p>
          <a:p>
            <a:endParaRPr lang="en-US">
              <a:ea typeface="ＭＳ Ｐゴシック" pitchFamily="-65" charset="-128"/>
            </a:endParaRPr>
          </a:p>
        </p:txBody>
      </p:sp>
    </p:spTree>
    <p:extLst>
      <p:ext uri="{BB962C8B-B14F-4D97-AF65-F5344CB8AC3E}">
        <p14:creationId xmlns:p14="http://schemas.microsoft.com/office/powerpoint/2010/main" val="2633585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11" name="TextBox 10"/>
          <p:cNvSpPr txBox="1"/>
          <p:nvPr/>
        </p:nvSpPr>
        <p:spPr>
          <a:xfrm>
            <a:off x="352540" y="903383"/>
            <a:ext cx="11608840" cy="646331"/>
          </a:xfrm>
          <a:prstGeom prst="rect">
            <a:avLst/>
          </a:prstGeom>
          <a:noFill/>
        </p:spPr>
        <p:txBody>
          <a:bodyPr wrap="square" rtlCol="0">
            <a:spAutoFit/>
          </a:bodyPr>
          <a:lstStyle/>
          <a:p>
            <a:r>
              <a:rPr lang="en-US" dirty="0"/>
              <a:t>The </a:t>
            </a:r>
            <a:r>
              <a:rPr lang="en-US" dirty="0">
                <a:hlinkClick r:id="rId2"/>
              </a:rPr>
              <a:t>Hyperloop </a:t>
            </a:r>
            <a:r>
              <a:rPr lang="en-US" dirty="0"/>
              <a:t>is a futuristic transportation system consisting of pods that would be able to travel at 760 miles per hour by magnetic levitation on tracks through a tube in which the air has been evacuated.</a:t>
            </a:r>
          </a:p>
        </p:txBody>
      </p:sp>
      <p:sp>
        <p:nvSpPr>
          <p:cNvPr id="23" name="TextBox 22"/>
          <p:cNvSpPr txBox="1"/>
          <p:nvPr/>
        </p:nvSpPr>
        <p:spPr>
          <a:xfrm>
            <a:off x="337300" y="1645978"/>
            <a:ext cx="11608840" cy="646331"/>
          </a:xfrm>
          <a:prstGeom prst="rect">
            <a:avLst/>
          </a:prstGeom>
          <a:noFill/>
        </p:spPr>
        <p:txBody>
          <a:bodyPr wrap="square" rtlCol="0">
            <a:spAutoFit/>
          </a:bodyPr>
          <a:lstStyle/>
          <a:p>
            <a:pPr marL="342900" lvl="0" indent="-342900">
              <a:buFont typeface="+mj-lt"/>
              <a:buAutoNum type="alphaLcPeriod"/>
            </a:pPr>
            <a:r>
              <a:rPr lang="en-US" dirty="0"/>
              <a:t>How long would it take to travel from Boston to Washington DC at that speed?  (The distance from Boston to Washington is approximately 630 km)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6D96BD-AE7A-4495-A8FD-1A670E4D667A}"/>
                  </a:ext>
                </a:extLst>
              </p:cNvPr>
              <p:cNvSpPr/>
              <p:nvPr/>
            </p:nvSpPr>
            <p:spPr>
              <a:xfrm>
                <a:off x="1672957" y="2388573"/>
                <a:ext cx="6642367" cy="3562963"/>
              </a:xfrm>
              <a:prstGeom prst="rect">
                <a:avLst/>
              </a:prstGeom>
            </p:spPr>
            <p:txBody>
              <a:bodyPr wrap="square">
                <a:spAutoFit/>
              </a:bodyPr>
              <a:lstStyle/>
              <a:p>
                <a:pPr marL="88900" marR="0">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r>
                        <a:rPr lang="en-US"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r>
                        <a:rPr lang="en-US"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r>
                        <a:rPr lang="en-US" i="1" smtClean="0">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r>
                  <a:rPr lang="en-US" dirty="0">
                    <a:solidFill>
                      <a:srgbClr val="0070C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=630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km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=630,000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=760</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miles</m:t>
                          </m:r>
                        </m:num>
                        <m:den>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hour</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1609.34 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num>
                        <m:den>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mile</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hr</m:t>
                          </m:r>
                        </m:num>
                        <m:den>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3600 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=340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total time it would take to travel from Boston to DC would be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630,000 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num>
                        <m:den>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340</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num>
                            <m:den>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den>
                          </m:f>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=1850</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num>
                        <m:den>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30.9 </m:t>
                      </m:r>
                      <m:r>
                        <m:rPr>
                          <m:sty m:val="p"/>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minutes</m:t>
                      </m:r>
                      <m:r>
                        <a:rPr lang="en-US" b="1"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0"/>
                  </a:spcBef>
                  <a:spcAft>
                    <a:spcPts val="0"/>
                  </a:spcAft>
                </a:pP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616D96BD-AE7A-4495-A8FD-1A670E4D667A}"/>
                  </a:ext>
                </a:extLst>
              </p:cNvPr>
              <p:cNvSpPr>
                <a:spLocks noRot="1" noChangeAspect="1" noMove="1" noResize="1" noEditPoints="1" noAdjustHandles="1" noChangeArrowheads="1" noChangeShapeType="1" noTextEdit="1"/>
              </p:cNvSpPr>
              <p:nvPr/>
            </p:nvSpPr>
            <p:spPr>
              <a:xfrm>
                <a:off x="1672957" y="2388573"/>
                <a:ext cx="6642367" cy="356296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6910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z="4000" dirty="0">
                <a:ea typeface="ＭＳ Ｐゴシック" pitchFamily="-65" charset="-128"/>
              </a:rPr>
              <a:t>PH491/CS491/EG491</a:t>
            </a:r>
            <a:br>
              <a:rPr lang="en-US" dirty="0">
                <a:ea typeface="ＭＳ Ｐゴシック" pitchFamily="-65" charset="-128"/>
              </a:rPr>
            </a:br>
            <a:r>
              <a:rPr lang="en-US" altLang="ja-JP" sz="3200" dirty="0"/>
              <a:t>Technical Innovation and Entrepreneurship</a:t>
            </a:r>
            <a:endParaRPr lang="en-US" sz="3200" dirty="0">
              <a:ea typeface="ＭＳ Ｐゴシック" pitchFamily="-65" charset="-128"/>
            </a:endParaRPr>
          </a:p>
        </p:txBody>
      </p:sp>
      <p:sp>
        <p:nvSpPr>
          <p:cNvPr id="101379" name="Content Placeholder 2"/>
          <p:cNvSpPr>
            <a:spLocks noGrp="1"/>
          </p:cNvSpPr>
          <p:nvPr>
            <p:ph idx="1"/>
          </p:nvPr>
        </p:nvSpPr>
        <p:spPr/>
        <p:txBody>
          <a:bodyPr/>
          <a:lstStyle/>
          <a:p>
            <a:pPr marL="0" indent="0">
              <a:buNone/>
            </a:pPr>
            <a:r>
              <a:rPr lang="en-US" altLang="ja-JP" dirty="0"/>
              <a:t>Learn how to start with an idea and take it through to a finished, marketable product</a:t>
            </a:r>
          </a:p>
          <a:p>
            <a:pPr eaLnBrk="1" hangingPunct="1"/>
            <a:r>
              <a:rPr lang="en-US" altLang="ja-JP" dirty="0"/>
              <a:t>Idea generation / Feasibility</a:t>
            </a:r>
          </a:p>
          <a:p>
            <a:pPr eaLnBrk="1" hangingPunct="1"/>
            <a:r>
              <a:rPr lang="en-US" altLang="ja-JP" dirty="0"/>
              <a:t>Intellectual property</a:t>
            </a:r>
          </a:p>
          <a:p>
            <a:pPr eaLnBrk="1" hangingPunct="1"/>
            <a:r>
              <a:rPr lang="en-US" altLang="ja-JP" dirty="0"/>
              <a:t>Business plan</a:t>
            </a:r>
          </a:p>
          <a:p>
            <a:pPr eaLnBrk="1" hangingPunct="1"/>
            <a:r>
              <a:rPr lang="en-US" altLang="ja-JP" dirty="0"/>
              <a:t>Financing</a:t>
            </a:r>
          </a:p>
          <a:p>
            <a:pPr eaLnBrk="1" hangingPunct="1"/>
            <a:r>
              <a:rPr lang="en-US" altLang="ja-JP" dirty="0"/>
              <a:t>Marketing</a:t>
            </a:r>
          </a:p>
          <a:p>
            <a:pPr eaLnBrk="1" hangingPunct="1"/>
            <a:r>
              <a:rPr lang="en-US" altLang="ja-JP"/>
              <a:t>Patents</a:t>
            </a:r>
            <a:endParaRPr lang="en-US" altLang="ja-JP" dirty="0"/>
          </a:p>
          <a:p>
            <a:pPr eaLnBrk="1" hangingPunct="1"/>
            <a:endParaRPr lang="en-US" altLang="ja-JP" dirty="0"/>
          </a:p>
          <a:p>
            <a:endParaRPr lang="en-US" dirty="0">
              <a:ea typeface="ＭＳ Ｐゴシック" pitchFamily="-65" charset="-128"/>
            </a:endParaRPr>
          </a:p>
        </p:txBody>
      </p:sp>
    </p:spTree>
    <p:extLst>
      <p:ext uri="{BB962C8B-B14F-4D97-AF65-F5344CB8AC3E}">
        <p14:creationId xmlns:p14="http://schemas.microsoft.com/office/powerpoint/2010/main" val="3096146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z="4000" dirty="0">
                <a:ea typeface="ＭＳ Ｐゴシック" pitchFamily="-65" charset="-128"/>
              </a:rPr>
              <a:t>More Ideas:</a:t>
            </a:r>
            <a:endParaRPr lang="en-US" sz="3200" dirty="0">
              <a:ea typeface="ＭＳ Ｐゴシック" pitchFamily="-65" charset="-128"/>
            </a:endParaRPr>
          </a:p>
        </p:txBody>
      </p:sp>
    </p:spTree>
    <p:extLst>
      <p:ext uri="{BB962C8B-B14F-4D97-AF65-F5344CB8AC3E}">
        <p14:creationId xmlns:p14="http://schemas.microsoft.com/office/powerpoint/2010/main" val="1698466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11" name="TextBox 10"/>
          <p:cNvSpPr txBox="1"/>
          <p:nvPr/>
        </p:nvSpPr>
        <p:spPr>
          <a:xfrm>
            <a:off x="352540" y="903383"/>
            <a:ext cx="11608840" cy="646331"/>
          </a:xfrm>
          <a:prstGeom prst="rect">
            <a:avLst/>
          </a:prstGeom>
          <a:noFill/>
        </p:spPr>
        <p:txBody>
          <a:bodyPr wrap="square" rtlCol="0">
            <a:spAutoFit/>
          </a:bodyPr>
          <a:lstStyle/>
          <a:p>
            <a:r>
              <a:rPr lang="en-US" dirty="0"/>
              <a:t>The </a:t>
            </a:r>
            <a:r>
              <a:rPr lang="en-US" dirty="0">
                <a:hlinkClick r:id="rId2"/>
              </a:rPr>
              <a:t>Hyperloop</a:t>
            </a:r>
            <a:r>
              <a:rPr lang="en-US" dirty="0">
                <a:hlinkClick r:id="rId3" action="ppaction://hlinksldjump"/>
              </a:rPr>
              <a:t> </a:t>
            </a:r>
            <a:r>
              <a:rPr lang="en-US" dirty="0"/>
              <a:t>is a futuristic transportation system consisting of pods that would be able to travel at 760 miles per hour by magnetic levitation on tracks through a tube in which the air has been evacuated.</a:t>
            </a:r>
          </a:p>
        </p:txBody>
      </p:sp>
      <p:sp>
        <p:nvSpPr>
          <p:cNvPr id="23" name="TextBox 22"/>
          <p:cNvSpPr txBox="1"/>
          <p:nvPr/>
        </p:nvSpPr>
        <p:spPr>
          <a:xfrm>
            <a:off x="337300" y="1645978"/>
            <a:ext cx="11608840" cy="646331"/>
          </a:xfrm>
          <a:prstGeom prst="rect">
            <a:avLst/>
          </a:prstGeom>
          <a:noFill/>
        </p:spPr>
        <p:txBody>
          <a:bodyPr wrap="square" rtlCol="0">
            <a:spAutoFit/>
          </a:bodyPr>
          <a:lstStyle/>
          <a:p>
            <a:pPr marL="342900" lvl="0" indent="-342900">
              <a:buFont typeface="+mj-lt"/>
              <a:buAutoNum type="alphaLcPeriod"/>
            </a:pPr>
            <a:r>
              <a:rPr lang="en-US" dirty="0"/>
              <a:t>How long would it take to travel from Boston to Washington DC at that speed?  (The distance from Boston to New York is approximately 630 km) </a:t>
            </a:r>
          </a:p>
        </p:txBody>
      </p:sp>
      <p:sp>
        <p:nvSpPr>
          <p:cNvPr id="24" name="TextBox 23"/>
          <p:cNvSpPr txBox="1"/>
          <p:nvPr/>
        </p:nvSpPr>
        <p:spPr>
          <a:xfrm>
            <a:off x="291580" y="2868815"/>
            <a:ext cx="11608840" cy="646331"/>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how much time would this add to the trip?</a:t>
            </a:r>
          </a:p>
        </p:txBody>
      </p:sp>
      <p:sp>
        <p:nvSpPr>
          <p:cNvPr id="6" name="TextBox 5">
            <a:extLst>
              <a:ext uri="{FF2B5EF4-FFF2-40B4-BE49-F238E27FC236}">
                <a16:creationId xmlns:a16="http://schemas.microsoft.com/office/drawing/2014/main" id="{21826429-BCED-44F3-9505-FAC9D3A8544F}"/>
              </a:ext>
            </a:extLst>
          </p:cNvPr>
          <p:cNvSpPr txBox="1"/>
          <p:nvPr/>
        </p:nvSpPr>
        <p:spPr>
          <a:xfrm>
            <a:off x="1413625" y="2299632"/>
            <a:ext cx="1958225" cy="369332"/>
          </a:xfrm>
          <a:prstGeom prst="rect">
            <a:avLst/>
          </a:prstGeom>
          <a:noFill/>
        </p:spPr>
        <p:txBody>
          <a:bodyPr wrap="square" rtlCol="0">
            <a:spAutoFit/>
          </a:bodyPr>
          <a:lstStyle/>
          <a:p>
            <a:pPr lvl="0"/>
            <a:r>
              <a:rPr lang="en-US" dirty="0">
                <a:solidFill>
                  <a:srgbClr val="0070C0"/>
                </a:solidFill>
              </a:rPr>
              <a:t>30.9 minutes</a:t>
            </a:r>
          </a:p>
        </p:txBody>
      </p:sp>
      <p:sp>
        <p:nvSpPr>
          <p:cNvPr id="7" name="TextBox 6">
            <a:extLst>
              <a:ext uri="{FF2B5EF4-FFF2-40B4-BE49-F238E27FC236}">
                <a16:creationId xmlns:a16="http://schemas.microsoft.com/office/drawing/2014/main" id="{BBE37066-23C2-48F5-BF0B-C96D854D64FB}"/>
              </a:ext>
            </a:extLst>
          </p:cNvPr>
          <p:cNvSpPr txBox="1"/>
          <p:nvPr/>
        </p:nvSpPr>
        <p:spPr>
          <a:xfrm>
            <a:off x="1413625" y="4002841"/>
            <a:ext cx="3604145" cy="369332"/>
          </a:xfrm>
          <a:prstGeom prst="rect">
            <a:avLst/>
          </a:prstGeom>
          <a:noFill/>
        </p:spPr>
        <p:txBody>
          <a:bodyPr wrap="square" rtlCol="0">
            <a:spAutoFit/>
          </a:bodyPr>
          <a:lstStyle/>
          <a:p>
            <a:pPr lvl="0"/>
            <a:r>
              <a:rPr lang="en-US" dirty="0">
                <a:solidFill>
                  <a:srgbClr val="FF0000"/>
                </a:solidFill>
              </a:rPr>
              <a:t>Human Desirability Question:</a:t>
            </a:r>
          </a:p>
        </p:txBody>
      </p:sp>
      <p:sp>
        <p:nvSpPr>
          <p:cNvPr id="8" name="TextBox 7">
            <a:extLst>
              <a:ext uri="{FF2B5EF4-FFF2-40B4-BE49-F238E27FC236}">
                <a16:creationId xmlns:a16="http://schemas.microsoft.com/office/drawing/2014/main" id="{1CE07F71-9A32-4FC3-B93D-B4F5ADE1CABE}"/>
              </a:ext>
            </a:extLst>
          </p:cNvPr>
          <p:cNvSpPr txBox="1"/>
          <p:nvPr/>
        </p:nvSpPr>
        <p:spPr>
          <a:xfrm>
            <a:off x="1834630" y="4393341"/>
            <a:ext cx="4261370" cy="369332"/>
          </a:xfrm>
          <a:prstGeom prst="rect">
            <a:avLst/>
          </a:prstGeom>
          <a:noFill/>
        </p:spPr>
        <p:txBody>
          <a:bodyPr wrap="square" rtlCol="0">
            <a:spAutoFit/>
          </a:bodyPr>
          <a:lstStyle/>
          <a:p>
            <a:pPr lvl="0"/>
            <a:r>
              <a:rPr lang="en-US" dirty="0"/>
              <a:t>What is a “comfortable” acceleration?</a:t>
            </a:r>
          </a:p>
        </p:txBody>
      </p:sp>
      <p:sp>
        <p:nvSpPr>
          <p:cNvPr id="9" name="TextBox 8">
            <a:extLst>
              <a:ext uri="{FF2B5EF4-FFF2-40B4-BE49-F238E27FC236}">
                <a16:creationId xmlns:a16="http://schemas.microsoft.com/office/drawing/2014/main" id="{0F5AE815-AFBF-4A47-AF2C-9CF4BAF4EDAC}"/>
              </a:ext>
            </a:extLst>
          </p:cNvPr>
          <p:cNvSpPr txBox="1"/>
          <p:nvPr/>
        </p:nvSpPr>
        <p:spPr>
          <a:xfrm>
            <a:off x="1880350" y="4880963"/>
            <a:ext cx="4261370" cy="369332"/>
          </a:xfrm>
          <a:prstGeom prst="rect">
            <a:avLst/>
          </a:prstGeom>
          <a:noFill/>
        </p:spPr>
        <p:txBody>
          <a:bodyPr wrap="square" rtlCol="0">
            <a:spAutoFit/>
          </a:bodyPr>
          <a:lstStyle/>
          <a:p>
            <a:pPr lvl="0"/>
            <a:r>
              <a:rPr lang="en-US" dirty="0"/>
              <a:t>Web search; Calculation, Jet plane takeoff…</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5BC7F8-7DB7-486C-A14D-4F2BA1DEA8D8}"/>
                  </a:ext>
                </a:extLst>
              </p:cNvPr>
              <p:cNvSpPr txBox="1"/>
              <p:nvPr/>
            </p:nvSpPr>
            <p:spPr>
              <a:xfrm>
                <a:off x="1013575" y="5405135"/>
                <a:ext cx="2339225" cy="369332"/>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𝑎</m:t>
                      </m:r>
                      <m:r>
                        <a:rPr lang="en-US" b="0" i="1" smtClean="0">
                          <a:solidFill>
                            <a:srgbClr val="0070C0"/>
                          </a:solidFill>
                          <a:latin typeface="Cambria Math" panose="02040503050406030204" pitchFamily="18" charset="0"/>
                          <a:ea typeface="Cambria Math" panose="02040503050406030204" pitchFamily="18" charset="0"/>
                        </a:rPr>
                        <m:t>≈1.5 </m:t>
                      </m:r>
                      <m:sSup>
                        <m:sSupPr>
                          <m:ctrlPr>
                            <a:rPr lang="en-US" b="0" i="1" smtClean="0">
                              <a:solidFill>
                                <a:srgbClr val="0070C0"/>
                              </a:solidFill>
                              <a:latin typeface="Cambria Math" panose="02040503050406030204" pitchFamily="18" charset="0"/>
                              <a:ea typeface="Cambria Math" panose="02040503050406030204" pitchFamily="18" charset="0"/>
                            </a:rPr>
                          </m:ctrlPr>
                        </m:sSupPr>
                        <m:e>
                          <m:r>
                            <m:rPr>
                              <m:nor/>
                            </m:rPr>
                            <a:rPr lang="en-US" b="0" i="0" smtClean="0">
                              <a:solidFill>
                                <a:srgbClr val="0070C0"/>
                              </a:solidFill>
                              <a:latin typeface="Cambria Math" panose="02040503050406030204" pitchFamily="18" charset="0"/>
                              <a:ea typeface="Cambria Math" panose="02040503050406030204" pitchFamily="18" charset="0"/>
                            </a:rPr>
                            <m:t>m</m:t>
                          </m:r>
                          <m:r>
                            <m:rPr>
                              <m:nor/>
                            </m:rPr>
                            <a:rPr lang="en-US" b="0" i="0" smtClean="0">
                              <a:solidFill>
                                <a:srgbClr val="0070C0"/>
                              </a:solidFill>
                              <a:latin typeface="Cambria Math" panose="02040503050406030204" pitchFamily="18" charset="0"/>
                              <a:ea typeface="Cambria Math" panose="02040503050406030204" pitchFamily="18" charset="0"/>
                            </a:rPr>
                            <m:t>/</m:t>
                          </m:r>
                          <m:r>
                            <m:rPr>
                              <m:nor/>
                            </m:rPr>
                            <a:rPr lang="en-US" b="0" i="0" smtClean="0">
                              <a:solidFill>
                                <a:srgbClr val="0070C0"/>
                              </a:solidFill>
                              <a:latin typeface="Cambria Math" panose="02040503050406030204" pitchFamily="18" charset="0"/>
                              <a:ea typeface="Cambria Math" panose="02040503050406030204" pitchFamily="18" charset="0"/>
                            </a:rPr>
                            <m:t>s</m:t>
                          </m:r>
                        </m:e>
                        <m:sup>
                          <m:r>
                            <a:rPr lang="en-US" b="0" i="1" smtClean="0">
                              <a:solidFill>
                                <a:srgbClr val="0070C0"/>
                              </a:solidFill>
                              <a:latin typeface="Cambria Math" panose="02040503050406030204" pitchFamily="18" charset="0"/>
                              <a:ea typeface="Cambria Math" panose="02040503050406030204" pitchFamily="18" charset="0"/>
                            </a:rPr>
                            <m:t>2</m:t>
                          </m:r>
                        </m:sup>
                      </m:sSup>
                    </m:oMath>
                  </m:oMathPara>
                </a14:m>
                <a:endParaRPr lang="en-US" dirty="0">
                  <a:solidFill>
                    <a:srgbClr val="0070C0"/>
                  </a:solidFill>
                </a:endParaRPr>
              </a:p>
            </p:txBody>
          </p:sp>
        </mc:Choice>
        <mc:Fallback xmlns="">
          <p:sp>
            <p:nvSpPr>
              <p:cNvPr id="10" name="TextBox 9">
                <a:extLst>
                  <a:ext uri="{FF2B5EF4-FFF2-40B4-BE49-F238E27FC236}">
                    <a16:creationId xmlns:a16="http://schemas.microsoft.com/office/drawing/2014/main" id="{7A5BC7F8-7DB7-486C-A14D-4F2BA1DEA8D8}"/>
                  </a:ext>
                </a:extLst>
              </p:cNvPr>
              <p:cNvSpPr txBox="1">
                <a:spLocks noRot="1" noChangeAspect="1" noMove="1" noResize="1" noEditPoints="1" noAdjustHandles="1" noChangeArrowheads="1" noChangeShapeType="1" noTextEdit="1"/>
              </p:cNvSpPr>
              <p:nvPr/>
            </p:nvSpPr>
            <p:spPr>
              <a:xfrm>
                <a:off x="1013575" y="5405135"/>
                <a:ext cx="2339225" cy="369332"/>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086137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ECC8731-A5AF-42FB-A83A-397C48CFEB53}"/>
                  </a:ext>
                </a:extLst>
              </p:cNvPr>
              <p:cNvSpPr/>
              <p:nvPr/>
            </p:nvSpPr>
            <p:spPr>
              <a:xfrm>
                <a:off x="1388124" y="1528528"/>
                <a:ext cx="10573256" cy="5329472"/>
              </a:xfrm>
              <a:prstGeom prst="rect">
                <a:avLst/>
              </a:prstGeom>
            </p:spPr>
            <p:txBody>
              <a:bodyPr wrap="square">
                <a:spAutoFit/>
              </a:bodyPr>
              <a:lstStyle/>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time it takes for the train to accelerate to a velocity of 340 m/s and the distance it travels during this time can be determined using the constant acceleration equations:</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sSub>
                      <m:sSub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b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e>
                      <m: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0</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𝑎𝑡</m:t>
                    </m:r>
                  </m:oMath>
                </a14:m>
                <a:r>
                  <a:rPr lang="en-US" dirty="0">
                    <a:solidFill>
                      <a:srgbClr val="0070C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sSub>
                      <m:sSub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b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e>
                      <m: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0</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e>
                      <m: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oMath>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initial numerical values are</a:t>
                </a:r>
                <a:r>
                  <a:rPr lang="en-US" dirty="0">
                    <a:solidFill>
                      <a:srgbClr val="0070C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=340 ;  </m:t>
                    </m:r>
                    <m:sSub>
                      <m:sSub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b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e>
                      <m: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0</m:t>
                        </m:r>
                      </m:sub>
                    </m:sSub>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=0;  </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=1.5</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𝑚</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𝑠</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oMath>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time is thus</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340 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1.5 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e>
                            <m:sup>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=227</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=3.78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distance travelled while the train is accelerating is determined using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𝑎</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e>
                        <m: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en>
                      </m:f>
                      <m:d>
                        <m:d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d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1.5 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e>
                            <m:sup>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e>
                      </m:d>
                      <m:sSup>
                        <m:sSup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sSupPr>
                        <m:e>
                          <m:d>
                            <m:d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d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227 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e>
                          </m:d>
                        </m:e>
                        <m: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sup>
                      </m:sSup>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=38,600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=38.6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km</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distance and time required to stop are the same as the distance and time required to start, so the distance that the train operates at a constant velocity of 340 m/s is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630,000 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−2(38,600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)=553,000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and the amount of time it takes to travel this distance at 340 m/s is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𝑡</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𝑥</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𝑣</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f>
                        <m:f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fPr>
                        <m:num>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553,000 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num>
                        <m:den>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340 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den>
                      </m:f>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=1630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s</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=27.2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oMath>
                  </m:oMathPara>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The total duration of travel is 	</a:t>
                </a:r>
                <a14:m>
                  <m:oMath xmlns:m="http://schemas.openxmlformats.org/officeDocument/2006/math">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(27.2 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t>
                    </m:r>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+2</m:t>
                    </m:r>
                    <m:d>
                      <m:dPr>
                        <m:ctrlP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ctrlPr>
                      </m:dPr>
                      <m:e>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3.78 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e>
                    </m:d>
                    <m:r>
                      <a:rPr lang="en-US" i="1">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 34.8 </m:t>
                    </m:r>
                    <m:r>
                      <m:rPr>
                        <m:nor/>
                      </m:rPr>
                      <a:rPr lang="en-US">
                        <a:solidFill>
                          <a:srgbClr val="0070C0"/>
                        </a:solidFill>
                        <a:effectLst/>
                        <a:latin typeface="Cambria Math" panose="02040503050406030204" pitchFamily="18" charset="0"/>
                        <a:ea typeface="Times New Roman" panose="02020603050405020304" pitchFamily="18" charset="0"/>
                        <a:cs typeface="Tahoma" panose="020B0604030504040204" pitchFamily="34" charset="0"/>
                      </a:rPr>
                      <m:t>min</m:t>
                    </m:r>
                  </m:oMath>
                </a14:m>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Which means 3.9</a:t>
                </a:r>
                <a:r>
                  <a:rPr lang="en-US" b="1"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minutes</a:t>
                </a:r>
                <a:r>
                  <a:rPr lang="en-US" b="1"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effectLst/>
                    <a:latin typeface="Calibri" panose="020F0502020204030204" pitchFamily="34" charset="0"/>
                    <a:ea typeface="Times New Roman" panose="02020603050405020304" pitchFamily="18" charset="0"/>
                    <a:cs typeface="Tahoma" panose="020B0604030504040204" pitchFamily="34" charset="0"/>
                  </a:rPr>
                  <a:t>is added to the travel time due to acceleration and deceleration. </a:t>
                </a:r>
                <a:endParaRPr lang="en-US" dirty="0">
                  <a:solidFill>
                    <a:srgbClr val="0070C0"/>
                  </a:solidFill>
                </a:endParaRPr>
              </a:p>
            </p:txBody>
          </p:sp>
        </mc:Choice>
        <mc:Fallback xmlns="">
          <p:sp>
            <p:nvSpPr>
              <p:cNvPr id="7" name="Rectangle 6">
                <a:extLst>
                  <a:ext uri="{FF2B5EF4-FFF2-40B4-BE49-F238E27FC236}">
                    <a16:creationId xmlns:a16="http://schemas.microsoft.com/office/drawing/2014/main" id="{3ECC8731-A5AF-42FB-A83A-397C48CFEB53}"/>
                  </a:ext>
                </a:extLst>
              </p:cNvPr>
              <p:cNvSpPr>
                <a:spLocks noRot="1" noChangeAspect="1" noMove="1" noResize="1" noEditPoints="1" noAdjustHandles="1" noChangeArrowheads="1" noChangeShapeType="1" noTextEdit="1"/>
              </p:cNvSpPr>
              <p:nvPr/>
            </p:nvSpPr>
            <p:spPr>
              <a:xfrm>
                <a:off x="1388124" y="1528528"/>
                <a:ext cx="10573256" cy="5329472"/>
              </a:xfrm>
              <a:prstGeom prst="rect">
                <a:avLst/>
              </a:prstGeom>
              <a:blipFill>
                <a:blip r:embed="rId2"/>
                <a:stretch>
                  <a:fillRect l="-519" t="-686" b="-915"/>
                </a:stretch>
              </a:blipFill>
            </p:spPr>
            <p:txBody>
              <a:bodyPr/>
              <a:lstStyle/>
              <a:p>
                <a:r>
                  <a:rPr lang="en-US">
                    <a:noFill/>
                  </a:rPr>
                  <a:t> </a:t>
                </a:r>
              </a:p>
            </p:txBody>
          </p:sp>
        </mc:Fallback>
      </mc:AlternateContent>
    </p:spTree>
    <p:extLst>
      <p:ext uri="{BB962C8B-B14F-4D97-AF65-F5344CB8AC3E}">
        <p14:creationId xmlns:p14="http://schemas.microsoft.com/office/powerpoint/2010/main" val="3174907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11" name="TextBox 10"/>
          <p:cNvSpPr txBox="1"/>
          <p:nvPr/>
        </p:nvSpPr>
        <p:spPr>
          <a:xfrm>
            <a:off x="352540" y="903383"/>
            <a:ext cx="11608840" cy="646331"/>
          </a:xfrm>
          <a:prstGeom prst="rect">
            <a:avLst/>
          </a:prstGeom>
          <a:noFill/>
        </p:spPr>
        <p:txBody>
          <a:bodyPr wrap="square" rtlCol="0">
            <a:spAutoFit/>
          </a:bodyPr>
          <a:lstStyle/>
          <a:p>
            <a:r>
              <a:rPr lang="en-US" dirty="0"/>
              <a:t>The </a:t>
            </a:r>
            <a:r>
              <a:rPr lang="en-US" dirty="0">
                <a:hlinkClick r:id="rId2"/>
              </a:rPr>
              <a:t>Hyperloop</a:t>
            </a:r>
            <a:r>
              <a:rPr lang="en-US" dirty="0">
                <a:hlinkClick r:id="rId3" action="ppaction://hlinksldjump"/>
              </a:rPr>
              <a:t> </a:t>
            </a:r>
            <a:r>
              <a:rPr lang="en-US" dirty="0"/>
              <a:t>is a futuristic transportation system consisting of pods that would be able to travel at 760 miles per hour by magnetic levitation on tracks through a tube in which the air has been evacuated.</a:t>
            </a:r>
          </a:p>
        </p:txBody>
      </p:sp>
      <p:sp>
        <p:nvSpPr>
          <p:cNvPr id="23" name="TextBox 22"/>
          <p:cNvSpPr txBox="1"/>
          <p:nvPr/>
        </p:nvSpPr>
        <p:spPr>
          <a:xfrm>
            <a:off x="337300" y="1645978"/>
            <a:ext cx="11608840" cy="646331"/>
          </a:xfrm>
          <a:prstGeom prst="rect">
            <a:avLst/>
          </a:prstGeom>
          <a:noFill/>
        </p:spPr>
        <p:txBody>
          <a:bodyPr wrap="square" rtlCol="0">
            <a:spAutoFit/>
          </a:bodyPr>
          <a:lstStyle/>
          <a:p>
            <a:pPr marL="342900" lvl="0" indent="-342900">
              <a:buFont typeface="+mj-lt"/>
              <a:buAutoNum type="alphaLcPeriod"/>
            </a:pPr>
            <a:r>
              <a:rPr lang="en-US" dirty="0"/>
              <a:t>How long would it take to travel from Boston to Washington DC at that speed?  (The distance from Boston to New York is approximately 630 km) </a:t>
            </a:r>
          </a:p>
        </p:txBody>
      </p:sp>
      <p:sp>
        <p:nvSpPr>
          <p:cNvPr id="24" name="TextBox 23"/>
          <p:cNvSpPr txBox="1"/>
          <p:nvPr/>
        </p:nvSpPr>
        <p:spPr>
          <a:xfrm>
            <a:off x="291580" y="2868815"/>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sp>
        <p:nvSpPr>
          <p:cNvPr id="6" name="TextBox 5">
            <a:extLst>
              <a:ext uri="{FF2B5EF4-FFF2-40B4-BE49-F238E27FC236}">
                <a16:creationId xmlns:a16="http://schemas.microsoft.com/office/drawing/2014/main" id="{21826429-BCED-44F3-9505-FAC9D3A8544F}"/>
              </a:ext>
            </a:extLst>
          </p:cNvPr>
          <p:cNvSpPr txBox="1"/>
          <p:nvPr/>
        </p:nvSpPr>
        <p:spPr>
          <a:xfrm>
            <a:off x="1413625" y="2299632"/>
            <a:ext cx="1958225" cy="369332"/>
          </a:xfrm>
          <a:prstGeom prst="rect">
            <a:avLst/>
          </a:prstGeom>
          <a:noFill/>
        </p:spPr>
        <p:txBody>
          <a:bodyPr wrap="square" rtlCol="0">
            <a:spAutoFit/>
          </a:bodyPr>
          <a:lstStyle/>
          <a:p>
            <a:pPr lvl="0"/>
            <a:r>
              <a:rPr lang="en-US" dirty="0">
                <a:solidFill>
                  <a:srgbClr val="0070C0"/>
                </a:solidFill>
              </a:rPr>
              <a:t>30.9 minutes</a:t>
            </a:r>
          </a:p>
        </p:txBody>
      </p:sp>
      <p:sp>
        <p:nvSpPr>
          <p:cNvPr id="12" name="TextBox 11">
            <a:extLst>
              <a:ext uri="{FF2B5EF4-FFF2-40B4-BE49-F238E27FC236}">
                <a16:creationId xmlns:a16="http://schemas.microsoft.com/office/drawing/2014/main" id="{86756834-E687-4BD7-BA74-CF4F7938E7EB}"/>
              </a:ext>
            </a:extLst>
          </p:cNvPr>
          <p:cNvSpPr txBox="1"/>
          <p:nvPr/>
        </p:nvSpPr>
        <p:spPr>
          <a:xfrm>
            <a:off x="1413625" y="3918882"/>
            <a:ext cx="9835401" cy="369332"/>
          </a:xfrm>
          <a:prstGeom prst="rect">
            <a:avLst/>
          </a:prstGeom>
          <a:noFill/>
        </p:spPr>
        <p:txBody>
          <a:bodyPr wrap="square" rtlCol="0">
            <a:spAutoFit/>
          </a:bodyPr>
          <a:lstStyle/>
          <a:p>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3.9</a:t>
            </a:r>
            <a:r>
              <a:rPr lang="en-US" b="1"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minutes</a:t>
            </a:r>
            <a:r>
              <a:rPr lang="en-US" b="1"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r>
              <a:rPr lang="en-US" dirty="0">
                <a:solidFill>
                  <a:srgbClr val="0070C0"/>
                </a:solidFill>
                <a:latin typeface="Calibri" panose="020F0502020204030204" pitchFamily="34" charset="0"/>
                <a:ea typeface="Times New Roman" panose="02020603050405020304" pitchFamily="18" charset="0"/>
                <a:cs typeface="Tahoma" panose="020B0604030504040204" pitchFamily="34" charset="0"/>
              </a:rPr>
              <a:t>is added to the travel time due to acceleration and deceleration. </a:t>
            </a:r>
            <a:endParaRPr lang="en-US" dirty="0">
              <a:solidFill>
                <a:srgbClr val="0070C0"/>
              </a:solidFill>
            </a:endParaRPr>
          </a:p>
        </p:txBody>
      </p:sp>
    </p:spTree>
    <p:extLst>
      <p:ext uri="{BB962C8B-B14F-4D97-AF65-F5344CB8AC3E}">
        <p14:creationId xmlns:p14="http://schemas.microsoft.com/office/powerpoint/2010/main" val="2561700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822960"/>
          </a:xfrm>
        </p:spPr>
        <p:txBody>
          <a:bodyPr/>
          <a:lstStyle/>
          <a:p>
            <a:pPr algn="ctr"/>
            <a:r>
              <a:rPr lang="en-US" dirty="0"/>
              <a:t>Week 1:  Constant Acceleration</a:t>
            </a:r>
          </a:p>
        </p:txBody>
      </p:sp>
      <p:sp>
        <p:nvSpPr>
          <p:cNvPr id="24" name="TextBox 23"/>
          <p:cNvSpPr txBox="1"/>
          <p:nvPr/>
        </p:nvSpPr>
        <p:spPr>
          <a:xfrm>
            <a:off x="148705" y="628059"/>
            <a:ext cx="11608840" cy="923330"/>
          </a:xfrm>
          <a:prstGeom prst="rect">
            <a:avLst/>
          </a:prstGeom>
          <a:noFill/>
        </p:spPr>
        <p:txBody>
          <a:bodyPr wrap="square" rtlCol="0">
            <a:spAutoFit/>
          </a:bodyPr>
          <a:lstStyle/>
          <a:p>
            <a:pPr marL="342900" lvl="0" indent="-342900">
              <a:buFont typeface="+mj-lt"/>
              <a:buAutoNum type="alphaLcPeriod" startAt="2"/>
            </a:pPr>
            <a:r>
              <a:rPr lang="en-US" dirty="0"/>
              <a:t>The pod must, of course, start from rest and accelerate up to its maximum speed and then decelerate to rest at the end of the trip.  Assuming a “comfortable” acceleration of 1.5 m/s</a:t>
            </a:r>
            <a:r>
              <a:rPr lang="en-US" baseline="30000" dirty="0"/>
              <a:t>2</a:t>
            </a:r>
            <a:r>
              <a:rPr lang="en-US" dirty="0"/>
              <a:t> (approximately the acceleration of a jet plane on the runway), how much time would this add to the trip?</a:t>
            </a:r>
          </a:p>
        </p:txBody>
      </p:sp>
      <p:sp>
        <p:nvSpPr>
          <p:cNvPr id="16" name="TextBox 15">
            <a:extLst>
              <a:ext uri="{FF2B5EF4-FFF2-40B4-BE49-F238E27FC236}">
                <a16:creationId xmlns:a16="http://schemas.microsoft.com/office/drawing/2014/main" id="{9625EC33-82A0-463F-8AC1-4B3CB5766506}"/>
              </a:ext>
            </a:extLst>
          </p:cNvPr>
          <p:cNvSpPr txBox="1"/>
          <p:nvPr/>
        </p:nvSpPr>
        <p:spPr>
          <a:xfrm>
            <a:off x="883920" y="1593888"/>
            <a:ext cx="1958225" cy="369332"/>
          </a:xfrm>
          <a:prstGeom prst="rect">
            <a:avLst/>
          </a:prstGeom>
          <a:noFill/>
        </p:spPr>
        <p:txBody>
          <a:bodyPr wrap="square" rtlCol="0">
            <a:spAutoFit/>
          </a:bodyPr>
          <a:lstStyle/>
          <a:p>
            <a:pPr lvl="0"/>
            <a:r>
              <a:rPr lang="en-US" dirty="0">
                <a:solidFill>
                  <a:srgbClr val="0070C0"/>
                </a:solidFill>
              </a:rPr>
              <a:t>Graphical Solution</a:t>
            </a:r>
          </a:p>
        </p:txBody>
      </p:sp>
    </p:spTree>
    <p:extLst>
      <p:ext uri="{BB962C8B-B14F-4D97-AF65-F5344CB8AC3E}">
        <p14:creationId xmlns:p14="http://schemas.microsoft.com/office/powerpoint/2010/main" val="422788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3229</Words>
  <Application>Microsoft Office PowerPoint</Application>
  <PresentationFormat>Widescreen</PresentationFormat>
  <Paragraphs>316</Paragraphs>
  <Slides>51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Cambria Math</vt:lpstr>
      <vt:lpstr>Tahoma</vt:lpstr>
      <vt:lpstr>Office Theme</vt:lpstr>
      <vt:lpstr>W22: Teaching Innovation and Entrepreneurship in Physics AAPT Summer Meeting – W22a, Sunday, July 21, 2019</vt:lpstr>
      <vt:lpstr>First-year Physics</vt:lpstr>
      <vt:lpstr>The Hyperloop</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Week 1:  Constant Acceleration</vt:lpstr>
      <vt:lpstr>Boarding Passengers</vt:lpstr>
      <vt:lpstr>Detachable Cars</vt:lpstr>
      <vt:lpstr>Detachable Cars</vt:lpstr>
      <vt:lpstr>Additional Complications</vt:lpstr>
      <vt:lpstr>Additional Complications</vt:lpstr>
      <vt:lpstr>Second Example:  Centripetal Acceleration</vt:lpstr>
      <vt:lpstr>Second Example:  Centripetal Acceleration</vt:lpstr>
      <vt:lpstr>Additional Hyperloop Examples:</vt:lpstr>
      <vt:lpstr>Other Examples:</vt:lpstr>
      <vt:lpstr>Other interesting (?) ideas Would you invest your money?</vt:lpstr>
      <vt:lpstr>Other interesting (?) ideas Would you invest your money?</vt:lpstr>
      <vt:lpstr>Other interesting ideas Would you invest your money?</vt:lpstr>
      <vt:lpstr>Work, Energy and Power</vt:lpstr>
      <vt:lpstr>Work, Energy and Power</vt:lpstr>
      <vt:lpstr>Work, Energy and Power</vt:lpstr>
      <vt:lpstr>Work, Energy and Power</vt:lpstr>
      <vt:lpstr>Useful Applications of Human-generated Mechanical Power</vt:lpstr>
      <vt:lpstr>Useful Applications of Human-generated Mechanical Power</vt:lpstr>
      <vt:lpstr>Useful Applications of Human-generated Mechanical Power</vt:lpstr>
      <vt:lpstr>Feasibility of a Human-powered Irrigation Pump</vt:lpstr>
      <vt:lpstr>Feasibility of a Human-powered Irrigation Pump</vt:lpstr>
      <vt:lpstr>Feasibility of a Human-powered Irrigation Pump</vt:lpstr>
      <vt:lpstr>Feasibility of a Human-powered Irrigation Pump</vt:lpstr>
      <vt:lpstr>Practicality of a Human-powered Irrigation Pump</vt:lpstr>
      <vt:lpstr>Martin Fisher and Kickstart </vt:lpstr>
      <vt:lpstr>Kickstart’s Technology History: Super MoneyMaker (1998)</vt:lpstr>
      <vt:lpstr>PowerPoint Presentation</vt:lpstr>
      <vt:lpstr>Kickstart and Martin Fisher Awards and Honors</vt:lpstr>
      <vt:lpstr>PH491/CS491/EG491 Technical Innovation and Entrepreneurship</vt:lpstr>
      <vt:lpstr>More Ideas:</vt:lpstr>
    </vt:vector>
  </TitlesOfParts>
  <Company>Loyola University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Hyperloop</dc:title>
  <dc:creator>Randall Jones</dc:creator>
  <cp:lastModifiedBy>Randall Jones</cp:lastModifiedBy>
  <cp:revision>233</cp:revision>
  <cp:lastPrinted>2019-07-16T20:56:32Z</cp:lastPrinted>
  <dcterms:created xsi:type="dcterms:W3CDTF">2018-07-06T21:48:35Z</dcterms:created>
  <dcterms:modified xsi:type="dcterms:W3CDTF">2019-08-22T17:53:07Z</dcterms:modified>
</cp:coreProperties>
</file>