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2178" userDrawn="1">
          <p15:clr>
            <a:srgbClr val="A4A3A4"/>
          </p15:clr>
        </p15:guide>
        <p15:guide id="3" pos="1656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4176" userDrawn="1">
          <p15:clr>
            <a:srgbClr val="A4A3A4"/>
          </p15:clr>
        </p15:guide>
        <p15:guide id="6" pos="3168" userDrawn="1">
          <p15:clr>
            <a:srgbClr val="A4A3A4"/>
          </p15:clr>
        </p15:guide>
        <p15:guide id="7" orient="horz" pos="1512" userDrawn="1">
          <p15:clr>
            <a:srgbClr val="A4A3A4"/>
          </p15:clr>
        </p15:guide>
        <p15:guide id="8" pos="234" userDrawn="1">
          <p15:clr>
            <a:srgbClr val="A4A3A4"/>
          </p15:clr>
        </p15:guide>
        <p15:guide id="9" pos="288" userDrawn="1">
          <p15:clr>
            <a:srgbClr val="A4A3A4"/>
          </p15:clr>
        </p15:guide>
        <p15:guide id="10" pos="5184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3384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59C"/>
    <a:srgbClr val="1B5771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2"/>
    <p:restoredTop sz="94656"/>
  </p:normalViewPr>
  <p:slideViewPr>
    <p:cSldViewPr snapToGrid="0" snapToObjects="1" showGuides="1">
      <p:cViewPr varScale="1">
        <p:scale>
          <a:sx n="130" d="100"/>
          <a:sy n="130" d="100"/>
        </p:scale>
        <p:origin x="1696" y="192"/>
      </p:cViewPr>
      <p:guideLst>
        <p:guide orient="horz" pos="1272"/>
        <p:guide pos="2178"/>
        <p:guide pos="1656"/>
        <p:guide orient="horz" pos="3792"/>
        <p:guide orient="horz" pos="4176"/>
        <p:guide pos="3168"/>
        <p:guide orient="horz" pos="1512"/>
        <p:guide pos="234"/>
        <p:guide pos="288"/>
        <p:guide pos="5184"/>
        <p:guide orient="horz" pos="3672"/>
        <p:guide orient="horz" pos="3384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6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1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7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8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1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0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4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8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7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995" y="5101713"/>
            <a:ext cx="740031" cy="767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41863" y="352680"/>
            <a:ext cx="8898064" cy="5958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4" y="1116680"/>
            <a:ext cx="5609492" cy="33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18" y="5032340"/>
            <a:ext cx="329688" cy="29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4246A-1746-FD44-97F2-01EC63783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81" y="779821"/>
            <a:ext cx="2743200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81D98-8121-2743-9B0A-543F1E0E6FB2}"/>
              </a:ext>
            </a:extLst>
          </p:cNvPr>
          <p:cNvSpPr txBox="1"/>
          <p:nvPr/>
        </p:nvSpPr>
        <p:spPr>
          <a:xfrm>
            <a:off x="3391206" y="1741205"/>
            <a:ext cx="5074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Explore Our Online Job Board To: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86CCE-5019-1C42-B282-742FE0F39EC6}"/>
              </a:ext>
            </a:extLst>
          </p:cNvPr>
          <p:cNvSpPr txBox="1"/>
          <p:nvPr/>
        </p:nvSpPr>
        <p:spPr>
          <a:xfrm>
            <a:off x="3403995" y="2308277"/>
            <a:ext cx="4772025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 for positions by location, physics field, job sector and more!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Browse through job postings specifically for physics degree holders. 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Store your resume, cover letters, and other materials on the site. 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Apply for positions directly through the job center!</a:t>
            </a:r>
          </a:p>
          <a:p>
            <a:endParaRPr lang="en-US" sz="135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1B45D2-20C7-1146-A6B5-46E40BE9F28D}"/>
              </a:ext>
            </a:extLst>
          </p:cNvPr>
          <p:cNvSpPr txBox="1"/>
          <p:nvPr/>
        </p:nvSpPr>
        <p:spPr>
          <a:xfrm>
            <a:off x="3603890" y="5115065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Visit: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careers.aps.org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3FC6F2-EC5D-D049-AD79-6F2728958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24" y="2425740"/>
            <a:ext cx="2174099" cy="2947621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FB1C5-449D-E64F-92D4-CE43BD530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455" y="4897110"/>
            <a:ext cx="2171700" cy="4762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B32B33-36D3-6A46-AD9E-D8149514F6D3}"/>
              </a:ext>
            </a:extLst>
          </p:cNvPr>
          <p:cNvCxnSpPr/>
          <p:nvPr/>
        </p:nvCxnSpPr>
        <p:spPr>
          <a:xfrm>
            <a:off x="445311" y="4897110"/>
            <a:ext cx="2171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B345B-AD3D-C04D-8B9E-0E98848735AC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FE8D18-36A4-7443-B7F0-2DEB812CEE84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92CDC-6CA1-4C4E-BCBB-EF42C0C5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80" y="711251"/>
            <a:ext cx="2760253" cy="2007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2642793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215ED-4901-8045-A7EA-9561A94325E3}"/>
              </a:ext>
            </a:extLst>
          </p:cNvPr>
          <p:cNvSpPr txBox="1"/>
          <p:nvPr/>
        </p:nvSpPr>
        <p:spPr>
          <a:xfrm>
            <a:off x="3376458" y="1114816"/>
            <a:ext cx="5155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What Can Scientists learn From Eels About Generating Electricity Underwater?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D40C-971A-244D-8F80-DB4D43BC0814}"/>
              </a:ext>
            </a:extLst>
          </p:cNvPr>
          <p:cNvSpPr txBox="1"/>
          <p:nvPr/>
        </p:nvSpPr>
        <p:spPr>
          <a:xfrm>
            <a:off x="3384563" y="2325113"/>
            <a:ext cx="45655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Eels have cells containing high and low concentrations of charged potassium and sodium ions, respectively. When a neurotransmitter signals to the membrane to let the ions pass through, it gives rise to an electric current, generating up to 600 volts!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group of researchers at Georgia Tech are attempting to mimic the phenomenon to make underwater wearable tech.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F011C-D485-3F41-9D27-9F5AB5DAF8C9}"/>
              </a:ext>
            </a:extLst>
          </p:cNvPr>
          <p:cNvSpPr txBox="1"/>
          <p:nvPr/>
        </p:nvSpPr>
        <p:spPr>
          <a:xfrm>
            <a:off x="393597" y="5418333"/>
            <a:ext cx="21717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Zou, Y. </a:t>
            </a:r>
            <a:r>
              <a:rPr lang="en-US" sz="1125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DED0-A879-C542-ADCC-84BB0861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2" y="2441779"/>
            <a:ext cx="2171700" cy="293032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6E2838-374A-1041-8443-D912A4FE55E8}"/>
              </a:ext>
            </a:extLst>
          </p:cNvPr>
          <p:cNvSpPr/>
          <p:nvPr/>
        </p:nvSpPr>
        <p:spPr>
          <a:xfrm>
            <a:off x="329" y="0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B695BD-2834-6E44-9CAF-EC62A15E2B3E}"/>
              </a:ext>
            </a:extLst>
          </p:cNvPr>
          <p:cNvSpPr/>
          <p:nvPr/>
        </p:nvSpPr>
        <p:spPr>
          <a:xfrm>
            <a:off x="329" y="6004560"/>
            <a:ext cx="9162965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9AA96-4BDD-2248-BEF5-B116E259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5" y="834903"/>
            <a:ext cx="2743200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11271-DBE8-DE46-81BE-AB36335C0D16}"/>
              </a:ext>
            </a:extLst>
          </p:cNvPr>
          <p:cNvSpPr txBox="1"/>
          <p:nvPr/>
        </p:nvSpPr>
        <p:spPr>
          <a:xfrm>
            <a:off x="3383833" y="1438417"/>
            <a:ext cx="46466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Nathan Swift (he/him), M.S., Startup Co-Founder &amp; COO</a:t>
            </a:r>
          </a:p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2FBD5-715F-1547-B5EE-0064BDF2D225}"/>
              </a:ext>
            </a:extLst>
          </p:cNvPr>
          <p:cNvSpPr txBox="1"/>
          <p:nvPr/>
        </p:nvSpPr>
        <p:spPr>
          <a:xfrm>
            <a:off x="3391762" y="2317423"/>
            <a:ext cx="4572368" cy="3526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Nathan liked physics because he was better at deriving things than memorization. After his B.S. and a few years in industry, he got a Masters in physics entrepreneurship.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Combining his passions for physics and business, Nathan co-founded a startup called </a:t>
            </a: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Hedgemon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that makes sports safety gear, car seats, and other products inspired by the physics of hedgehogs!</a:t>
            </a:r>
          </a:p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31250-27FE-A24C-8327-122655D34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3" y="2437170"/>
            <a:ext cx="2171700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D7C11D-01D6-6A47-9B80-4B3A0D44BE7D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7D95B1-A97F-9A4F-B82E-59558947EF75}"/>
              </a:ext>
            </a:extLst>
          </p:cNvPr>
          <p:cNvSpPr/>
          <p:nvPr/>
        </p:nvSpPr>
        <p:spPr>
          <a:xfrm>
            <a:off x="1" y="6002305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19F46-3752-024F-BAD2-2DFB38EF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81" y="779821"/>
            <a:ext cx="2743200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F87FFB-89F3-174E-A2FE-A81F910B66CB}"/>
              </a:ext>
            </a:extLst>
          </p:cNvPr>
          <p:cNvSpPr txBox="1"/>
          <p:nvPr/>
        </p:nvSpPr>
        <p:spPr>
          <a:xfrm>
            <a:off x="3398582" y="1425063"/>
            <a:ext cx="490476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Join the APS National Mentoring Community (NMC)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2AC9D-CED0-CB4E-968F-B7B84105D93B}"/>
              </a:ext>
            </a:extLst>
          </p:cNvPr>
          <p:cNvSpPr txBox="1"/>
          <p:nvPr/>
        </p:nvSpPr>
        <p:spPr>
          <a:xfrm>
            <a:off x="3383833" y="2329885"/>
            <a:ext cx="5162858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NMC supports underrepresented minority students pursuing a physics bachelors degree by providing: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Mentorship from multiple mentors within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or outside their institution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One-year free student membership in APS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Information on resources and opportunities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 to $1500 in emergency funding through the BEAM fund</a:t>
            </a:r>
          </a:p>
          <a:p>
            <a:endParaRPr lang="en-US" sz="13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F6B527-5F51-B145-A763-0E507742F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428875"/>
            <a:ext cx="2171700" cy="2943225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872B7A-F943-234E-95DD-73477755BB10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5A510-5956-E34A-AF31-A722EF06CC2F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09074-2DDA-8B4D-ACEB-D6DF1CCD09DC}"/>
              </a:ext>
            </a:extLst>
          </p:cNvPr>
          <p:cNvSpPr txBox="1"/>
          <p:nvPr/>
        </p:nvSpPr>
        <p:spPr>
          <a:xfrm>
            <a:off x="3355701" y="5099326"/>
            <a:ext cx="385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For more info, email: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nmc@aps.org</a:t>
            </a:r>
            <a:endParaRPr lang="en-US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7BB77-7654-474B-87A4-F530379E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9" y="650631"/>
            <a:ext cx="2800350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89829-B9E6-C347-A654-61E6787992F8}"/>
              </a:ext>
            </a:extLst>
          </p:cNvPr>
          <p:cNvSpPr txBox="1"/>
          <p:nvPr/>
        </p:nvSpPr>
        <p:spPr>
          <a:xfrm>
            <a:off x="3385517" y="1430804"/>
            <a:ext cx="575279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Most Potentially Permanent Jobs for Physics PhDs Are Outside of Academia</a:t>
            </a:r>
            <a:br>
              <a:rPr lang="en-US" sz="1950" dirty="0">
                <a:latin typeface="Chalkduster" panose="03050602040202020205" pitchFamily="66" charset="77"/>
              </a:rPr>
            </a:br>
            <a:endParaRPr lang="en-US" sz="1950" dirty="0">
              <a:latin typeface="Chalkduster" panose="030506020402020202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E95D9-7500-344F-B733-23A7D4CE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37170"/>
            <a:ext cx="2171700" cy="2943225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B7AFC6-7EFB-CF4D-8506-CEB42FC7D9DE}"/>
              </a:ext>
            </a:extLst>
          </p:cNvPr>
          <p:cNvSpPr txBox="1"/>
          <p:nvPr/>
        </p:nvSpPr>
        <p:spPr>
          <a:xfrm>
            <a:off x="3457575" y="2318980"/>
            <a:ext cx="477202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Employment Field of New Physics PhDs (2015 &amp; 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2CF41-036F-C24C-86AB-490C8689BF6F}"/>
              </a:ext>
            </a:extLst>
          </p:cNvPr>
          <p:cNvSpPr txBox="1"/>
          <p:nvPr/>
        </p:nvSpPr>
        <p:spPr>
          <a:xfrm>
            <a:off x="7139109" y="2569603"/>
            <a:ext cx="1052827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75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  <a:p>
            <a:endParaRPr lang="en-US" sz="13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5DCD0-997F-9345-BFC2-6768B30B9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2629" y="2792501"/>
            <a:ext cx="4762500" cy="2686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B14F2F-5D15-DE42-B0ED-C0F81FAA0C4C}"/>
              </a:ext>
            </a:extLst>
          </p:cNvPr>
          <p:cNvSpPr/>
          <p:nvPr/>
        </p:nvSpPr>
        <p:spPr>
          <a:xfrm>
            <a:off x="-6773" y="-3048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D3DB4-3EC4-C948-84E7-E7DDB2CAA811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486331-A49D-BF4B-811F-A7DD4BAFF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5" y="834903"/>
            <a:ext cx="2743200" cy="1495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296B2-EB78-754D-A1B3-15DBE45DC5D3}"/>
              </a:ext>
            </a:extLst>
          </p:cNvPr>
          <p:cNvSpPr txBox="1"/>
          <p:nvPr/>
        </p:nvSpPr>
        <p:spPr>
          <a:xfrm>
            <a:off x="3387826" y="1427978"/>
            <a:ext cx="554539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Maggie Seeds (she/her), B.S./B.A. , Business and Technology Consultant</a:t>
            </a:r>
          </a:p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9124F-C5F4-D442-A893-0EF997FE6D59}"/>
              </a:ext>
            </a:extLst>
          </p:cNvPr>
          <p:cNvSpPr txBox="1"/>
          <p:nvPr/>
        </p:nvSpPr>
        <p:spPr>
          <a:xfrm>
            <a:off x="3387826" y="2311276"/>
            <a:ext cx="4999508" cy="315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Maggie found physics to be a natural path that “helped train her brain to think analytically.” </a:t>
            </a:r>
          </a:p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Maggie’s consultant role ranges from technical to strategic, falling anywhere in the process of raw materials making it all the way to finished, marketable products.</a:t>
            </a:r>
          </a:p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“Work on soft skills, especially communicating to different audiences, and never stop learning</a:t>
            </a:r>
            <a:r>
              <a:rPr lang="en-US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!”</a:t>
            </a:r>
          </a:p>
          <a:p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1CE12B-F410-CC40-A350-DFE37C18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48" y="2429796"/>
            <a:ext cx="2171700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CDB12-AFB3-2E4B-99E1-9ECA0D3D88D8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7CF57-B975-A748-8037-E33127E06945}"/>
              </a:ext>
            </a:extLst>
          </p:cNvPr>
          <p:cNvSpPr/>
          <p:nvPr/>
        </p:nvSpPr>
        <p:spPr>
          <a:xfrm>
            <a:off x="1" y="6002305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566E4-D3F8-7148-A022-FC3E6303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685800"/>
            <a:ext cx="2743200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79074-FEA5-E746-8E66-86939A3EBA41}"/>
              </a:ext>
            </a:extLst>
          </p:cNvPr>
          <p:cNvSpPr txBox="1"/>
          <p:nvPr/>
        </p:nvSpPr>
        <p:spPr>
          <a:xfrm>
            <a:off x="3393050" y="1432438"/>
            <a:ext cx="52951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What Skills Does a Business and Technology Consultant Use?</a:t>
            </a:r>
          </a:p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AF1C0-79AA-3642-8DC2-3C69AAA953CB}"/>
              </a:ext>
            </a:extLst>
          </p:cNvPr>
          <p:cNvSpPr txBox="1"/>
          <p:nvPr/>
        </p:nvSpPr>
        <p:spPr>
          <a:xfrm>
            <a:off x="3400425" y="2313347"/>
            <a:ext cx="4895543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creativity</a:t>
            </a:r>
          </a:p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 and team-work</a:t>
            </a:r>
          </a:p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Business strategy and marketing</a:t>
            </a:r>
          </a:p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analytics and visualization</a:t>
            </a:r>
          </a:p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Research</a:t>
            </a:r>
          </a:p>
          <a:p>
            <a:pPr marL="257175" indent="-25717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Communication</a:t>
            </a:r>
          </a:p>
          <a:p>
            <a:endParaRPr lang="en-US" sz="13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1D243-80B7-E146-8522-F63A2DC2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428875"/>
            <a:ext cx="2171700" cy="2943225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8EF383-7D30-6D4D-A34B-B28751CD65E9}"/>
              </a:ext>
            </a:extLst>
          </p:cNvPr>
          <p:cNvSpPr/>
          <p:nvPr/>
        </p:nvSpPr>
        <p:spPr>
          <a:xfrm>
            <a:off x="0" y="14663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202E9-E02B-6144-8AD1-F1DA87EC90E9}"/>
              </a:ext>
            </a:extLst>
          </p:cNvPr>
          <p:cNvSpPr/>
          <p:nvPr/>
        </p:nvSpPr>
        <p:spPr>
          <a:xfrm>
            <a:off x="0" y="601980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F0C9A-61FD-C447-96EB-E07AADF9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9" y="650631"/>
            <a:ext cx="2800350" cy="171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C72AB-E2B0-C24A-9C44-38CC985E514C}"/>
              </a:ext>
            </a:extLst>
          </p:cNvPr>
          <p:cNvSpPr txBox="1"/>
          <p:nvPr/>
        </p:nvSpPr>
        <p:spPr>
          <a:xfrm>
            <a:off x="3377129" y="1431324"/>
            <a:ext cx="574357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Most Physics Bachelors in the Private</a:t>
            </a:r>
          </a:p>
          <a:p>
            <a:r>
              <a:rPr lang="en-US" sz="1950" dirty="0">
                <a:latin typeface="Chalkduster" panose="03050602040202020205" pitchFamily="66" charset="77"/>
              </a:rPr>
              <a:t>Sector Make Between $40-70K</a:t>
            </a:r>
          </a:p>
          <a:p>
            <a:endParaRPr lang="en-US" sz="135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186EC-4D81-8E47-9550-99B1685C9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32308"/>
            <a:ext cx="2171700" cy="2911217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C68E1B-8DEB-A842-BFDC-9B5342062315}"/>
              </a:ext>
            </a:extLst>
          </p:cNvPr>
          <p:cNvCxnSpPr>
            <a:cxnSpLocks/>
          </p:cNvCxnSpPr>
          <p:nvPr/>
        </p:nvCxnSpPr>
        <p:spPr>
          <a:xfrm>
            <a:off x="3457576" y="5030090"/>
            <a:ext cx="464755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EEFBEC-A974-A940-A652-D9B9416A87D9}"/>
              </a:ext>
            </a:extLst>
          </p:cNvPr>
          <p:cNvCxnSpPr>
            <a:cxnSpLocks/>
          </p:cNvCxnSpPr>
          <p:nvPr/>
        </p:nvCxnSpPr>
        <p:spPr>
          <a:xfrm>
            <a:off x="3457576" y="2435075"/>
            <a:ext cx="464755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52ADEFE-389C-0E4C-9A88-8354BD6D8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75" y="2220215"/>
            <a:ext cx="4867275" cy="280987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90060D7-9EF0-1348-8DFF-CC0383865CB3}"/>
              </a:ext>
            </a:extLst>
          </p:cNvPr>
          <p:cNvSpPr txBox="1"/>
          <p:nvPr/>
        </p:nvSpPr>
        <p:spPr>
          <a:xfrm>
            <a:off x="3446514" y="4004468"/>
            <a:ext cx="168131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75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56E37-72A9-0E45-922C-63DEEB75E88E}"/>
              </a:ext>
            </a:extLst>
          </p:cNvPr>
          <p:cNvSpPr/>
          <p:nvPr/>
        </p:nvSpPr>
        <p:spPr>
          <a:xfrm>
            <a:off x="-6773" y="-3048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32F5C-8E90-0846-B9ED-D87C788F5DEC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42352-F670-9249-A545-99282225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1" y="779821"/>
            <a:ext cx="2743200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EE822-B052-E346-95EB-F8ABF36643FE}"/>
              </a:ext>
            </a:extLst>
          </p:cNvPr>
          <p:cNvSpPr txBox="1"/>
          <p:nvPr/>
        </p:nvSpPr>
        <p:spPr>
          <a:xfrm>
            <a:off x="3400426" y="1729782"/>
            <a:ext cx="5821004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1950" dirty="0">
                <a:latin typeface="Chalkduster" panose="03050602040202020205" pitchFamily="66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Attending APS March or April Meeting? </a:t>
            </a:r>
          </a:p>
          <a:p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32CEC9-30EA-F64B-8470-3AD6E56A658A}"/>
              </a:ext>
            </a:extLst>
          </p:cNvPr>
          <p:cNvSpPr txBox="1"/>
          <p:nvPr/>
        </p:nvSpPr>
        <p:spPr>
          <a:xfrm>
            <a:off x="3400425" y="2316728"/>
            <a:ext cx="4950849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your community through the Future of Physics Days events for undergraduates: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Network with physicists from academia and industry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Attend a grad school fair or panel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Discover physics career options</a:t>
            </a:r>
          </a:p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 a free t-shirt!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 may be eligible for a travel award!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Check out: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go.aps.org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fpd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DBA928-38DF-2943-A3E9-07DE40FEC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64" y="2428875"/>
            <a:ext cx="2131043" cy="2926633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BB4D47-ECFF-9641-9EF1-5688E701B486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D6FEE-4A9F-4147-B800-CCE51449FC3F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0F1CD-1AF5-5E4E-9548-05A34D4DA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5" y="834903"/>
            <a:ext cx="2743200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BBE6F-DEC3-8B47-916B-AFB179C3F1C2}"/>
              </a:ext>
            </a:extLst>
          </p:cNvPr>
          <p:cNvSpPr txBox="1"/>
          <p:nvPr/>
        </p:nvSpPr>
        <p:spPr>
          <a:xfrm>
            <a:off x="3311934" y="1410313"/>
            <a:ext cx="529374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 err="1">
                <a:latin typeface="Chalkduster" panose="03050602040202020205" pitchFamily="66" charset="77"/>
              </a:rPr>
              <a:t>Giavanna</a:t>
            </a:r>
            <a:r>
              <a:rPr lang="en-US" sz="1950" dirty="0">
                <a:latin typeface="Chalkduster" panose="03050602040202020205" pitchFamily="66" charset="77"/>
              </a:rPr>
              <a:t> </a:t>
            </a:r>
            <a:r>
              <a:rPr lang="en-US" sz="1950" dirty="0" err="1">
                <a:latin typeface="Chalkduster" panose="03050602040202020205" pitchFamily="66" charset="77"/>
              </a:rPr>
              <a:t>Jadick</a:t>
            </a:r>
            <a:r>
              <a:rPr lang="en-US" sz="1950" dirty="0">
                <a:latin typeface="Chalkduster" panose="03050602040202020205" pitchFamily="66" charset="77"/>
              </a:rPr>
              <a:t> (she/her), AIP Mather Policy Intern, Summer 2019</a:t>
            </a:r>
          </a:p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0016C-DA77-1E4C-B193-BC77ECE5C97E}"/>
              </a:ext>
            </a:extLst>
          </p:cNvPr>
          <p:cNvSpPr txBox="1"/>
          <p:nvPr/>
        </p:nvSpPr>
        <p:spPr>
          <a:xfrm>
            <a:off x="3398746" y="2323257"/>
            <a:ext cx="4530521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Double majoring in physics and political science, </a:t>
            </a: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Giavanna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was able to apply her skills from both fields this summer when interning with the U.S. House Committee on Space and Science.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Since she also enjoys teaching immensely, after graduating, </a:t>
            </a: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Giavanna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plans to continue combining her passions for problem-solving, policy, and communicating science in novel ways.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63FA99-15E0-9E44-B18E-B122FD520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29796"/>
            <a:ext cx="2171700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71209-97D4-C14D-B030-475B4B70F4B7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0D0F59-1DE7-7342-9045-F5541473CA62}"/>
              </a:ext>
            </a:extLst>
          </p:cNvPr>
          <p:cNvSpPr/>
          <p:nvPr/>
        </p:nvSpPr>
        <p:spPr>
          <a:xfrm>
            <a:off x="1" y="6002305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40D43-41AC-6D46-8FA3-CA61684E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18" y="674739"/>
            <a:ext cx="2828925" cy="205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45170-601E-9B48-A941-BE9767C1E61F}"/>
              </a:ext>
            </a:extLst>
          </p:cNvPr>
          <p:cNvSpPr txBox="1"/>
          <p:nvPr/>
        </p:nvSpPr>
        <p:spPr>
          <a:xfrm>
            <a:off x="3378303" y="1721875"/>
            <a:ext cx="472962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Can DNA Conduct Electricity?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31689-AF9F-754A-99BB-EE0B58FDE3E3}"/>
              </a:ext>
            </a:extLst>
          </p:cNvPr>
          <p:cNvSpPr txBox="1"/>
          <p:nvPr/>
        </p:nvSpPr>
        <p:spPr>
          <a:xfrm>
            <a:off x="3378303" y="2340485"/>
            <a:ext cx="4729624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years, scientists have wondered if DNA can conduct electricity - some researchers thought it to be a superconductor, while others say it’s an insulator!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the first time ever, evidence has shown charge transport within a DNA strand. Could this one day lead to tiny DNA-sized wires and change technology forever? </a:t>
            </a:r>
          </a:p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96B6B-3B07-6548-B03F-051C2668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92" y="2437170"/>
            <a:ext cx="2171700" cy="2943225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FC54F-3F70-204F-AC63-CD80D0202637}"/>
              </a:ext>
            </a:extLst>
          </p:cNvPr>
          <p:cNvSpPr txBox="1"/>
          <p:nvPr/>
        </p:nvSpPr>
        <p:spPr>
          <a:xfrm>
            <a:off x="400972" y="5420421"/>
            <a:ext cx="210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Tatiana </a:t>
            </a:r>
            <a:r>
              <a:rPr lang="en-US" sz="1125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Latychevskaia</a:t>
            </a:r>
            <a:r>
              <a:rPr lang="en-US" sz="112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University of Zurich</a:t>
            </a:r>
          </a:p>
          <a:p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2661296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589F47-FF70-4640-AD32-CF7C48027C93}"/>
              </a:ext>
            </a:extLst>
          </p:cNvPr>
          <p:cNvSpPr/>
          <p:nvPr/>
        </p:nvSpPr>
        <p:spPr>
          <a:xfrm>
            <a:off x="329" y="0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07820B-CC1D-8640-80D4-A1974C22741A}"/>
              </a:ext>
            </a:extLst>
          </p:cNvPr>
          <p:cNvSpPr/>
          <p:nvPr/>
        </p:nvSpPr>
        <p:spPr>
          <a:xfrm>
            <a:off x="329" y="6004560"/>
            <a:ext cx="9162965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B8D44-3EE4-5446-AD9C-F82F9B1D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5" y="834903"/>
            <a:ext cx="2743200" cy="1495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F3CBC-10B3-2F43-B23D-AD10D1F0DB1C}"/>
              </a:ext>
            </a:extLst>
          </p:cNvPr>
          <p:cNvSpPr txBox="1"/>
          <p:nvPr/>
        </p:nvSpPr>
        <p:spPr>
          <a:xfrm>
            <a:off x="3391207" y="1122651"/>
            <a:ext cx="542832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Jessica Kirkpatrick (she/her), PhD, Director of Data Science and Digital Exploration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588B1-AAF8-3747-9792-78AB8C182958}"/>
              </a:ext>
            </a:extLst>
          </p:cNvPr>
          <p:cNvSpPr/>
          <p:nvPr/>
        </p:nvSpPr>
        <p:spPr>
          <a:xfrm>
            <a:off x="3391207" y="2343316"/>
            <a:ext cx="4912136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Though Jessica often struggled in courses due to a learning disability, she discovered her talent for physics in high school and </a:t>
            </a:r>
          </a:p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got a PhD.</a:t>
            </a:r>
          </a:p>
          <a:p>
            <a:pPr>
              <a:spcAft>
                <a:spcPts val="135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Jessica uses machine learning to predict locations with new sources of battery minerals. Her long-term goal is to start a company to solve social problems. </a:t>
            </a:r>
          </a:p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“Learn to build projects with code, and build a strong network.”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E2089-F6BF-2945-9D53-485CA099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37170"/>
            <a:ext cx="2171700" cy="29432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EFD780-4806-D74F-85F1-4B7D7079FDD9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CC740-E28C-9047-98AA-561D1BAFFA3C}"/>
              </a:ext>
            </a:extLst>
          </p:cNvPr>
          <p:cNvSpPr/>
          <p:nvPr/>
        </p:nvSpPr>
        <p:spPr>
          <a:xfrm>
            <a:off x="1" y="6002305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B29919-77B8-424A-B708-48FC88D5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685800"/>
            <a:ext cx="2743200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E7FA2-7DD3-4745-9EB6-76EE01E431CF}"/>
              </a:ext>
            </a:extLst>
          </p:cNvPr>
          <p:cNvSpPr txBox="1"/>
          <p:nvPr/>
        </p:nvSpPr>
        <p:spPr>
          <a:xfrm>
            <a:off x="3382127" y="1733831"/>
            <a:ext cx="5605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halkduster" panose="03050602040202020205" pitchFamily="66" charset="77"/>
              </a:rPr>
              <a:t>What Skills Does a Data Scientist Use?</a:t>
            </a:r>
          </a:p>
          <a:p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1B65C-91C3-AE42-869D-55B2F5B74F75}"/>
              </a:ext>
            </a:extLst>
          </p:cNvPr>
          <p:cNvSpPr txBox="1"/>
          <p:nvPr/>
        </p:nvSpPr>
        <p:spPr>
          <a:xfrm>
            <a:off x="3457575" y="2311812"/>
            <a:ext cx="4772025" cy="341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Building systems (data engineering)</a:t>
            </a:r>
          </a:p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Using large data sets for decision making </a:t>
            </a:r>
          </a:p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modeling</a:t>
            </a:r>
          </a:p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Machine learning</a:t>
            </a:r>
          </a:p>
          <a:p>
            <a:pPr marL="257175" indent="-257175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Finding creative solutions to problems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Effective communication with multiple teams - marketing, technical, etc.</a:t>
            </a:r>
          </a:p>
          <a:p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7C26C-5C86-5545-B516-D730B7232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7170"/>
            <a:ext cx="2171700" cy="2943225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550787-8DE0-E94E-A799-343D1B5AC556}"/>
              </a:ext>
            </a:extLst>
          </p:cNvPr>
          <p:cNvSpPr/>
          <p:nvPr/>
        </p:nvSpPr>
        <p:spPr>
          <a:xfrm>
            <a:off x="0" y="0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E77DB8-3F62-454A-807D-F6DDA1F9168D}"/>
              </a:ext>
            </a:extLst>
          </p:cNvPr>
          <p:cNvSpPr/>
          <p:nvPr/>
        </p:nvSpPr>
        <p:spPr>
          <a:xfrm>
            <a:off x="0" y="601980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</TotalTime>
  <Words>861</Words>
  <Application>Microsoft Macintosh PowerPoint</Application>
  <PresentationFormat>On-screen Show (4:3)</PresentationFormat>
  <Paragraphs>82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Chalkduster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168</cp:revision>
  <cp:lastPrinted>2019-10-31T17:48:36Z</cp:lastPrinted>
  <dcterms:created xsi:type="dcterms:W3CDTF">2019-09-11T15:42:47Z</dcterms:created>
  <dcterms:modified xsi:type="dcterms:W3CDTF">2019-11-04T19:39:14Z</dcterms:modified>
</cp:coreProperties>
</file>