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0" userDrawn="1">
          <p15:clr>
            <a:srgbClr val="A4A3A4"/>
          </p15:clr>
        </p15:guide>
        <p15:guide id="2" pos="2904" userDrawn="1">
          <p15:clr>
            <a:srgbClr val="A4A3A4"/>
          </p15:clr>
        </p15:guide>
        <p15:guide id="3" pos="2208" userDrawn="1">
          <p15:clr>
            <a:srgbClr val="A4A3A4"/>
          </p15:clr>
        </p15:guide>
        <p15:guide id="4" orient="horz" pos="3792" userDrawn="1">
          <p15:clr>
            <a:srgbClr val="A4A3A4"/>
          </p15:clr>
        </p15:guide>
        <p15:guide id="5" orient="horz" pos="4176" userDrawn="1">
          <p15:clr>
            <a:srgbClr val="A4A3A4"/>
          </p15:clr>
        </p15:guide>
        <p15:guide id="6" pos="4224" userDrawn="1">
          <p15:clr>
            <a:srgbClr val="A4A3A4"/>
          </p15:clr>
        </p15:guide>
        <p15:guide id="7" orient="horz" pos="960" userDrawn="1">
          <p15:clr>
            <a:srgbClr val="A4A3A4"/>
          </p15:clr>
        </p15:guide>
        <p15:guide id="8" pos="312" userDrawn="1">
          <p15:clr>
            <a:srgbClr val="A4A3A4"/>
          </p15:clr>
        </p15:guide>
        <p15:guide id="9" pos="384" userDrawn="1">
          <p15:clr>
            <a:srgbClr val="A4A3A4"/>
          </p15:clr>
        </p15:guide>
        <p15:guide id="10" pos="6912" userDrawn="1">
          <p15:clr>
            <a:srgbClr val="A4A3A4"/>
          </p15:clr>
        </p15:guide>
        <p15:guide id="13" orient="horz" pos="3672" userDrawn="1">
          <p15:clr>
            <a:srgbClr val="A4A3A4"/>
          </p15:clr>
        </p15:guide>
        <p15:guide id="14" orient="horz" pos="3096" userDrawn="1">
          <p15:clr>
            <a:srgbClr val="A4A3A4"/>
          </p15:clr>
        </p15:guide>
        <p15:guide id="15" orient="horz" pos="39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559C"/>
    <a:srgbClr val="1B5771"/>
    <a:srgbClr val="0071BC"/>
    <a:srgbClr val="F3BD30"/>
    <a:srgbClr val="EE0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61"/>
    <p:restoredTop sz="94638"/>
  </p:normalViewPr>
  <p:slideViewPr>
    <p:cSldViewPr snapToGrid="0" snapToObjects="1" showGuides="1">
      <p:cViewPr varScale="1">
        <p:scale>
          <a:sx n="84" d="100"/>
          <a:sy n="84" d="100"/>
        </p:scale>
        <p:origin x="192" y="984"/>
      </p:cViewPr>
      <p:guideLst>
        <p:guide orient="horz" pos="1320"/>
        <p:guide pos="2904"/>
        <p:guide pos="2208"/>
        <p:guide orient="horz" pos="3792"/>
        <p:guide orient="horz" pos="4176"/>
        <p:guide pos="4224"/>
        <p:guide orient="horz" pos="960"/>
        <p:guide pos="312"/>
        <p:guide pos="384"/>
        <p:guide pos="6912"/>
        <p:guide orient="horz" pos="3672"/>
        <p:guide orient="horz" pos="3096"/>
        <p:guide orient="horz" pos="39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7CE26-65E1-5448-8401-17D69FE7D46E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8C305-960D-8446-A211-5D267F1A2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14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7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47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12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38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8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75E5C-2AAF-F344-A332-008F41DE1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A7D9F0-8573-8A42-93B2-C368EB070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599B9-34FB-7843-9276-F04DE8A5F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F9FD6-2041-714D-A3F4-4CD1AFE97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FD501-066C-944F-97B3-9CB479FFF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78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2EC8-24CD-E24E-825B-C272666DD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F846D2-04E0-1548-A370-E74A6DFC8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44016-A769-B944-B863-6B1BF653C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E55E1-B90A-BB4A-8336-3E1399CDB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F362F-F05B-8947-A597-B93125FCB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39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74D050-92A4-174F-BBE2-C4FEDC1FF5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5B76A3-4EF6-7A46-B9BF-6381ADA8E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8DB06-07CC-8D4E-9F69-DC938CADB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8BEBB-BB1B-F149-8BD3-E9FEC8155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14F8F-46A2-AB42-98BA-5981C24BC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83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0054E-DA64-AD4E-B822-B4354C2F2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40A60-88F6-0341-906B-75B40F790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84212-D843-E847-AAFA-6913A244F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B2833-ED5B-154E-802B-D5CF8BFA1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11084-A34B-2740-9EA6-365012B50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17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D38E0-B371-B248-AB2E-0C6F4667D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E6479-0ACB-5D4C-BF6E-2188744A1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81C40-530F-664F-BF77-60A87290C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CE642-B6E4-DA4A-A71B-88DE4ED7E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03133-F41D-EC41-9889-596490DDD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40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CAD18-7E70-2043-B9EB-D678BD070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3444E-FF36-974E-B3C1-3E0C4AB862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436ECE-414B-8F43-A5B4-ADCF0F96A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8ACC3-9A60-AF47-BCD2-B210EF6A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210FF-2AC1-9244-B211-70BF85499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CCC20-094A-1646-8849-F0E243661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70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EA71F-8FE6-8341-8DA0-608A83C55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B1CE2-815D-E246-8782-7C1680664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81557-D0E2-F141-A113-FE8298E83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A88649-C618-FD45-9931-0E46225D29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65F0EF-0CC9-6849-8AE2-749638388A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6AF07F-2B14-234D-B7C1-FA2481F13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B3C327-95CF-8E45-AFE5-804891986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3B7750-30FD-BB43-B40C-4014C3F51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26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2BB03-93AD-3C4B-97F3-8F13277F8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50AC37-330F-C041-8311-435686A7B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11A510-624E-254C-9305-6DD5E2D4D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18A097-994D-1143-B3FB-4F14C6D38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77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905847-5DE9-424C-8948-4A432201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F7449-47FA-F740-A313-2B6F6A225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CD7EA-E76D-7B4C-9AE7-FF6131E3B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26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DF428-8400-3B49-AD09-8D255887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8B6E-C4A7-0149-87D7-425B2E96F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79605-5A1E-A747-B299-1A8986D7B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A1DBE8-77CF-5A40-8592-98AC0E033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36FAD-8C1D-2C43-931F-64809823D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6F583D-3186-9E47-A2ED-CF6734BB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5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57E52-7241-8543-84E6-A46BF9F24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516C67-9CA4-8743-A75E-EDD04B3E1E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094CB-92E8-1542-AE20-B995E98D4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E4752-4543-5B4C-8B28-1D6AC2E8C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191DA0-98B6-AC4F-B3B5-76EDB1484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A397D-D34E-D54C-BABC-E27D99349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02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E02A23-0148-FC4D-8BE6-C02E6AF8F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41CE4-0C86-5240-8BF3-189894C8D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75562-D13E-BA48-85C9-EC7BEF627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55EB6-E869-FB47-8973-84276EEBE2E0}" type="datetimeFigureOut">
              <a:rPr lang="en-US" smtClean="0"/>
              <a:t>11/11/19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2A250-81DA-5246-A565-C7945312D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9E653-4B38-CE4B-8F6F-E9E8D5B46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86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4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15.emf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28.png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7.emf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A126AA-4661-994A-892D-7403269DE8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67A145-63A4-6F47-B9D3-6F87B0F08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660" y="5659284"/>
            <a:ext cx="986708" cy="1022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C6D96B-8B26-4943-B585-01F639FE4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1350">
            <a:off x="55817" y="-672760"/>
            <a:ext cx="11864085" cy="79449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460A8B-55D9-C24D-8673-E41DE4C65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631" y="345907"/>
            <a:ext cx="7479323" cy="448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54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18E3E7-D16A-6A4E-8867-1E483DF8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624" y="5566786"/>
            <a:ext cx="439584" cy="3878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D4291F-28C6-ED4C-B97D-4DFAEA77B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0041552" y="560438"/>
            <a:ext cx="5728767" cy="57287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04246A-1746-FD44-97F2-01EC63783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374" y="-103239"/>
            <a:ext cx="3657600" cy="228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681D98-8121-2743-9B0A-543F1E0E6FB2}"/>
              </a:ext>
            </a:extLst>
          </p:cNvPr>
          <p:cNvSpPr txBox="1"/>
          <p:nvPr/>
        </p:nvSpPr>
        <p:spPr>
          <a:xfrm>
            <a:off x="4521609" y="1178607"/>
            <a:ext cx="6598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halkduster" panose="03050602040202020205" pitchFamily="66" charset="77"/>
              </a:rPr>
              <a:t>Explore Our Online Job Board To: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86CCE-5019-1C42-B282-742FE0F39EC6}"/>
              </a:ext>
            </a:extLst>
          </p:cNvPr>
          <p:cNvSpPr txBox="1"/>
          <p:nvPr/>
        </p:nvSpPr>
        <p:spPr>
          <a:xfrm>
            <a:off x="4538660" y="2000248"/>
            <a:ext cx="63627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Search for positions by location, physics field, job sector and more!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Browse through job postings specifically for physics degree holders. 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Store your resume, cover letters, and other materials on the site. 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Apply for positions directly through the job center!</a:t>
            </a:r>
          </a:p>
          <a:p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FFF425B-79C9-D445-A04F-7EC18A33AB30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D97D940-07C6-5E46-9DB9-D583DA9E5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8B862A-BBA6-9C40-9D81-1B4C5BED8AE9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51B45D2-20C7-1146-A6B5-46E40BE9F28D}"/>
              </a:ext>
            </a:extLst>
          </p:cNvPr>
          <p:cNvSpPr txBox="1"/>
          <p:nvPr/>
        </p:nvSpPr>
        <p:spPr>
          <a:xfrm>
            <a:off x="4805186" y="5677087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Visit: </a:t>
            </a:r>
            <a:r>
              <a:rPr lang="en-US" sz="2400" b="1" dirty="0" err="1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careers.aps.org</a:t>
            </a:r>
            <a:endParaRPr lang="en-US" sz="2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53FC6F2-EC5D-D049-AD79-6F27289582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164" y="2091319"/>
            <a:ext cx="2898799" cy="3930161"/>
          </a:xfrm>
          <a:prstGeom prst="rect">
            <a:avLst/>
          </a:prstGeom>
          <a:ln w="19050">
            <a:solidFill>
              <a:srgbClr val="45559C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7FB1C5-449D-E64F-92D4-CE43BD530E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940" y="5386480"/>
            <a:ext cx="2895600" cy="6350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B32B33-36D3-6A46-AD9E-D8149514F6D3}"/>
              </a:ext>
            </a:extLst>
          </p:cNvPr>
          <p:cNvCxnSpPr/>
          <p:nvPr/>
        </p:nvCxnSpPr>
        <p:spPr>
          <a:xfrm>
            <a:off x="593748" y="5386480"/>
            <a:ext cx="289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76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492CDC-6CA1-4C4E-BCBB-EF42C0C5E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24" y="-243348"/>
            <a:ext cx="3771900" cy="2743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ECB016-71CD-B74C-9EF7-B5F264C8AD26}"/>
              </a:ext>
            </a:extLst>
          </p:cNvPr>
          <p:cNvSpPr/>
          <p:nvPr/>
        </p:nvSpPr>
        <p:spPr>
          <a:xfrm>
            <a:off x="3523723" y="2057400"/>
            <a:ext cx="369851" cy="213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D215ED-4901-8045-A7EA-9561A94325E3}"/>
              </a:ext>
            </a:extLst>
          </p:cNvPr>
          <p:cNvSpPr txBox="1"/>
          <p:nvPr/>
        </p:nvSpPr>
        <p:spPr>
          <a:xfrm>
            <a:off x="4501944" y="343422"/>
            <a:ext cx="6873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halkduster" panose="03050602040202020205" pitchFamily="66" charset="77"/>
              </a:rPr>
              <a:t>What Can Scientists learn From Eels About Generating Electricity Underwater?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8CD40C-971A-244D-8F80-DB4D43BC0814}"/>
              </a:ext>
            </a:extLst>
          </p:cNvPr>
          <p:cNvSpPr txBox="1"/>
          <p:nvPr/>
        </p:nvSpPr>
        <p:spPr>
          <a:xfrm>
            <a:off x="4512750" y="1957150"/>
            <a:ext cx="60873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Eels have cells containing high and low concentrations of charged potassium and sodium ions, respectively. When a neurotransmitter signals to the membrane to let the ions pass through, it gives rise to an electric current, generating up to 600 volts!</a:t>
            </a:r>
          </a:p>
          <a:p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 </a:t>
            </a:r>
          </a:p>
          <a:p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 group of researchers at Georgia Tech are attempting to mimic the phenomenon to make underwater wearable tech.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6F011C-D485-3F41-9D27-9F5AB5DAF8C9}"/>
              </a:ext>
            </a:extLst>
          </p:cNvPr>
          <p:cNvSpPr txBox="1"/>
          <p:nvPr/>
        </p:nvSpPr>
        <p:spPr>
          <a:xfrm>
            <a:off x="524796" y="6081443"/>
            <a:ext cx="2895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Zou, Y. </a:t>
            </a:r>
            <a:r>
              <a:rPr lang="en-US" sz="15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et al.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5774FE-FF26-CA47-9598-E43D245D8FA5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D7C024-2B4A-6240-87BE-0E6ED063F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675221E-F6DD-CE4A-B9CF-8317A48BF70F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6A032BB-7D94-7341-AE8F-2519E035D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10469">
            <a:off x="10818608" y="1923783"/>
            <a:ext cx="2523817" cy="3096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CBDED0-A879-C542-ADCC-84BB0861B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23" y="2112706"/>
            <a:ext cx="2895600" cy="3907094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16217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3EF59E-9D30-E74F-AB97-8F795C699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07687">
            <a:off x="10179701" y="1361720"/>
            <a:ext cx="3336338" cy="3881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89AA96-4BDD-2248-BEF5-B116E259E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46" y="-29796"/>
            <a:ext cx="3657600" cy="1993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F11271-DBE8-DE46-81BE-AB36335C0D16}"/>
              </a:ext>
            </a:extLst>
          </p:cNvPr>
          <p:cNvSpPr txBox="1"/>
          <p:nvPr/>
        </p:nvSpPr>
        <p:spPr>
          <a:xfrm>
            <a:off x="4511777" y="774889"/>
            <a:ext cx="6195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halkduster" panose="03050602040202020205" pitchFamily="66" charset="77"/>
              </a:rPr>
              <a:t>Nathan Swift (he/him), M.S., Startup Co-Founder &amp; COO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2FBD5-715F-1547-B5EE-0064BDF2D225}"/>
              </a:ext>
            </a:extLst>
          </p:cNvPr>
          <p:cNvSpPr txBox="1"/>
          <p:nvPr/>
        </p:nvSpPr>
        <p:spPr>
          <a:xfrm>
            <a:off x="4522348" y="1946898"/>
            <a:ext cx="6096491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Nathan liked physics because he was better at deriving things than memorization. After his B.S. and a few years in industry, he got a Masters in physics entrepreneurship. </a:t>
            </a:r>
          </a:p>
          <a:p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Combining his passions for physics and business, Nathan co-founded a startup called </a:t>
            </a:r>
            <a:r>
              <a:rPr lang="en-US" sz="2400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Hedgemon</a:t>
            </a: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that makes sports safety gear, car seats, and other products inspired by the physics of hedgehogs!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F31250-27FE-A24C-8327-122655D34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191" y="2106560"/>
            <a:ext cx="2895600" cy="39243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2EA6B90-B02A-F14A-852D-502C9F7C42CC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975E2A9-5CD5-B841-9CC1-B2B729F75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E5053D-F356-0048-98AD-86E91927A62B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818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4C1BC8-48A3-DD40-B3C2-7AECC102A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041552" y="560438"/>
            <a:ext cx="5728767" cy="57287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019F46-3752-024F-BAD2-2DFB38EF5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74" y="-103239"/>
            <a:ext cx="3657600" cy="228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F87FFB-89F3-174E-A2FE-A81F910B66CB}"/>
              </a:ext>
            </a:extLst>
          </p:cNvPr>
          <p:cNvSpPr txBox="1"/>
          <p:nvPr/>
        </p:nvSpPr>
        <p:spPr>
          <a:xfrm>
            <a:off x="4531442" y="757084"/>
            <a:ext cx="65396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halkduster" panose="03050602040202020205" pitchFamily="66" charset="77"/>
              </a:rPr>
              <a:t>Join the APS National Mentoring Community (NMC)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72AC9D-CED0-CB4E-968F-B7B84105D93B}"/>
              </a:ext>
            </a:extLst>
          </p:cNvPr>
          <p:cNvSpPr txBox="1"/>
          <p:nvPr/>
        </p:nvSpPr>
        <p:spPr>
          <a:xfrm>
            <a:off x="4511776" y="1963514"/>
            <a:ext cx="68838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NMC supports underrepresented minority students pursuing a physics bachelors degree by providing: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Mentorship from multiple mentors within or outside their institution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One-year free student membership in APS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Information on resources and opportunities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Up to $1500 in emergency funding through the BEAM fund</a:t>
            </a:r>
          </a:p>
          <a:p>
            <a:pPr lvl="0"/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For more info, email: </a:t>
            </a:r>
            <a:r>
              <a:rPr lang="en-US" sz="2400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nmc@aps.org</a:t>
            </a:r>
            <a:endParaRPr lang="en-US" sz="240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054D7B-F556-E34D-90BF-F86CFCA5AB28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AD0C91B-07AF-6945-9539-9C3572CD0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C529AB-7059-3F45-A8B0-C49F48EC6DF5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9F6B527-5F51-B145-A763-0E507742F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095500"/>
            <a:ext cx="2895600" cy="3924300"/>
          </a:xfrm>
          <a:prstGeom prst="rect">
            <a:avLst/>
          </a:prstGeom>
          <a:ln w="19050">
            <a:solidFill>
              <a:srgbClr val="45559C"/>
            </a:solidFill>
          </a:ln>
        </p:spPr>
      </p:pic>
    </p:spTree>
    <p:extLst>
      <p:ext uri="{BB962C8B-B14F-4D97-AF65-F5344CB8AC3E}">
        <p14:creationId xmlns:p14="http://schemas.microsoft.com/office/powerpoint/2010/main" val="108465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57BB77-7654-474B-87A4-F530379ED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85" y="-275492"/>
            <a:ext cx="3733800" cy="228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E89829-B9E6-C347-A654-61E6787992F8}"/>
              </a:ext>
            </a:extLst>
          </p:cNvPr>
          <p:cNvSpPr txBox="1"/>
          <p:nvPr/>
        </p:nvSpPr>
        <p:spPr>
          <a:xfrm>
            <a:off x="4514022" y="764738"/>
            <a:ext cx="76703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halkduster" panose="03050602040202020205" pitchFamily="66" charset="77"/>
              </a:rPr>
              <a:t>Most Potentially Permanent Jobs for Physics PhDs are outside of Academia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1E95D9-7500-344F-B733-23A7D4CEE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106560"/>
            <a:ext cx="2895600" cy="3924300"/>
          </a:xfrm>
          <a:prstGeom prst="rect">
            <a:avLst/>
          </a:prstGeom>
          <a:ln w="19050">
            <a:solidFill>
              <a:srgbClr val="1B577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B7AFC6-7EFB-CF4D-8506-CEB42FC7D9DE}"/>
              </a:ext>
            </a:extLst>
          </p:cNvPr>
          <p:cNvSpPr txBox="1"/>
          <p:nvPr/>
        </p:nvSpPr>
        <p:spPr>
          <a:xfrm>
            <a:off x="4610100" y="1975191"/>
            <a:ext cx="6362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1B577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Employment Field of New Physics PhDs (2015 &amp; 2016)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42CF41-036F-C24C-86AB-490C8689BF6F}"/>
              </a:ext>
            </a:extLst>
          </p:cNvPr>
          <p:cNvSpPr txBox="1"/>
          <p:nvPr/>
        </p:nvSpPr>
        <p:spPr>
          <a:xfrm>
            <a:off x="9518812" y="2283137"/>
            <a:ext cx="140376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err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aip.org</a:t>
            </a:r>
            <a:r>
              <a:rPr lang="en-US" sz="13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/statistics</a:t>
            </a:r>
          </a:p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CAAEA2-DBCC-DD45-84A8-528C57C94176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421AC76-4E6B-E644-A778-C522987A6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1AD0B29-A9EC-BB44-BEB6-D9D5C011039D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1F711C8-0FC9-BB40-B7C5-F3AF5D2FB8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6839" y="1637866"/>
            <a:ext cx="2894292" cy="29704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F5DCD0-997F-9345-BFC2-6768B30B9D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6839" y="2580335"/>
            <a:ext cx="6350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5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9D430D7-8376-B34F-932A-E4ABD912F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07687">
            <a:off x="10179701" y="1361720"/>
            <a:ext cx="3336338" cy="3881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486331-A49D-BF4B-811F-A7DD4BAFF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46" y="-29796"/>
            <a:ext cx="3657600" cy="1993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9296B2-EB78-754D-A1B3-15DBE45DC5D3}"/>
              </a:ext>
            </a:extLst>
          </p:cNvPr>
          <p:cNvSpPr txBox="1"/>
          <p:nvPr/>
        </p:nvSpPr>
        <p:spPr>
          <a:xfrm>
            <a:off x="4517101" y="760971"/>
            <a:ext cx="73938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halkduster" panose="03050602040202020205" pitchFamily="66" charset="77"/>
              </a:rPr>
              <a:t>Maggie Seeds (she/her), B.S./B.A. , Business and Technology Consultant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59124F-C5F4-D442-A893-0EF997FE6D59}"/>
              </a:ext>
            </a:extLst>
          </p:cNvPr>
          <p:cNvSpPr txBox="1"/>
          <p:nvPr/>
        </p:nvSpPr>
        <p:spPr>
          <a:xfrm>
            <a:off x="4517101" y="1978029"/>
            <a:ext cx="666601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Maggie found physics to be a natural path that “helped train her brain to think analytically.” 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Currently, Maggie’s consultant role ranges from technical to strategic, falling anywhere in the process of raw materials making it all the way to finished, marketable products.</a:t>
            </a:r>
          </a:p>
          <a:p>
            <a:r>
              <a:rPr lang="en-US" sz="2400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“Work on soft skills, especially communicating to different audiences, and never stop learning</a:t>
            </a:r>
            <a:r>
              <a:rPr lang="en-US" sz="2400" dirty="0">
                <a:solidFill>
                  <a:srgbClr val="C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!”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1CE12B-F410-CC40-A350-DFE37C18C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64" y="2096728"/>
            <a:ext cx="2895600" cy="39243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13244B-0FD6-FD4F-BF17-5044DCB75E98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389D2B-BD67-8D41-9CE9-3DADF1351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8642031-FD5F-D642-92AB-EED9794B77C5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416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E566E4-D3F8-7148-A022-FC3E63035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77" y="-228600"/>
            <a:ext cx="3657600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F79074-FEA5-E746-8E66-86939A3EBA41}"/>
              </a:ext>
            </a:extLst>
          </p:cNvPr>
          <p:cNvSpPr txBox="1"/>
          <p:nvPr/>
        </p:nvSpPr>
        <p:spPr>
          <a:xfrm>
            <a:off x="4524066" y="766917"/>
            <a:ext cx="70602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halkduster" panose="03050602040202020205" pitchFamily="66" charset="77"/>
              </a:rPr>
              <a:t>What Skills Does a Business and Technology Consultant Use?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CAF1C0-79AA-3642-8DC2-3C69AAA953CB}"/>
              </a:ext>
            </a:extLst>
          </p:cNvPr>
          <p:cNvSpPr txBox="1"/>
          <p:nvPr/>
        </p:nvSpPr>
        <p:spPr>
          <a:xfrm>
            <a:off x="4533900" y="1993900"/>
            <a:ext cx="652739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Critical thinking and creativity</a:t>
            </a:r>
          </a:p>
          <a:p>
            <a:pPr marL="342900" lvl="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Collaboration and team-work</a:t>
            </a:r>
          </a:p>
          <a:p>
            <a:pPr marL="342900" lvl="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Business strategy and marketing</a:t>
            </a:r>
          </a:p>
          <a:p>
            <a:pPr marL="342900" lvl="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Data analytics and visualization</a:t>
            </a:r>
          </a:p>
          <a:p>
            <a:pPr marL="342900" lvl="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Research</a:t>
            </a:r>
          </a:p>
          <a:p>
            <a:pPr marL="342900" lvl="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Communication</a:t>
            </a:r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55A5A06-D72D-664A-AAC0-44379B499D4E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E31DF0-774E-694E-AE02-2C48EA4AA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65934C-73CB-3C4E-99FB-50EB965B0EC2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F21A4DC-F91F-E549-869D-0FB453604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6763" y="1936468"/>
            <a:ext cx="1675051" cy="274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91D243-80B7-E146-8522-F63A2DC22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095500"/>
            <a:ext cx="2895600" cy="3924300"/>
          </a:xfrm>
          <a:prstGeom prst="rect">
            <a:avLst/>
          </a:prstGeom>
          <a:ln w="19050">
            <a:solidFill>
              <a:srgbClr val="0071BC"/>
            </a:solidFill>
          </a:ln>
        </p:spPr>
      </p:pic>
    </p:spTree>
    <p:extLst>
      <p:ext uri="{BB962C8B-B14F-4D97-AF65-F5344CB8AC3E}">
        <p14:creationId xmlns:p14="http://schemas.microsoft.com/office/powerpoint/2010/main" val="52581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5F0C9A-61FD-C447-96EB-E07AADF9D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85" y="-275492"/>
            <a:ext cx="3733800" cy="228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DC72AB-E2B0-C24A-9C44-38CC985E514C}"/>
              </a:ext>
            </a:extLst>
          </p:cNvPr>
          <p:cNvSpPr txBox="1"/>
          <p:nvPr/>
        </p:nvSpPr>
        <p:spPr>
          <a:xfrm>
            <a:off x="4502839" y="765432"/>
            <a:ext cx="7658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halkduster" panose="03050602040202020205" pitchFamily="66" charset="77"/>
              </a:rPr>
              <a:t>The median starting salary for a Physics Bachelors in the STEM Private Sector is $60k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5C7FC1-FC96-0A4E-9373-9237A3C99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5251" y="1356638"/>
            <a:ext cx="2894292" cy="297045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B4BDDDC-B500-FD43-92F5-CE0BFCFBB788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71C34D6-EF50-F44D-BA4F-3B49AF174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BFAAA7F-493E-8244-829C-F491F47860E7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3B1C7E3-13EE-D74E-8829-171DEE002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6839" y="1637866"/>
            <a:ext cx="2894292" cy="2970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7186EC-4D81-8E47-9550-99B1685C9D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2100077"/>
            <a:ext cx="2895600" cy="3881623"/>
          </a:xfrm>
          <a:prstGeom prst="rect">
            <a:avLst/>
          </a:prstGeom>
          <a:ln w="19050">
            <a:solidFill>
              <a:srgbClr val="1B5771"/>
            </a:solidFill>
          </a:ln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4C68E1B-8DEB-A842-BFDC-9B5342062315}"/>
              </a:ext>
            </a:extLst>
          </p:cNvPr>
          <p:cNvCxnSpPr>
            <a:cxnSpLocks/>
          </p:cNvCxnSpPr>
          <p:nvPr/>
        </p:nvCxnSpPr>
        <p:spPr>
          <a:xfrm>
            <a:off x="4610100" y="5840025"/>
            <a:ext cx="6196739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EEFBEC-A974-A940-A652-D9B9416A87D9}"/>
              </a:ext>
            </a:extLst>
          </p:cNvPr>
          <p:cNvCxnSpPr>
            <a:cxnSpLocks/>
          </p:cNvCxnSpPr>
          <p:nvPr/>
        </p:nvCxnSpPr>
        <p:spPr>
          <a:xfrm>
            <a:off x="4610100" y="2103766"/>
            <a:ext cx="6196739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152ADEFE-389C-0E4C-9A88-8354BD6D8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0100" y="1989018"/>
            <a:ext cx="6489700" cy="374650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290060D7-9EF0-1348-8DFF-CC0383865CB3}"/>
              </a:ext>
            </a:extLst>
          </p:cNvPr>
          <p:cNvSpPr txBox="1"/>
          <p:nvPr/>
        </p:nvSpPr>
        <p:spPr>
          <a:xfrm>
            <a:off x="4595352" y="4196291"/>
            <a:ext cx="224175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err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aip.org</a:t>
            </a:r>
            <a:r>
              <a:rPr lang="en-US" sz="13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/statistics</a:t>
            </a:r>
          </a:p>
        </p:txBody>
      </p:sp>
    </p:spTree>
    <p:extLst>
      <p:ext uri="{BB962C8B-B14F-4D97-AF65-F5344CB8AC3E}">
        <p14:creationId xmlns:p14="http://schemas.microsoft.com/office/powerpoint/2010/main" val="3829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E42352-F670-9249-A545-992822256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74" y="-103239"/>
            <a:ext cx="3657600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BEE822-B052-E346-95EB-F8ABF36643FE}"/>
              </a:ext>
            </a:extLst>
          </p:cNvPr>
          <p:cNvSpPr txBox="1"/>
          <p:nvPr/>
        </p:nvSpPr>
        <p:spPr>
          <a:xfrm>
            <a:off x="4533900" y="1163375"/>
            <a:ext cx="7761339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600" dirty="0">
                <a:latin typeface="Chalkduster" panose="03050602040202020205" pitchFamily="66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Attending APS March or April Meeting? 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5148CD-5C4D-994C-A90C-2413268F1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041552" y="560438"/>
            <a:ext cx="5728767" cy="57287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0D3F0D-F5B3-AD45-A076-69D12F0B0534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6255F8-A630-6C47-BC17-90D39FC2F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BD9C81-6D49-D84F-BA3A-77B61CD14A47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532CEC9-30EA-F64B-8470-3AD6E56A658A}"/>
              </a:ext>
            </a:extLst>
          </p:cNvPr>
          <p:cNvSpPr txBox="1"/>
          <p:nvPr/>
        </p:nvSpPr>
        <p:spPr>
          <a:xfrm>
            <a:off x="4533900" y="1998408"/>
            <a:ext cx="66011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Find your community through the Future of Physics Days events for undergraduates: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Network with physicists from academia and industry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Attend a grad school fair or panel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Discover physics career options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Receive a free t-shirt!</a:t>
            </a:r>
          </a:p>
          <a:p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You may be eligible for a travel award! </a:t>
            </a:r>
            <a:b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sz="2400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Check out: </a:t>
            </a:r>
            <a:r>
              <a:rPr lang="en-US" sz="2400" b="1" dirty="0" err="1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go.aps.org</a:t>
            </a:r>
            <a:r>
              <a:rPr lang="en-US" sz="2400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/</a:t>
            </a:r>
            <a:r>
              <a:rPr lang="en-US" sz="2400" b="1" dirty="0" err="1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fpd</a:t>
            </a:r>
            <a:r>
              <a:rPr lang="en-US" sz="2400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b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endParaRPr lang="en-US" sz="240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DBA928-38DF-2943-A3E9-07DE40FEC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84" y="2095500"/>
            <a:ext cx="2841391" cy="3902177"/>
          </a:xfrm>
          <a:prstGeom prst="rect">
            <a:avLst/>
          </a:prstGeom>
          <a:ln w="19050">
            <a:solidFill>
              <a:srgbClr val="45559C"/>
            </a:solidFill>
          </a:ln>
        </p:spPr>
      </p:pic>
    </p:spTree>
    <p:extLst>
      <p:ext uri="{BB962C8B-B14F-4D97-AF65-F5344CB8AC3E}">
        <p14:creationId xmlns:p14="http://schemas.microsoft.com/office/powerpoint/2010/main" val="85978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49948A9-289C-254B-99F2-2E31C3E5A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07687">
            <a:off x="10179701" y="1361720"/>
            <a:ext cx="3336338" cy="3881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50F1CD-1AF5-5E4E-9548-05A34D4DA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46" y="-29796"/>
            <a:ext cx="3657600" cy="1993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BBE6F-DEC3-8B47-916B-AFB179C3F1C2}"/>
              </a:ext>
            </a:extLst>
          </p:cNvPr>
          <p:cNvSpPr txBox="1"/>
          <p:nvPr/>
        </p:nvSpPr>
        <p:spPr>
          <a:xfrm>
            <a:off x="4415912" y="737418"/>
            <a:ext cx="70583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Chalkduster" panose="03050602040202020205" pitchFamily="66" charset="77"/>
              </a:rPr>
              <a:t>Giavanna</a:t>
            </a:r>
            <a:r>
              <a:rPr lang="en-US" sz="2600" dirty="0">
                <a:latin typeface="Chalkduster" panose="03050602040202020205" pitchFamily="66" charset="77"/>
              </a:rPr>
              <a:t> </a:t>
            </a:r>
            <a:r>
              <a:rPr lang="en-US" sz="2600" dirty="0" err="1">
                <a:latin typeface="Chalkduster" panose="03050602040202020205" pitchFamily="66" charset="77"/>
              </a:rPr>
              <a:t>Jadick</a:t>
            </a:r>
            <a:r>
              <a:rPr lang="en-US" sz="2600" dirty="0">
                <a:latin typeface="Chalkduster" panose="03050602040202020205" pitchFamily="66" charset="77"/>
              </a:rPr>
              <a:t> (she/her), AIP Mather Policy Intern, Summer 2019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20016C-DA77-1E4C-B193-BC77ECE5C97E}"/>
              </a:ext>
            </a:extLst>
          </p:cNvPr>
          <p:cNvSpPr txBox="1"/>
          <p:nvPr/>
        </p:nvSpPr>
        <p:spPr>
          <a:xfrm>
            <a:off x="4531662" y="1954675"/>
            <a:ext cx="6040694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Double majoring in physics and political science, </a:t>
            </a:r>
            <a:r>
              <a:rPr lang="en-US" sz="2400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Giavanna</a:t>
            </a: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was able to apply her skills from both fields this summer when interning with the U.S. House Committee on Space and Science. </a:t>
            </a:r>
          </a:p>
          <a:p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Since she also enjoys teaching immensely, after graduating, </a:t>
            </a:r>
            <a:r>
              <a:rPr lang="en-US" sz="2400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Giavanna</a:t>
            </a: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plans to continue combining her passions for problem-solving, policy, and communicating science in novel ways.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63FA99-15E0-9E44-B18E-B122FD520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096728"/>
            <a:ext cx="2895600" cy="39243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0F0875-C1E5-A048-BAB3-83EFCED364FD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031CD2-ED3B-EF4E-8E5E-03F91CE41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399A6E7-97E2-664F-9EF8-88123B37DC87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671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A7643BA-0096-924C-974D-9D0536581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10469">
            <a:off x="10818608" y="1923783"/>
            <a:ext cx="2523817" cy="30962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E40D43-41AC-6D46-8FA3-CA61684EA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24" y="-243348"/>
            <a:ext cx="3771900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D45170-601E-9B48-A941-BE9767C1E61F}"/>
              </a:ext>
            </a:extLst>
          </p:cNvPr>
          <p:cNvSpPr txBox="1"/>
          <p:nvPr/>
        </p:nvSpPr>
        <p:spPr>
          <a:xfrm>
            <a:off x="4504404" y="1152832"/>
            <a:ext cx="63061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halkduster" panose="03050602040202020205" pitchFamily="66" charset="77"/>
              </a:rPr>
              <a:t>Can DNA Conduct Electricity?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231689-AF9F-754A-99BB-EE0B58FDE3E3}"/>
              </a:ext>
            </a:extLst>
          </p:cNvPr>
          <p:cNvSpPr txBox="1"/>
          <p:nvPr/>
        </p:nvSpPr>
        <p:spPr>
          <a:xfrm>
            <a:off x="4504404" y="1977647"/>
            <a:ext cx="630616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For years, scientists have wondered if DNA can conduct electricity - some researchers thought it to be a superconductor, while others say it’s an insulator! </a:t>
            </a:r>
          </a:p>
          <a:p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For the first time ever, evidence has shown charge transport within a DNA strand. Could this one day lead to tiny DNA-sized wires and change technology forever? 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896B6B-3B07-6548-B03F-051C2668E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23" y="2106560"/>
            <a:ext cx="2895600" cy="3924300"/>
          </a:xfrm>
          <a:prstGeom prst="rect">
            <a:avLst/>
          </a:prstGeom>
          <a:ln w="19050">
            <a:solidFill>
              <a:srgbClr val="F3BD3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EFC54F-3F70-204F-AC63-CD80D0202637}"/>
              </a:ext>
            </a:extLst>
          </p:cNvPr>
          <p:cNvSpPr txBox="1"/>
          <p:nvPr/>
        </p:nvSpPr>
        <p:spPr>
          <a:xfrm>
            <a:off x="534628" y="6084227"/>
            <a:ext cx="280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Tatiana </a:t>
            </a:r>
            <a:r>
              <a:rPr lang="en-US" sz="15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Latychevskaia</a:t>
            </a:r>
            <a:r>
              <a:rPr lang="en-US" sz="15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University of Zurich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36B1DD-DBE0-E54B-85A9-69A7915B8D8B}"/>
              </a:ext>
            </a:extLst>
          </p:cNvPr>
          <p:cNvSpPr/>
          <p:nvPr/>
        </p:nvSpPr>
        <p:spPr>
          <a:xfrm>
            <a:off x="3548394" y="2057400"/>
            <a:ext cx="369851" cy="213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039FE9-565F-C944-8B41-8C26B9C2D006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944FD1-A643-6647-91A4-BC11E0B9C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F8A06FE-DD92-F24D-B619-AB1034CC3B2F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183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337BEF5-CCFB-CD48-AB64-10FAD7910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07687">
            <a:off x="10179701" y="1361720"/>
            <a:ext cx="3336338" cy="3881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BB8D44-3EE4-5446-AD9C-F82F9B1D1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46" y="-29796"/>
            <a:ext cx="3657600" cy="1993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1F3CBC-10B3-2F43-B23D-AD10D1F0DB1C}"/>
              </a:ext>
            </a:extLst>
          </p:cNvPr>
          <p:cNvSpPr txBox="1"/>
          <p:nvPr/>
        </p:nvSpPr>
        <p:spPr>
          <a:xfrm>
            <a:off x="4521609" y="353867"/>
            <a:ext cx="72377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halkduster" panose="03050602040202020205" pitchFamily="66" charset="77"/>
              </a:rPr>
              <a:t>Jessica Kirkpatrick (she/her), PhD, Director of Data Science and Digital Exploration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9588B1-AAF8-3747-9792-78AB8C182958}"/>
              </a:ext>
            </a:extLst>
          </p:cNvPr>
          <p:cNvSpPr/>
          <p:nvPr/>
        </p:nvSpPr>
        <p:spPr>
          <a:xfrm>
            <a:off x="4521609" y="1981421"/>
            <a:ext cx="654951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Though Jessica often struggled in courses due to a learning disability, she discovered her talent for physics in high school and got a PhD.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Currently, Jessica uses machine learning to predict locations with new sources of battery minerals. Her long-term goal is to start a company to solve social problems. </a:t>
            </a:r>
          </a:p>
          <a:p>
            <a:r>
              <a:rPr lang="en-US" sz="2400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“Learn to build projects with code, and build a strong network.”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7E2089-F6BF-2945-9D53-485CA099F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106560"/>
            <a:ext cx="2895600" cy="39243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87D9390-1551-1447-A16F-060B79AE42BC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400D73-7849-E34A-890A-6B5BAF814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12074A-8A43-8F43-AB21-68EE5DA147D2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055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B29919-77B8-424A-B708-48FC88D5C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77" y="-228600"/>
            <a:ext cx="3657600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6E7FA2-7DD3-4745-9EB6-76EE01E431CF}"/>
              </a:ext>
            </a:extLst>
          </p:cNvPr>
          <p:cNvSpPr txBox="1"/>
          <p:nvPr/>
        </p:nvSpPr>
        <p:spPr>
          <a:xfrm>
            <a:off x="4509503" y="1168775"/>
            <a:ext cx="74737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halkduster" panose="03050602040202020205" pitchFamily="66" charset="77"/>
              </a:rPr>
              <a:t>What Skills Does a Data Scientist Use?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F1B65C-91C3-AE42-869D-55B2F5B74F75}"/>
              </a:ext>
            </a:extLst>
          </p:cNvPr>
          <p:cNvSpPr txBox="1"/>
          <p:nvPr/>
        </p:nvSpPr>
        <p:spPr>
          <a:xfrm>
            <a:off x="4610100" y="2057400"/>
            <a:ext cx="636270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Building systems (data engineering)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Using large data sets for decision making 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Data modeling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Machine learning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Finding creative solutions to problems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Effective communication with multiple teams - marketing, technical, etc.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7C26C-5C86-5545-B516-D730B7232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106560"/>
            <a:ext cx="2895600" cy="3924300"/>
          </a:xfrm>
          <a:prstGeom prst="rect">
            <a:avLst/>
          </a:prstGeom>
          <a:ln w="19050">
            <a:solidFill>
              <a:srgbClr val="0071BC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EC5EBD6-E34B-E84B-AD9E-D4FBFFE5377D}"/>
              </a:ext>
            </a:extLst>
          </p:cNvPr>
          <p:cNvGrpSpPr/>
          <p:nvPr/>
        </p:nvGrpSpPr>
        <p:grpSpPr>
          <a:xfrm>
            <a:off x="6596401" y="6228026"/>
            <a:ext cx="5140365" cy="632047"/>
            <a:chOff x="6596401" y="6228026"/>
            <a:chExt cx="5140365" cy="6320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9174DE-F616-184D-B7CD-A2240A8DA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23717C-CF7B-6449-AD4C-DF603737123C}"/>
                </a:ext>
              </a:extLst>
            </p:cNvPr>
            <p:cNvSpPr/>
            <p:nvPr/>
          </p:nvSpPr>
          <p:spPr>
            <a:xfrm>
              <a:off x="6596401" y="6387472"/>
              <a:ext cx="32676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6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6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600" b="1" dirty="0">
                <a:solidFill>
                  <a:srgbClr val="005A9B"/>
                </a:solidFill>
                <a:effectLst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8EC99B2-9F11-8D4D-9E7B-D1FB93C94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6763" y="1936468"/>
            <a:ext cx="167505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</TotalTime>
  <Words>892</Words>
  <Application>Microsoft Macintosh PowerPoint</Application>
  <PresentationFormat>Widescreen</PresentationFormat>
  <Paragraphs>80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Chalkduster</vt:lpstr>
      <vt:lpstr>Helvetica Neue</vt:lpstr>
      <vt:lpstr>Helvetica Neue Condensed</vt:lpstr>
      <vt:lpstr>Helvetica Neue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Midhat Farooq</cp:lastModifiedBy>
  <cp:revision>159</cp:revision>
  <dcterms:created xsi:type="dcterms:W3CDTF">2019-09-11T15:42:47Z</dcterms:created>
  <dcterms:modified xsi:type="dcterms:W3CDTF">2019-11-11T17:37:58Z</dcterms:modified>
</cp:coreProperties>
</file>