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208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4200" userDrawn="1">
          <p15:clr>
            <a:srgbClr val="A4A3A4"/>
          </p15:clr>
        </p15:guide>
        <p15:guide id="6" pos="4224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312" userDrawn="1">
          <p15:clr>
            <a:srgbClr val="A4A3A4"/>
          </p15:clr>
        </p15:guide>
        <p15:guide id="9" pos="384" userDrawn="1">
          <p15:clr>
            <a:srgbClr val="A4A3A4"/>
          </p15:clr>
        </p15:guide>
        <p15:guide id="10" pos="6912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3096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771"/>
    <a:srgbClr val="45559C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/>
    <p:restoredTop sz="94595"/>
  </p:normalViewPr>
  <p:slideViewPr>
    <p:cSldViewPr snapToGrid="0" snapToObjects="1" showGuides="1">
      <p:cViewPr varScale="1">
        <p:scale>
          <a:sx n="130" d="100"/>
          <a:sy n="130" d="100"/>
        </p:scale>
        <p:origin x="600" y="192"/>
      </p:cViewPr>
      <p:guideLst>
        <p:guide orient="horz" pos="1320"/>
        <p:guide pos="2880"/>
        <p:guide pos="2208"/>
        <p:guide orient="horz" pos="3792"/>
        <p:guide orient="horz" pos="4200"/>
        <p:guide pos="4224"/>
        <p:guide orient="horz" pos="960"/>
        <p:guide pos="312"/>
        <p:guide pos="384"/>
        <p:guide pos="6912"/>
        <p:guide orient="horz" pos="3672"/>
        <p:guide orient="horz" pos="3096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5E5C-2AAF-F344-A332-008F41DE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9F0-8573-8A42-93B2-C368EB07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99B9-34FB-7843-9276-F04DE8A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9FD6-2041-714D-A3F4-4CD1AFE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501-066C-944F-97B3-9CB479FF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EC8-24CD-E24E-825B-C272666D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846D2-04E0-1548-A370-E74A6DFC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4016-A769-B944-B863-6B1BF65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55E1-B90A-BB4A-8336-3E1399CD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362F-F05B-8947-A597-B93125FC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4D050-92A4-174F-BBE2-C4FEDC1FF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76A3-4EF6-7A46-B9BF-6381ADA8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DB06-07CC-8D4E-9F69-DC938CAD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BEBB-BB1B-F149-8BD3-E9FEC81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14F8F-46A2-AB42-98BA-5981C24B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54E-DA64-AD4E-B822-B4354C2F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0A60-88F6-0341-906B-75B40F790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4212-D843-E847-AAFA-6913A24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2833-ED5B-154E-802B-D5CF8BFA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1084-A34B-2740-9EA6-365012B5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38E0-B371-B248-AB2E-0C6F466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479-0ACB-5D4C-BF6E-2188744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1C40-530F-664F-BF77-60A87290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E642-B6E4-DA4A-A71B-88DE4ED7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3133-F41D-EC41-9889-596490DD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D18-7E70-2043-B9EB-D678BD07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444E-FF36-974E-B3C1-3E0C4AB8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36ECE-414B-8F43-A5B4-ADCF0F96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8ACC3-9A60-AF47-BCD2-B210EF6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10FF-2AC1-9244-B211-70BF8549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CC20-094A-1646-8849-F0E2436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A71F-8FE6-8341-8DA0-608A83C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1CE2-815D-E246-8782-7C1680664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81557-D0E2-F141-A113-FE8298E83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8649-C618-FD45-9931-0E46225D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5F0EF-0CC9-6849-8AE2-749638388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AF07F-2B14-234D-B7C1-FA2481F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C327-95CF-8E45-AFE5-8048919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B7750-30FD-BB43-B40C-4014C3F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BB03-93AD-3C4B-97F3-8F13277F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0AC37-330F-C041-8311-435686A7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A510-624E-254C-9305-6DD5E2D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8A097-994D-1143-B3FB-4F14C6D3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05847-5DE9-424C-8948-4A43220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F7449-47FA-F740-A313-2B6F6A2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CD7EA-E76D-7B4C-9AE7-FF6131E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F428-8400-3B49-AD09-8D255887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8B6E-C4A7-0149-87D7-425B2E96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9605-5A1E-A747-B299-1A8986D7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1DBE8-77CF-5A40-8592-98AC0E03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6FAD-8C1D-2C43-931F-6480982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583D-3186-9E47-A2ED-CF6734BB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7E52-7241-8543-84E6-A46BF9F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16C67-9CA4-8743-A75E-EDD04B3E1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094CB-92E8-1542-AE20-B995E98D4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752-4543-5B4C-8B28-1D6AC2E8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1DA0-98B6-AC4F-B3B5-76EDB14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397D-D34E-D54C-BABC-E27D9934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02A23-0148-FC4D-8BE6-C02E6AF8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1CE4-0C86-5240-8BF3-189894C8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562-D13E-BA48-85C9-EC7BEF62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A250-81DA-5246-A565-C7945312D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653-4B38-CE4B-8F6F-E9E8D5B4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emf"/><Relationship Id="rId4" Type="http://schemas.openxmlformats.org/officeDocument/2006/relationships/image" Target="../media/image18.emf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8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7.jp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60" y="5659284"/>
            <a:ext cx="986708" cy="102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55817" y="-672760"/>
            <a:ext cx="11864085" cy="794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31" y="345907"/>
            <a:ext cx="7479323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026" name="Picture 2" descr="https://lh3.googleusercontent.com/v70Tv-OZ2ZrLYHMfbNcg8o5FCcfhTe1-wSlzxX45WaO2r1Jp1HU9iyBjDGXWDoCLLwCeI4hpuOpxnhacxOABX22K7S2Q-dRDPPM3ZT9os8Y9t_gH8ugir_Rv62L-BdYBZhmgqlhzeQE">
            <a:extLst>
              <a:ext uri="{FF2B5EF4-FFF2-40B4-BE49-F238E27FC236}">
                <a16:creationId xmlns:a16="http://schemas.microsoft.com/office/drawing/2014/main" id="{9C06F891-8538-9446-99FE-F46E8C7A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784" y="1906953"/>
            <a:ext cx="5683090" cy="35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BFA70-C281-6D4C-A9C8-338A47CAE6B7}"/>
              </a:ext>
            </a:extLst>
          </p:cNvPr>
          <p:cNvSpPr txBox="1"/>
          <p:nvPr/>
        </p:nvSpPr>
        <p:spPr>
          <a:xfrm>
            <a:off x="4482754" y="5488616"/>
            <a:ext cx="641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Visit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STEPUPphysics.org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 help empower young women to pursue physics degrees.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77167-5EAD-FF42-8A92-A9915A1DF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629" y="776495"/>
            <a:ext cx="64008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50382-A159-884F-A216-652CC2D1B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08" y="0"/>
            <a:ext cx="3416300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41669-CB38-AB41-A100-66DB2F140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7F169-F1F8-C447-AB1B-E110F9D9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3" y="-205863"/>
            <a:ext cx="4546600" cy="2628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3523723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7D7A2-C47D-324D-8588-4BFCCCFB9FBD}"/>
              </a:ext>
            </a:extLst>
          </p:cNvPr>
          <p:cNvSpPr txBox="1"/>
          <p:nvPr/>
        </p:nvSpPr>
        <p:spPr>
          <a:xfrm>
            <a:off x="4492869" y="2057400"/>
            <a:ext cx="61165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Kinect contains two motion detectors: a video camera to recognize physical features and a depth sensor, which transmits near-infrared laser light that gets reflected off of various parts of the room and is detected by the sensor. </a:t>
            </a: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time-of-flight between transmission and detection allows the detector to build a 3D image! 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9D93D0-5C29-B948-8912-6DDD3C96F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26" y="1028252"/>
            <a:ext cx="640080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AF7C3D-0CDC-0E48-8E61-5DC644D3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2569"/>
            <a:ext cx="2895600" cy="392430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2FBD5-715F-1547-B5EE-0064BDF2D225}"/>
              </a:ext>
            </a:extLst>
          </p:cNvPr>
          <p:cNvSpPr txBox="1"/>
          <p:nvPr/>
        </p:nvSpPr>
        <p:spPr>
          <a:xfrm>
            <a:off x="4492852" y="1981421"/>
            <a:ext cx="609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During his PhD, Ramón became interested in issues contributing to the lack of diversity in physics. He completed a AAAS Fellowship in the Department of Education and then spent a few years consulting with academic institutions. </a:t>
            </a: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Currently he is an assistant professor specializing in physics education research with a focus on equity and inclusion.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FA13C61-2603-CB47-9F54-4409684F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916" y="751929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AE855-B1DF-2F45-AE21-9C9A5E57E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88" y="89214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47F29-0012-6D4A-8052-50448D5A0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BA0F1F-B03E-5944-A952-E5B719AD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0475"/>
            <a:ext cx="3416300" cy="200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2292E7-5DB7-F243-920D-BDEC4F6A9AD2}"/>
              </a:ext>
            </a:extLst>
          </p:cNvPr>
          <p:cNvSpPr txBox="1"/>
          <p:nvPr/>
        </p:nvSpPr>
        <p:spPr>
          <a:xfrm>
            <a:off x="4501566" y="1969481"/>
            <a:ext cx="63627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physics degree can qualify you for an astounding variety of careers, including education, government labs, medical and tech facilities, even Wall Street! </a:t>
            </a: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 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Across the Spectrum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playing card deck includes profiles of women and gender minorities and their various professions, showing how diverse backgrounds and experiences contribute to a stronger scientific community.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1C7F7-C9C1-BC46-9472-26F243355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188" y="1039761"/>
            <a:ext cx="64008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CF8D5-5648-404F-AE13-EDAEC411B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53" y="2095500"/>
            <a:ext cx="2470150" cy="39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685CA-A3E3-9B48-B434-A2A879B7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30" y="-522744"/>
            <a:ext cx="4025900" cy="245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42CF41-036F-C24C-86AB-490C8689BF6F}"/>
              </a:ext>
            </a:extLst>
          </p:cNvPr>
          <p:cNvSpPr txBox="1"/>
          <p:nvPr/>
        </p:nvSpPr>
        <p:spPr>
          <a:xfrm>
            <a:off x="9800943" y="2273233"/>
            <a:ext cx="140376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A24D4-6CCD-CD41-9C77-F889FF8BDBE9}"/>
              </a:ext>
            </a:extLst>
          </p:cNvPr>
          <p:cNvSpPr txBox="1"/>
          <p:nvPr/>
        </p:nvSpPr>
        <p:spPr>
          <a:xfrm>
            <a:off x="4512404" y="2010508"/>
            <a:ext cx="71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No. of Tenured /Tenure-Track Faculty Hired by Physics Departments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1F807-0923-3943-B5F2-F477DE9ED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740" y="795588"/>
            <a:ext cx="67310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04049-147F-624F-A362-6A5BBD63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792" y="2422924"/>
            <a:ext cx="7462181" cy="3478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A3689-66A5-3A4D-B774-D8098CC06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34" y="2095500"/>
            <a:ext cx="2895600" cy="39243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9124F-C5F4-D442-A893-0EF997FE6D59}"/>
              </a:ext>
            </a:extLst>
          </p:cNvPr>
          <p:cNvSpPr txBox="1"/>
          <p:nvPr/>
        </p:nvSpPr>
        <p:spPr>
          <a:xfrm>
            <a:off x="4517101" y="1978029"/>
            <a:ext cx="61962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Zahra switched her major to physics to seek a deeper understanding of materials science. As she worked at NIST to get a taste of research, she instead discovered her passion for computer science.</a:t>
            </a:r>
          </a:p>
          <a:p>
            <a:r>
              <a:rPr lang="en-US" sz="2400" dirty="0">
                <a:latin typeface="Helvetica" pitchFamily="2" charset="0"/>
              </a:rPr>
              <a:t> </a:t>
            </a:r>
          </a:p>
          <a:p>
            <a:r>
              <a:rPr lang="en-US" sz="2400" dirty="0">
                <a:latin typeface="Helvetica" pitchFamily="2" charset="0"/>
              </a:rPr>
              <a:t>Currently, Zahra works on Google Search, debugging and fixing issues before they become visible to users. 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E87C11-CBE2-F34A-95AF-04A0BDD8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466" y="839251"/>
            <a:ext cx="64008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04B45-A026-0846-BF31-FF991753E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5500"/>
            <a:ext cx="2895600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F7FD7-8951-D249-8F5B-EC0CCF91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04" y="96915"/>
            <a:ext cx="3327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CAF1C0-79AA-3642-8DC2-3C69AAA953CB}"/>
              </a:ext>
            </a:extLst>
          </p:cNvPr>
          <p:cNvSpPr txBox="1"/>
          <p:nvPr/>
        </p:nvSpPr>
        <p:spPr>
          <a:xfrm>
            <a:off x="4533899" y="1993900"/>
            <a:ext cx="674781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Writing and debugging code 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Collecting and analyzing data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Modeling, simulating, and prototyping systems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Maintaining, troubleshooting, and repairing equipment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Rendering designs in formats such as CAD and LabView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E1CEC-259C-8F44-919D-9D735D712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09097"/>
            <a:ext cx="64008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5CD61-C46B-0949-81CA-9CA25535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77" y="2095501"/>
            <a:ext cx="2831123" cy="37338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061B-62D9-1747-AE23-A584041B5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87" y="-58992"/>
            <a:ext cx="391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251" y="1356638"/>
            <a:ext cx="2894292" cy="297045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C68E1B-8DEB-A842-BFDC-9B5342062315}"/>
              </a:ext>
            </a:extLst>
          </p:cNvPr>
          <p:cNvCxnSpPr>
            <a:cxnSpLocks/>
          </p:cNvCxnSpPr>
          <p:nvPr/>
        </p:nvCxnSpPr>
        <p:spPr>
          <a:xfrm>
            <a:off x="4610100" y="2104432"/>
            <a:ext cx="635619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EEFBEC-A974-A940-A652-D9B9416A87D9}"/>
              </a:ext>
            </a:extLst>
          </p:cNvPr>
          <p:cNvCxnSpPr>
            <a:cxnSpLocks/>
          </p:cNvCxnSpPr>
          <p:nvPr/>
        </p:nvCxnSpPr>
        <p:spPr>
          <a:xfrm>
            <a:off x="4610100" y="5360376"/>
            <a:ext cx="63627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290060D7-9EF0-1348-8DFF-CC0383865CB3}"/>
              </a:ext>
            </a:extLst>
          </p:cNvPr>
          <p:cNvSpPr txBox="1"/>
          <p:nvPr/>
        </p:nvSpPr>
        <p:spPr>
          <a:xfrm>
            <a:off x="4532347" y="4162189"/>
            <a:ext cx="1704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6BFDD-C64E-5740-8E0C-B9951E9C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324" y="2176254"/>
            <a:ext cx="47498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382401-4AFD-3742-A3D6-0F19A589AF3E}"/>
              </a:ext>
            </a:extLst>
          </p:cNvPr>
          <p:cNvSpPr txBox="1"/>
          <p:nvPr/>
        </p:nvSpPr>
        <p:spPr>
          <a:xfrm>
            <a:off x="4511396" y="2306446"/>
            <a:ext cx="23436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Job Satisfaction of </a:t>
            </a:r>
          </a:p>
          <a:p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 Bachelors </a:t>
            </a:r>
          </a:p>
          <a:p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 Private Sector </a:t>
            </a:r>
          </a:p>
          <a:p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STEM Positions </a:t>
            </a:r>
          </a:p>
          <a:p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(2013 &amp; 2014)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740BA8-2B4A-BD42-B5B6-78D9D7AD6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51" y="2095500"/>
            <a:ext cx="2895600" cy="39243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6B612-BB01-F64B-93D7-F189A8591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496" y="746807"/>
            <a:ext cx="64008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A40C-F810-424B-9347-3E8D8C88F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27" y="-537735"/>
            <a:ext cx="40259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32CEC9-30EA-F64B-8470-3AD6E56A658A}"/>
              </a:ext>
            </a:extLst>
          </p:cNvPr>
          <p:cNvSpPr txBox="1"/>
          <p:nvPr/>
        </p:nvSpPr>
        <p:spPr>
          <a:xfrm>
            <a:off x="4494572" y="1998408"/>
            <a:ext cx="660113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physics career guide includes profiles of physicists, professional advice, articles on career programs, and a directory of employers. </a:t>
            </a:r>
          </a:p>
          <a:p>
            <a:pPr>
              <a:spcAft>
                <a:spcPts val="1800"/>
              </a:spcAft>
            </a:pPr>
            <a:r>
              <a:rPr lang="en-US" sz="2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Free digital copies are available to all APS members. </a:t>
            </a:r>
          </a:p>
          <a:p>
            <a:pPr>
              <a:spcAft>
                <a:spcPts val="1800"/>
              </a:spcAft>
            </a:pPr>
            <a:br>
              <a:rPr lang="en-US" sz="2400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go.aps.org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/careers2020</a:t>
            </a:r>
          </a:p>
          <a:p>
            <a:pPr>
              <a:spcAft>
                <a:spcPts val="1800"/>
              </a:spcAft>
            </a:pPr>
            <a:b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6C379-6486-E547-B0D5-9027A2A8E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244" y="1001727"/>
            <a:ext cx="64008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84E95-2BC5-0545-BBF7-B672F4A18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2A740-67D5-B544-A5B6-AFD779513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-8192"/>
            <a:ext cx="34163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98C0D5-6822-AA4F-85EF-FE0C1D038252}"/>
              </a:ext>
            </a:extLst>
          </p:cNvPr>
          <p:cNvSpPr txBox="1"/>
          <p:nvPr/>
        </p:nvSpPr>
        <p:spPr>
          <a:xfrm>
            <a:off x="4492965" y="1996814"/>
            <a:ext cx="62926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Due to her passion for combining disciplines in creative ways, Isabel pursued degrees in physics and fine arts. This summer, Isabel worked as the APS/SPS Public Engagement intern. She published a virtual gallery exhibition featuring her senior thesis exhibition, “It’s Not That Scary,” as well as the work of several other artists.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CD443-76B3-CD4E-B176-4F6C24D3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99" y="2095500"/>
            <a:ext cx="2905001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30149-3DAB-424F-92C0-22DDA91A8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35" y="98320"/>
            <a:ext cx="3327400" cy="185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016A8-94A5-F743-9291-6FAC0CD43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84" y="765229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386EA-A159-4E49-86D4-41785189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2" y="-229854"/>
            <a:ext cx="4546600" cy="262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31689-AF9F-754A-99BB-EE0B58FDE3E3}"/>
              </a:ext>
            </a:extLst>
          </p:cNvPr>
          <p:cNvSpPr txBox="1"/>
          <p:nvPr/>
        </p:nvSpPr>
        <p:spPr>
          <a:xfrm>
            <a:off x="4504404" y="1977647"/>
            <a:ext cx="6306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Many noise-canceling headsets create an anti-wave to counter external noise. An incoming soundwave detected at the entrance is converted into an electronic voltage, which is then used to create the anti-wave. Since electronic signals travel a lot faster than soundwaves, the anti-wave is created quickly enough to cancel out incoming sounds!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3548394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E6F8D7-09A4-BF43-BC9E-714C4AB1C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240" y="802927"/>
            <a:ext cx="64008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222B9A-6454-9248-A16D-ECAE00FE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02268"/>
            <a:ext cx="2900516" cy="391824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9588B1-AAF8-3747-9792-78AB8C182958}"/>
              </a:ext>
            </a:extLst>
          </p:cNvPr>
          <p:cNvSpPr/>
          <p:nvPr/>
        </p:nvSpPr>
        <p:spPr>
          <a:xfrm>
            <a:off x="4472449" y="1981421"/>
            <a:ext cx="65495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Julia found a job at the National Institute of Standards and Technology (NIST) through </a:t>
            </a:r>
            <a:b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 network. After working in different areas </a:t>
            </a:r>
            <a:b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NIST, she now leads a group responsible </a:t>
            </a:r>
            <a:b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fundamental measurements of temperature and pressure. </a:t>
            </a:r>
          </a:p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“Talk to the grad students before applying to a school and take skills-based classes.”</a:t>
            </a:r>
          </a:p>
          <a:p>
            <a:pPr>
              <a:spcAft>
                <a:spcPts val="1800"/>
              </a:spcAft>
            </a:pPr>
            <a:endParaRPr lang="en-US" sz="2400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07C38F-DA17-004B-91DD-2B2AE12BB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937" y="788355"/>
            <a:ext cx="6400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770A3-7C22-3D40-ACFF-F647EFFA2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55" y="2105332"/>
            <a:ext cx="2881346" cy="38923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141D6-52B9-8046-ADBD-AD31D889E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04" y="98320"/>
            <a:ext cx="3327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5F34A-1979-764B-AF58-3DC97631B06E}"/>
              </a:ext>
            </a:extLst>
          </p:cNvPr>
          <p:cNvSpPr txBox="1"/>
          <p:nvPr/>
        </p:nvSpPr>
        <p:spPr>
          <a:xfrm>
            <a:off x="4501566" y="1995018"/>
            <a:ext cx="63627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Collaboration and communication with scientists and engineers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Troubleshooting and maintaining equipment and scientific facilities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Evaluating engineering designs and parts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and enhancing equipment for use in field work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Performing computer simulations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A58CC-1CF4-9C4D-95E3-C05DD6C71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108" y="787150"/>
            <a:ext cx="64008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77F0F-53BF-554C-B935-98D42A7C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95500"/>
            <a:ext cx="2895600" cy="39243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D342A-B38E-714F-8ECE-4C9A4443E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22" y="-48594"/>
            <a:ext cx="391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605</Words>
  <Application>Microsoft Macintosh PowerPoint</Application>
  <PresentationFormat>Widescreen</PresentationFormat>
  <Paragraphs>59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273</cp:revision>
  <cp:lastPrinted>2020-01-16T16:06:09Z</cp:lastPrinted>
  <dcterms:created xsi:type="dcterms:W3CDTF">2019-09-11T15:42:47Z</dcterms:created>
  <dcterms:modified xsi:type="dcterms:W3CDTF">2020-01-16T21:03:54Z</dcterms:modified>
  <cp:category/>
</cp:coreProperties>
</file>